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0" r:id="rId14"/>
    <p:sldId id="261" r:id="rId15"/>
    <p:sldId id="262" r:id="rId16"/>
    <p:sldId id="263" r:id="rId17"/>
    <p:sldId id="273" r:id="rId18"/>
    <p:sldId id="274" r:id="rId19"/>
    <p:sldId id="276" r:id="rId20"/>
    <p:sldId id="275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>
        <p:scale>
          <a:sx n="93" d="100"/>
          <a:sy n="93" d="100"/>
        </p:scale>
        <p:origin x="-9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2\Downloads\Copy%20of%20tyrimo%20lentele%202018%20seniunij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Marija\Copy%20of%20tyrimo%20lentele%202018%20seniunijo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Marija\Copy%20of%20tyrimo%20lentele%202018%20seniunij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8-47AC-BC0B-D8A1B5EFEC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C8-47AC-BC0B-D8A1B5EFEC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C8-47AC-BC0B-D8A1B5EFEC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C8-47AC-BC0B-D8A1B5EFEC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'[Copy of tyrimo lentele 2018 seniunijos.xlsx]Sheet1'!$D$532:$D$535</c:f>
              <c:strCache>
                <c:ptCount val="4"/>
                <c:pt idx="0">
                  <c:v>Socialinių paslaugų centrai</c:v>
                </c:pt>
                <c:pt idx="1">
                  <c:v>Savivaldybės administracijos socialinių paramos skyriai</c:v>
                </c:pt>
                <c:pt idx="2">
                  <c:v>Neįgaliųjų organizacijos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seniunijos.xlsx]Sheet1'!$E$532:$E$535</c:f>
              <c:numCache>
                <c:formatCode>General</c:formatCode>
                <c:ptCount val="4"/>
                <c:pt idx="0">
                  <c:v>90</c:v>
                </c:pt>
                <c:pt idx="1">
                  <c:v>110</c:v>
                </c:pt>
                <c:pt idx="2">
                  <c:v>90</c:v>
                </c:pt>
                <c:pt idx="3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C8-47AC-BC0B-D8A1B5EFEC2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77791619963119"/>
          <c:y val="3.9816967357924754E-2"/>
          <c:w val="0.48299074616249388"/>
          <c:h val="0.848939873244095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'[Copy of tyrimo lentele 2018 seniunijos.xlsx]Sheet1'!$E$280</c:f>
              <c:strCache>
                <c:ptCount val="1"/>
                <c:pt idx="0">
                  <c:v>Socialinių paslaugų centrai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seniunijos.xlsx]Sheet1'!$E$281:$E$285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D7-4CA3-8985-CEAB5EC7F932}"/>
            </c:ext>
          </c:extLst>
        </c:ser>
        <c:ser>
          <c:idx val="1"/>
          <c:order val="1"/>
          <c:tx>
            <c:strRef>
              <c:f>'[Copy of tyrimo lentele 2018 seniunijos.xlsx]Sheet1'!$E$280</c:f>
              <c:strCache>
                <c:ptCount val="1"/>
                <c:pt idx="0">
                  <c:v>Socialinių paslaugų centrai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seniunijos.xlsx]Sheet1'!$F$281:$F$285</c:f>
              <c:numCache>
                <c:formatCode>0</c:formatCode>
                <c:ptCount val="5"/>
                <c:pt idx="0">
                  <c:v>59</c:v>
                </c:pt>
                <c:pt idx="1">
                  <c:v>11</c:v>
                </c:pt>
                <c:pt idx="2">
                  <c:v>6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D7-4CA3-8985-CEAB5EC7F932}"/>
            </c:ext>
          </c:extLst>
        </c:ser>
        <c:ser>
          <c:idx val="2"/>
          <c:order val="2"/>
          <c:tx>
            <c:strRef>
              <c:f>'[Copy of tyrimo lentele 2018 seniunijos.xlsx]Sheet1'!$G$280</c:f>
              <c:strCache>
                <c:ptCount val="1"/>
                <c:pt idx="0">
                  <c:v>Socialinės paramos skyriai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seniunijos.xlsx]Sheet1'!$G$281:$G$285</c:f>
              <c:numCache>
                <c:formatCode>0</c:formatCode>
                <c:ptCount val="5"/>
                <c:pt idx="0">
                  <c:v>20</c:v>
                </c:pt>
                <c:pt idx="1">
                  <c:v>1</c:v>
                </c:pt>
                <c:pt idx="2">
                  <c:v>5</c:v>
                </c:pt>
                <c:pt idx="3">
                  <c:v>66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D7-4CA3-8985-CEAB5EC7F932}"/>
            </c:ext>
          </c:extLst>
        </c:ser>
        <c:ser>
          <c:idx val="3"/>
          <c:order val="3"/>
          <c:tx>
            <c:strRef>
              <c:f>'[Copy of tyrimo lentele 2018 seniunijos.xlsx]Sheet1'!$H$280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seniunijos.xlsx]Sheet1'!$H$281:$H$285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D7-4CA3-8985-CEAB5EC7F932}"/>
            </c:ext>
          </c:extLst>
        </c:ser>
        <c:ser>
          <c:idx val="4"/>
          <c:order val="4"/>
          <c:tx>
            <c:strRef>
              <c:f>'[Copy of tyrimo lentele 2018 seniunijos.xlsx]Sheet1'!$I$280</c:f>
              <c:strCache>
                <c:ptCount val="1"/>
                <c:pt idx="0">
                  <c:v>NVO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seniunijos.xlsx]Sheet1'!$I$281:$I$285</c:f>
              <c:numCache>
                <c:formatCode>0</c:formatCode>
                <c:ptCount val="5"/>
                <c:pt idx="0">
                  <c:v>29</c:v>
                </c:pt>
                <c:pt idx="1">
                  <c:v>16</c:v>
                </c:pt>
                <c:pt idx="2">
                  <c:v>15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D7-4CA3-8985-CEAB5EC7F932}"/>
            </c:ext>
          </c:extLst>
        </c:ser>
        <c:ser>
          <c:idx val="5"/>
          <c:order val="5"/>
          <c:tx>
            <c:strRef>
              <c:f>'[Copy of tyrimo lentele 2018 seniunijos.xlsx]Sheet1'!$J$280</c:f>
              <c:strCache>
                <c:ptCount val="1"/>
                <c:pt idx="0">
                  <c:v>Seniūnijos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seniunijos.xlsx]Sheet1'!$J$281:$J$285</c:f>
              <c:numCache>
                <c:formatCode>0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17</c:v>
                </c:pt>
                <c:pt idx="3">
                  <c:v>57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D7-4CA3-8985-CEAB5EC7F932}"/>
            </c:ext>
          </c:extLst>
        </c:ser>
        <c:ser>
          <c:idx val="6"/>
          <c:order val="6"/>
          <c:tx>
            <c:strRef>
              <c:f>'[Copy of tyrimo lentele 2018 seniunijos.xlsx]Sheet1'!$K$280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tyrimo lentele 2018 seniunijos.xlsx]Sheet1'!$D$281:$D$285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'[Copy of tyrimo lentele 2018 seniunijos.xlsx]Sheet1'!$K$281:$K$285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D7-4CA3-8985-CEAB5EC7F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682432"/>
        <c:axId val="39683968"/>
      </c:barChart>
      <c:catAx>
        <c:axId val="3968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3968"/>
        <c:crosses val="autoZero"/>
        <c:auto val="1"/>
        <c:lblAlgn val="ctr"/>
        <c:lblOffset val="100"/>
        <c:noMultiLvlLbl val="0"/>
      </c:catAx>
      <c:valAx>
        <c:axId val="3968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67722057183237"/>
          <c:y val="0.93741417753697343"/>
          <c:w val="0.55648275557420679"/>
          <c:h val="4.616995378997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'[Copy of tyrimo lentele 2018 seniunijos.xlsx]Sheet2'!$E$12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seniunijos.xlsx]Sheet2'!$E$13:$E$16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1B-46C3-81FE-5EBD225C904A}"/>
            </c:ext>
          </c:extLst>
        </c:ser>
        <c:ser>
          <c:idx val="1"/>
          <c:order val="1"/>
          <c:tx>
            <c:strRef>
              <c:f>'[Copy of tyrimo lentele 2018 seniunijos.xlsx]Sheet2'!$F$12</c:f>
              <c:strCache>
                <c:ptCount val="1"/>
                <c:pt idx="0">
                  <c:v>Pritaikyta. ŽN gali savarankiškai judėti visame pastate ir teritorijoje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seniunijos.xlsx]Sheet2'!$F$13:$F$16</c:f>
              <c:numCache>
                <c:formatCode>0</c:formatCode>
                <c:ptCount val="4"/>
                <c:pt idx="0">
                  <c:v>59</c:v>
                </c:pt>
                <c:pt idx="1">
                  <c:v>20</c:v>
                </c:pt>
                <c:pt idx="2">
                  <c:v>29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1B-46C3-81FE-5EBD225C904A}"/>
            </c:ext>
          </c:extLst>
        </c:ser>
        <c:ser>
          <c:idx val="2"/>
          <c:order val="2"/>
          <c:tx>
            <c:strRef>
              <c:f>'[Copy of tyrimo lentele 2018 seniunijos.xlsx]Sheet2'!$G$12</c:f>
              <c:strCache>
                <c:ptCount val="1"/>
                <c:pt idx="0">
                  <c:v>Iš dalies pritaikyta. ŽN gali judėti visame pastate ir teritorijoje su asistento pagalba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seniunijos.xlsx]Sheet2'!$G$13:$G$16</c:f>
              <c:numCache>
                <c:formatCode>0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1B-46C3-81FE-5EBD225C904A}"/>
            </c:ext>
          </c:extLst>
        </c:ser>
        <c:ser>
          <c:idx val="3"/>
          <c:order val="3"/>
          <c:tx>
            <c:strRef>
              <c:f>'[Copy of tyrimo lentele 2018 seniunijos.xlsx]Sheet2'!$H$12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seniunijos.xlsx]Sheet2'!$H$13:$H$16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1B-46C3-81FE-5EBD225C904A}"/>
            </c:ext>
          </c:extLst>
        </c:ser>
        <c:ser>
          <c:idx val="4"/>
          <c:order val="4"/>
          <c:tx>
            <c:strRef>
              <c:f>'[Copy of tyrimo lentele 2018 seniunijos.xlsx]Sheet2'!$I$12</c:f>
              <c:strCache>
                <c:ptCount val="1"/>
                <c:pt idx="0">
                  <c:v>Iš dalies pritaikyta. Pastate ir teritorijoje aplinka iš esmės pritaikyta, bet yra nepritaikytųpastato (infrastruktūros) elementų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seniunijos.xlsx]Sheet2'!$I$13:$I$16</c:f>
              <c:numCache>
                <c:formatCode>0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1B-46C3-81FE-5EBD225C904A}"/>
            </c:ext>
          </c:extLst>
        </c:ser>
        <c:ser>
          <c:idx val="5"/>
          <c:order val="5"/>
          <c:tx>
            <c:strRef>
              <c:f>'[Copy of tyrimo lentele 2018 seniunijos.xlsx]Sheet2'!$J$12</c:f>
              <c:strCache>
                <c:ptCount val="1"/>
                <c:pt idx="0">
                  <c:v>Iš dalies pritaikyta. ŽN gali naudotis tik pirmame aukšte esančiomis patalpomis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seniunijos.xlsx]Sheet2'!$J$13:$J$16</c:f>
              <c:numCache>
                <c:formatCode>0</c:formatCode>
                <c:ptCount val="4"/>
                <c:pt idx="0">
                  <c:v>12</c:v>
                </c:pt>
                <c:pt idx="1">
                  <c:v>66</c:v>
                </c:pt>
                <c:pt idx="2">
                  <c:v>11</c:v>
                </c:pt>
                <c:pt idx="3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1B-46C3-81FE-5EBD225C904A}"/>
            </c:ext>
          </c:extLst>
        </c:ser>
        <c:ser>
          <c:idx val="6"/>
          <c:order val="6"/>
          <c:tx>
            <c:strRef>
              <c:f>'[Copy of tyrimo lentele 2018 seniunijos.xlsx]Sheet2'!$K$12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seniunijos.xlsx]Sheet2'!$K$13:$K$16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1B-46C3-81FE-5EBD225C904A}"/>
            </c:ext>
          </c:extLst>
        </c:ser>
        <c:ser>
          <c:idx val="7"/>
          <c:order val="7"/>
          <c:tx>
            <c:strRef>
              <c:f>'[Copy of tyrimo lentele 2018 seniunijos.xlsx]Sheet2'!$L$12</c:f>
              <c:strCache>
                <c:ptCount val="1"/>
                <c:pt idx="0">
                  <c:v>Nepritaikyta. ŽN į pastatą patekti negali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tyrimo lentele 2018 seniunijos.xlsx]Sheet2'!$D$13:$D$16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'[Copy of tyrimo lentele 2018 seniunijos.xlsx]Sheet2'!$L$13:$L$16</c:f>
              <c:numCache>
                <c:formatCode>0</c:formatCode>
                <c:ptCount val="4"/>
                <c:pt idx="0">
                  <c:v>2</c:v>
                </c:pt>
                <c:pt idx="1">
                  <c:v>18</c:v>
                </c:pt>
                <c:pt idx="2">
                  <c:v>19</c:v>
                </c:pt>
                <c:pt idx="3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01B-46C3-81FE-5EBD225C9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03200"/>
        <c:axId val="83204736"/>
      </c:barChart>
      <c:catAx>
        <c:axId val="8320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04736"/>
        <c:crosses val="autoZero"/>
        <c:auto val="1"/>
        <c:lblAlgn val="ctr"/>
        <c:lblOffset val="100"/>
        <c:noMultiLvlLbl val="0"/>
      </c:catAx>
      <c:valAx>
        <c:axId val="8320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0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Sheet1!$D$319:$E$319</c:f>
              <c:strCache>
                <c:ptCount val="2"/>
                <c:pt idx="0">
                  <c:v>Parkavimo vieta (vietos) pritaikytos žmonėms su negalia - patogu naudotis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Sheet1!$F$318:$J$318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Sheet1!$F$319:$J$319</c:f>
              <c:numCache>
                <c:formatCode>General</c:formatCode>
                <c:ptCount val="4"/>
                <c:pt idx="0">
                  <c:v>64</c:v>
                </c:pt>
                <c:pt idx="1">
                  <c:v>64</c:v>
                </c:pt>
                <c:pt idx="2">
                  <c:v>36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17-4A2C-A68A-7801ABD972DF}"/>
            </c:ext>
          </c:extLst>
        </c:ser>
        <c:ser>
          <c:idx val="1"/>
          <c:order val="1"/>
          <c:tx>
            <c:strRef>
              <c:f>Sheet1!$D$320:$E$320</c:f>
              <c:strCache>
                <c:ptCount val="2"/>
                <c:pt idx="0">
                  <c:v>Parkavimo vieta (vietos) iš dalies pritaikytos žmonėms su negalia - naudotis įmanoma, bet yra nepatogių elementų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Sheet1!$F$318:$J$318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Sheet1!$F$320:$J$320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25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17-4A2C-A68A-7801ABD972DF}"/>
            </c:ext>
          </c:extLst>
        </c:ser>
        <c:ser>
          <c:idx val="2"/>
          <c:order val="2"/>
          <c:tx>
            <c:strRef>
              <c:f>Sheet1!$D$321:$E$321</c:f>
              <c:strCache>
                <c:ptCount val="2"/>
                <c:pt idx="0">
                  <c:v>Nepritaikyta, naudotis žmogus su negalia negali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Sheet1!$F$318:$J$318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Sheet1!$F$321:$J$321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17-4A2C-A68A-7801ABD972DF}"/>
            </c:ext>
          </c:extLst>
        </c:ser>
        <c:ser>
          <c:idx val="3"/>
          <c:order val="3"/>
          <c:tx>
            <c:strRef>
              <c:f>Sheet1!$D$322:$E$322</c:f>
              <c:strCache>
                <c:ptCount val="2"/>
                <c:pt idx="0">
                  <c:v>Parkavimo vietos nėra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Sheet1!$F$318:$J$318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Sheet1!$F$322:$J$322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28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17-4A2C-A68A-7801ABD972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1012224"/>
        <c:axId val="43332352"/>
        <c:axId val="0"/>
      </c:bar3DChart>
      <c:catAx>
        <c:axId val="4101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332352"/>
        <c:crosses val="autoZero"/>
        <c:auto val="1"/>
        <c:lblAlgn val="ctr"/>
        <c:lblOffset val="100"/>
        <c:noMultiLvlLbl val="0"/>
      </c:catAx>
      <c:valAx>
        <c:axId val="4333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10122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Sheet1!$D$328:$E$328</c:f>
              <c:strCache>
                <c:ptCount val="2"/>
                <c:pt idx="0">
                  <c:v>Pritaikytas, tinkamo nuolydžio, pločio, su turėklais - saugu ir patogu naudotis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Sheet1!$F$327:$J$327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Sheet1!$F$328:$J$328</c:f>
              <c:numCache>
                <c:formatCode>General</c:formatCode>
                <c:ptCount val="4"/>
                <c:pt idx="0">
                  <c:v>60</c:v>
                </c:pt>
                <c:pt idx="1">
                  <c:v>58</c:v>
                </c:pt>
                <c:pt idx="2">
                  <c:v>39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D7-403F-BD62-8D42F846738C}"/>
            </c:ext>
          </c:extLst>
        </c:ser>
        <c:ser>
          <c:idx val="1"/>
          <c:order val="1"/>
          <c:tx>
            <c:strRef>
              <c:f>Sheet1!$D$329:$E$329</c:f>
              <c:strCache>
                <c:ptCount val="2"/>
                <c:pt idx="0">
                  <c:v>Pandusas yra, juo naudotis įmanoma, bet nepatogu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Sheet1!$F$327:$J$327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Sheet1!$F$329:$J$329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D7-403F-BD62-8D42F846738C}"/>
            </c:ext>
          </c:extLst>
        </c:ser>
        <c:ser>
          <c:idx val="2"/>
          <c:order val="2"/>
          <c:tx>
            <c:strRef>
              <c:f>Sheet1!$D$330:$E$330</c:f>
              <c:strCache>
                <c:ptCount val="2"/>
                <c:pt idx="0">
                  <c:v>Vietoj panduso yra keltuvas (liftas)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Sheet1!$F$327:$J$327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Sheet1!$F$330:$J$330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D7-403F-BD62-8D42F846738C}"/>
            </c:ext>
          </c:extLst>
        </c:ser>
        <c:ser>
          <c:idx val="3"/>
          <c:order val="3"/>
          <c:tx>
            <c:strRef>
              <c:f>Sheet1!$D$331:$E$331</c:f>
              <c:strCache>
                <c:ptCount val="2"/>
                <c:pt idx="0">
                  <c:v>Panduso nėra, yra tik laiptai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Sheet1!$F$327:$J$327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Sheet1!$F$331:$J$331</c:f>
              <c:numCache>
                <c:formatCode>General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20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D7-403F-BD62-8D42F846738C}"/>
            </c:ext>
          </c:extLst>
        </c:ser>
        <c:ser>
          <c:idx val="4"/>
          <c:order val="4"/>
          <c:tx>
            <c:strRef>
              <c:f>Sheet1!$D$332:$E$332</c:f>
              <c:strCache>
                <c:ptCount val="2"/>
                <c:pt idx="0">
                  <c:v>Pandusas nebūtinas, kad neįgalieji patektų į vidų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Sheet1!$F$327:$J$327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Sheet1!$F$332:$J$332</c:f>
              <c:numCache>
                <c:formatCode>General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20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D7-403F-BD62-8D42F84673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43668224"/>
        <c:axId val="43669760"/>
        <c:axId val="0"/>
      </c:bar3DChart>
      <c:catAx>
        <c:axId val="4366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669760"/>
        <c:crosses val="autoZero"/>
        <c:auto val="1"/>
        <c:lblAlgn val="ctr"/>
        <c:lblOffset val="100"/>
        <c:noMultiLvlLbl val="0"/>
      </c:catAx>
      <c:valAx>
        <c:axId val="4366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6682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Sheet1!$D$347:$E$347</c:f>
              <c:strCache>
                <c:ptCount val="2"/>
                <c:pt idx="0">
                  <c:v>Pritaikytos, tinkamo pločio, patogu varstyti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Sheet1!$F$346:$J$346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Sheet1!$F$347:$J$347</c:f>
              <c:numCache>
                <c:formatCode>General</c:formatCode>
                <c:ptCount val="4"/>
                <c:pt idx="0">
                  <c:v>68</c:v>
                </c:pt>
                <c:pt idx="1">
                  <c:v>74</c:v>
                </c:pt>
                <c:pt idx="2">
                  <c:v>61</c:v>
                </c:pt>
                <c:pt idx="3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8-4CA9-9C07-E5AEB01EAFDB}"/>
            </c:ext>
          </c:extLst>
        </c:ser>
        <c:ser>
          <c:idx val="1"/>
          <c:order val="1"/>
          <c:tx>
            <c:strRef>
              <c:f>Sheet1!$D$348:$E$348</c:f>
              <c:strCache>
                <c:ptCount val="2"/>
                <c:pt idx="0">
                  <c:v>Pritaikytos iš dalies (patekti į pastatą įmanoma bet yra kliūčių, pvz. slenkstis)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Sheet1!$F$346:$J$346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Sheet1!$F$348:$J$348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F8-4CA9-9C07-E5AEB01EAFDB}"/>
            </c:ext>
          </c:extLst>
        </c:ser>
        <c:ser>
          <c:idx val="2"/>
          <c:order val="2"/>
          <c:tx>
            <c:strRef>
              <c:f>Sheet1!$D$349:$E$349</c:f>
              <c:strCache>
                <c:ptCount val="2"/>
                <c:pt idx="0">
                  <c:v>Nepritaikytos, žmogus vežimėlyje nepravažiuos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Sheet1!$F$346:$J$346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Sheet1!$F$349:$J$349</c:f>
              <c:numCache>
                <c:formatCode>General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22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F8-4CA9-9C07-E5AEB01EAFDB}"/>
            </c:ext>
          </c:extLst>
        </c:ser>
        <c:ser>
          <c:idx val="3"/>
          <c:order val="3"/>
          <c:tx>
            <c:strRef>
              <c:f>Sheet1!$D$350:$E$350</c:f>
              <c:strCache>
                <c:ptCount val="2"/>
                <c:pt idx="0">
                  <c:v>Žmonėms su negalia yra įrengtas atskiras įėjimas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549550624353773E-3"/>
                  <c:y val="-4.7015393794008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F8-4CA9-9C07-E5AEB01EA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Sheet1!$F$346:$J$346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Sheet1!$F$350:$J$350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F8-4CA9-9C07-E5AEB01EAF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3848832"/>
        <c:axId val="43850368"/>
        <c:axId val="0"/>
      </c:bar3DChart>
      <c:catAx>
        <c:axId val="43848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3850368"/>
        <c:crosses val="autoZero"/>
        <c:auto val="1"/>
        <c:lblAlgn val="ctr"/>
        <c:lblOffset val="100"/>
        <c:noMultiLvlLbl val="0"/>
      </c:catAx>
      <c:valAx>
        <c:axId val="438503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38488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Sheet1!$D$390:$E$390</c:f>
              <c:strCache>
                <c:ptCount val="2"/>
                <c:pt idx="0">
                  <c:v>Taip, yra liftas ar keltuvas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Sheet1!$F$389:$J$389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Sheet1!$F$390:$J$390</c:f>
              <c:numCache>
                <c:formatCode>General</c:formatCode>
                <c:ptCount val="4"/>
                <c:pt idx="0">
                  <c:v>55</c:v>
                </c:pt>
                <c:pt idx="1">
                  <c:v>19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0-435F-9124-96E76F45B4DD}"/>
            </c:ext>
          </c:extLst>
        </c:ser>
        <c:ser>
          <c:idx val="1"/>
          <c:order val="1"/>
          <c:tx>
            <c:strRef>
              <c:f>Sheet1!$D$391:$E$391</c:f>
              <c:strCache>
                <c:ptCount val="2"/>
                <c:pt idx="0">
                  <c:v>Ne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Sheet1!$F$389:$J$389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Sheet1!$F$391:$J$391</c:f>
              <c:numCache>
                <c:formatCode>General</c:formatCode>
                <c:ptCount val="4"/>
                <c:pt idx="0">
                  <c:v>18</c:v>
                </c:pt>
                <c:pt idx="1">
                  <c:v>77</c:v>
                </c:pt>
                <c:pt idx="2">
                  <c:v>21</c:v>
                </c:pt>
                <c:pt idx="3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60-435F-9124-96E76F45B4DD}"/>
            </c:ext>
          </c:extLst>
        </c:ser>
        <c:ser>
          <c:idx val="2"/>
          <c:order val="2"/>
          <c:tx>
            <c:strRef>
              <c:f>Sheet1!$D$392:$E$392</c:f>
              <c:strCache>
                <c:ptCount val="2"/>
                <c:pt idx="0">
                  <c:v>Aukštų nėra (pastatas veino aukšto)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8244236399205156E-2"/>
                  <c:y val="-1.550387596899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60-435F-9124-96E76F45B4DD}"/>
                </c:ext>
              </c:extLst>
            </c:dLbl>
            <c:dLbl>
              <c:idx val="3"/>
              <c:layout>
                <c:manualLayout>
                  <c:x val="6.0843103362371941E-2"/>
                  <c:y val="4.651162790697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60-435F-9124-96E76F45B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Sheet1!$F$389:$J$389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Sheet1!$F$392:$J$392</c:f>
              <c:numCache>
                <c:formatCode>General</c:formatCode>
                <c:ptCount val="4"/>
                <c:pt idx="0">
                  <c:v>17</c:v>
                </c:pt>
                <c:pt idx="1">
                  <c:v>13</c:v>
                </c:pt>
                <c:pt idx="2">
                  <c:v>53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60-435F-9124-96E76F45B4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4106112"/>
        <c:axId val="44107648"/>
        <c:axId val="43953216"/>
      </c:bar3DChart>
      <c:catAx>
        <c:axId val="44106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107648"/>
        <c:crosses val="autoZero"/>
        <c:auto val="1"/>
        <c:lblAlgn val="ctr"/>
        <c:lblOffset val="100"/>
        <c:noMultiLvlLbl val="0"/>
      </c:catAx>
      <c:valAx>
        <c:axId val="4410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106112"/>
        <c:crosses val="autoZero"/>
        <c:crossBetween val="between"/>
      </c:valAx>
      <c:serAx>
        <c:axId val="43953216"/>
        <c:scaling>
          <c:orientation val="minMax"/>
        </c:scaling>
        <c:delete val="1"/>
        <c:axPos val="b"/>
        <c:majorTickMark val="none"/>
        <c:minorTickMark val="none"/>
        <c:tickLblPos val="nextTo"/>
        <c:crossAx val="44107648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Sheet1!$D$416:$E$416</c:f>
              <c:strCache>
                <c:ptCount val="2"/>
                <c:pt idx="0">
                  <c:v>Visi sanitariniai mazgai pilnai pritaikyti neįgaliesiems - naudotos patogu ir saugu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Sheet1!$F$415:$J$415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Sheet1!$F$416:$J$416</c:f>
              <c:numCache>
                <c:formatCode>General</c:formatCode>
                <c:ptCount val="4"/>
                <c:pt idx="0">
                  <c:v>37</c:v>
                </c:pt>
                <c:pt idx="1">
                  <c:v>4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F-41A3-8683-93FF5659AB8A}"/>
            </c:ext>
          </c:extLst>
        </c:ser>
        <c:ser>
          <c:idx val="1"/>
          <c:order val="1"/>
          <c:tx>
            <c:strRef>
              <c:f>Sheet1!$D$417:$E$417</c:f>
              <c:strCache>
                <c:ptCount val="2"/>
                <c:pt idx="0">
                  <c:v>Bent vienas sanitarinis mazgas pilnai pritaikytas neįgaliesiems - naudotos patogu ir saugu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Sheet1!$F$415:$J$415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Sheet1!$F$417:$J$417</c:f>
              <c:numCache>
                <c:formatCode>General</c:formatCode>
                <c:ptCount val="4"/>
                <c:pt idx="0">
                  <c:v>43</c:v>
                </c:pt>
                <c:pt idx="1">
                  <c:v>58</c:v>
                </c:pt>
                <c:pt idx="2">
                  <c:v>35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F-41A3-8683-93FF5659AB8A}"/>
            </c:ext>
          </c:extLst>
        </c:ser>
        <c:ser>
          <c:idx val="2"/>
          <c:order val="2"/>
          <c:tx>
            <c:strRef>
              <c:f>Sheet1!$D$418:$E$418</c:f>
              <c:strCache>
                <c:ptCount val="2"/>
                <c:pt idx="0">
                  <c:v>Sanitariniai mazgai iš dalies pritaikyti žmonėms su negalia (naudotis įmanoma, bet yra kliūčių)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Sheet1!$F$415:$J$415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Sheet1!$F$418:$J$418</c:f>
              <c:numCache>
                <c:formatCode>General</c:formatCode>
                <c:ptCount val="4"/>
                <c:pt idx="0">
                  <c:v>7</c:v>
                </c:pt>
                <c:pt idx="1">
                  <c:v>15</c:v>
                </c:pt>
                <c:pt idx="2">
                  <c:v>22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CF-41A3-8683-93FF5659AB8A}"/>
            </c:ext>
          </c:extLst>
        </c:ser>
        <c:ser>
          <c:idx val="3"/>
          <c:order val="3"/>
          <c:tx>
            <c:strRef>
              <c:f>Sheet1!$D$419:$E$419</c:f>
              <c:strCache>
                <c:ptCount val="2"/>
                <c:pt idx="0">
                  <c:v>Sanitariniai mazgai nepritaikyti žmonėms su negalia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Sheet1!$F$415:$J$415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Sheet1!$F$419:$J$419</c:f>
              <c:numCache>
                <c:formatCode>General</c:formatCode>
                <c:ptCount val="4"/>
                <c:pt idx="0">
                  <c:v>3</c:v>
                </c:pt>
                <c:pt idx="1">
                  <c:v>32</c:v>
                </c:pt>
                <c:pt idx="2">
                  <c:v>20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CF-41A3-8683-93FF5659A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67638784"/>
        <c:axId val="67640320"/>
        <c:axId val="0"/>
      </c:bar3DChart>
      <c:catAx>
        <c:axId val="67638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640320"/>
        <c:crosses val="autoZero"/>
        <c:auto val="1"/>
        <c:lblAlgn val="ctr"/>
        <c:lblOffset val="100"/>
        <c:noMultiLvlLbl val="0"/>
      </c:catAx>
      <c:valAx>
        <c:axId val="676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76387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Sheet1!$D$436:$E$436</c:f>
              <c:strCache>
                <c:ptCount val="2"/>
                <c:pt idx="0">
                  <c:v>Taip, pastatas pilnai pritaikytas - yra aklųjų vedimo sistema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Sheet1!$F$435:$J$435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Sheet1!$F$436:$J$436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46-4AD9-9969-EEB38223E28E}"/>
            </c:ext>
          </c:extLst>
        </c:ser>
        <c:ser>
          <c:idx val="1"/>
          <c:order val="1"/>
          <c:tx>
            <c:strRef>
              <c:f>Sheet1!$D$437:$E$437</c:f>
              <c:strCache>
                <c:ptCount val="2"/>
                <c:pt idx="0">
                  <c:v>Taip, pastatas pritaikytas (pažymėtos durys, laiptų pakopos, yra įspėjamieji paviršiai ir kiti pažymėti statinio elementai 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Sheet1!$F$435:$J$435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Sheet1!$F$437:$J$437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46-4AD9-9969-EEB38223E28E}"/>
            </c:ext>
          </c:extLst>
        </c:ser>
        <c:ser>
          <c:idx val="2"/>
          <c:order val="2"/>
          <c:tx>
            <c:strRef>
              <c:f>Sheet1!$D$438:$E$438</c:f>
              <c:strCache>
                <c:ptCount val="2"/>
                <c:pt idx="0">
                  <c:v>Iš dalies (yra nepažymėtų ar nepritaikytų statinio elementų)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Sheet1!$F$435:$J$435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Sheet1!$F$438:$J$438</c:f>
              <c:numCache>
                <c:formatCode>General</c:formatCode>
                <c:ptCount val="4"/>
                <c:pt idx="0">
                  <c:v>56</c:v>
                </c:pt>
                <c:pt idx="1">
                  <c:v>38</c:v>
                </c:pt>
                <c:pt idx="2">
                  <c:v>25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46-4AD9-9969-EEB38223E28E}"/>
            </c:ext>
          </c:extLst>
        </c:ser>
        <c:ser>
          <c:idx val="3"/>
          <c:order val="3"/>
          <c:tx>
            <c:strRef>
              <c:f>Sheet1!$D$439:$E$439</c:f>
              <c:strCache>
                <c:ptCount val="2"/>
                <c:pt idx="0">
                  <c:v>Nepritaikytas, asmeniui su regėjimo negalia orientuotis pastate neįmanoma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Sheet1!$F$435:$J$435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Sheet1!$F$439:$J$439</c:f>
              <c:numCache>
                <c:formatCode>General</c:formatCode>
                <c:ptCount val="4"/>
                <c:pt idx="0">
                  <c:v>28</c:v>
                </c:pt>
                <c:pt idx="1">
                  <c:v>70</c:v>
                </c:pt>
                <c:pt idx="2">
                  <c:v>64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46-4AD9-9969-EEB38223E2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5453568"/>
        <c:axId val="75455104"/>
      </c:barChart>
      <c:catAx>
        <c:axId val="75453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455104"/>
        <c:crosses val="autoZero"/>
        <c:auto val="1"/>
        <c:lblAlgn val="ctr"/>
        <c:lblOffset val="100"/>
        <c:noMultiLvlLbl val="0"/>
      </c:catAx>
      <c:valAx>
        <c:axId val="7545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5453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Sheet1!$D$464:$E$464</c:f>
              <c:strCache>
                <c:ptCount val="2"/>
                <c:pt idx="0">
                  <c:v>Taip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Sheet1!$F$463:$J$463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Sheet1!$F$464:$J$464</c:f>
              <c:numCache>
                <c:formatCode>General</c:formatCode>
                <c:ptCount val="4"/>
                <c:pt idx="0">
                  <c:v>39</c:v>
                </c:pt>
                <c:pt idx="1">
                  <c:v>30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78-4DD4-8CD1-01F8A06B6CA6}"/>
            </c:ext>
          </c:extLst>
        </c:ser>
        <c:ser>
          <c:idx val="1"/>
          <c:order val="1"/>
          <c:tx>
            <c:strRef>
              <c:f>Sheet1!$D$465:$E$465</c:f>
              <c:strCache>
                <c:ptCount val="2"/>
                <c:pt idx="0">
                  <c:v>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5252525252525255E-3"/>
                  <c:y val="9.4711917916337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78-4DD4-8CD1-01F8A06B6CA6}"/>
                </c:ext>
              </c:extLst>
            </c:dLbl>
            <c:dLbl>
              <c:idx val="1"/>
              <c:layout>
                <c:manualLayout>
                  <c:x val="-2.5252525252525255E-3"/>
                  <c:y val="0.11365430149960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78-4DD4-8CD1-01F8A06B6CA6}"/>
                </c:ext>
              </c:extLst>
            </c:dLbl>
            <c:dLbl>
              <c:idx val="2"/>
              <c:layout>
                <c:manualLayout>
                  <c:x val="0"/>
                  <c:y val="0.10418310970797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78-4DD4-8CD1-01F8A06B6CA6}"/>
                </c:ext>
              </c:extLst>
            </c:dLbl>
            <c:dLbl>
              <c:idx val="3"/>
              <c:layout>
                <c:manualLayout>
                  <c:x val="-1.2626262626262627E-3"/>
                  <c:y val="9.786898184688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78-4DD4-8CD1-01F8A06B6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Sheet1!$F$463:$J$463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Sheet1!$F$465:$J$465</c:f>
              <c:numCache>
                <c:formatCode>General</c:formatCode>
                <c:ptCount val="4"/>
                <c:pt idx="0">
                  <c:v>50</c:v>
                </c:pt>
                <c:pt idx="1">
                  <c:v>78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78-4DD4-8CD1-01F8A06B6CA6}"/>
            </c:ext>
          </c:extLst>
        </c:ser>
        <c:ser>
          <c:idx val="2"/>
          <c:order val="2"/>
          <c:tx>
            <c:strRef>
              <c:f>Sheet1!$D$466:$E$466</c:f>
              <c:strCache>
                <c:ptCount val="2"/>
                <c:pt idx="0">
                  <c:v>Kita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0101010101010055E-2"/>
                  <c:y val="-9.4711917916337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78-4DD4-8CD1-01F8A06B6CA6}"/>
                </c:ext>
              </c:extLst>
            </c:dLbl>
            <c:dLbl>
              <c:idx val="1"/>
              <c:layout>
                <c:manualLayout>
                  <c:x val="3.0303030303030304E-2"/>
                  <c:y val="-3.1570639305446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78-4DD4-8CD1-01F8A06B6CA6}"/>
                </c:ext>
              </c:extLst>
            </c:dLbl>
            <c:dLbl>
              <c:idx val="2"/>
              <c:layout>
                <c:manualLayout>
                  <c:x val="3.5353535353535352E-2"/>
                  <c:y val="-9.4711917916338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78-4DD4-8CD1-01F8A06B6CA6}"/>
                </c:ext>
              </c:extLst>
            </c:dLbl>
            <c:dLbl>
              <c:idx val="3"/>
              <c:layout>
                <c:manualLayout>
                  <c:x val="4.7979797979797977E-2"/>
                  <c:y val="-2.209944751381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78-4DD4-8CD1-01F8A06B6C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Sheet1!$F$463:$J$463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Sheet1!$F$466:$J$466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78-4DD4-8CD1-01F8A06B6C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1730176"/>
        <c:axId val="81752448"/>
        <c:axId val="75437824"/>
      </c:bar3DChart>
      <c:catAx>
        <c:axId val="817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1752448"/>
        <c:crosses val="autoZero"/>
        <c:auto val="1"/>
        <c:lblAlgn val="ctr"/>
        <c:lblOffset val="100"/>
        <c:noMultiLvlLbl val="0"/>
      </c:catAx>
      <c:valAx>
        <c:axId val="8175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1730176"/>
        <c:crosses val="autoZero"/>
        <c:crossBetween val="between"/>
      </c:valAx>
      <c:serAx>
        <c:axId val="7543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81752448"/>
        <c:crosses val="autoZero"/>
      </c:ser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Sheet1!$D$487:$E$487</c:f>
              <c:strCache>
                <c:ptCount val="2"/>
                <c:pt idx="0">
                  <c:v>Taip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Sheet1!$F$486:$J$486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Sheet1!$F$487:$J$487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2F-4C03-BF11-4B458AE04A66}"/>
            </c:ext>
          </c:extLst>
        </c:ser>
        <c:ser>
          <c:idx val="1"/>
          <c:order val="1"/>
          <c:tx>
            <c:strRef>
              <c:f>Sheet1!$D$488:$E$488</c:f>
              <c:strCache>
                <c:ptCount val="2"/>
                <c:pt idx="0">
                  <c:v>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Sheet1!$F$486:$J$486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Sheet1!$F$488:$J$488</c:f>
              <c:numCache>
                <c:formatCode>General</c:formatCode>
                <c:ptCount val="4"/>
                <c:pt idx="0">
                  <c:v>84</c:v>
                </c:pt>
                <c:pt idx="1">
                  <c:v>89</c:v>
                </c:pt>
                <c:pt idx="2">
                  <c:v>88</c:v>
                </c:pt>
                <c:pt idx="3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2F-4C03-BF11-4B458AE04A66}"/>
            </c:ext>
          </c:extLst>
        </c:ser>
        <c:ser>
          <c:idx val="2"/>
          <c:order val="2"/>
          <c:tx>
            <c:strRef>
              <c:f>Sheet1!$D$489:$E$489</c:f>
              <c:strCache>
                <c:ptCount val="2"/>
                <c:pt idx="0">
                  <c:v>Kita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Sheet1!$F$486:$J$486</c:f>
              <c:strCache>
                <c:ptCount val="4"/>
                <c:pt idx="0">
                  <c:v>Socialinių paslaugų centrai</c:v>
                </c:pt>
                <c:pt idx="1">
                  <c:v>Socialinės paramos skyriai</c:v>
                </c:pt>
                <c:pt idx="2">
                  <c:v>NVO</c:v>
                </c:pt>
                <c:pt idx="3">
                  <c:v>Seniūnijos</c:v>
                </c:pt>
              </c:strCache>
            </c:strRef>
          </c:cat>
          <c:val>
            <c:numRef>
              <c:f>Sheet1!$F$489:$J$489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2F-4C03-BF11-4B458AE04A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83094144"/>
        <c:axId val="82989056"/>
        <c:axId val="0"/>
      </c:bar3DChart>
      <c:catAx>
        <c:axId val="8309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989056"/>
        <c:crosses val="autoZero"/>
        <c:auto val="1"/>
        <c:lblAlgn val="ctr"/>
        <c:lblOffset val="100"/>
        <c:noMultiLvlLbl val="0"/>
      </c:catAx>
      <c:valAx>
        <c:axId val="829890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830941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677EA-3364-480E-83B5-19388F8B40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AFF850E-0183-433B-815A-C17060528E46}">
      <dgm:prSet custT="1"/>
      <dgm:spPr/>
      <dgm:t>
        <a:bodyPr/>
        <a:lstStyle/>
        <a:p>
          <a:r>
            <a:rPr lang="lt-LT" sz="1600" dirty="0"/>
            <a:t>geriausiai pritaikyti socialinių paslaugų centrai (savivaldybių), blogiausiai – seniūnijos ir socialinės paramos skyriai</a:t>
          </a:r>
          <a:endParaRPr lang="en-GB" sz="1600" dirty="0"/>
        </a:p>
      </dgm:t>
    </dgm:pt>
    <dgm:pt modelId="{C5E9DC99-AB35-4A64-A13A-4580BC11ED9B}" type="parTrans" cxnId="{22A84AA6-3971-427B-97EA-4EDC414FBEFA}">
      <dgm:prSet/>
      <dgm:spPr/>
      <dgm:t>
        <a:bodyPr/>
        <a:lstStyle/>
        <a:p>
          <a:endParaRPr lang="en-GB"/>
        </a:p>
      </dgm:t>
    </dgm:pt>
    <dgm:pt modelId="{D72F8ED8-599A-44E7-A6F2-F4A15948EB1D}" type="sibTrans" cxnId="{22A84AA6-3971-427B-97EA-4EDC414FBEFA}">
      <dgm:prSet/>
      <dgm:spPr/>
      <dgm:t>
        <a:bodyPr/>
        <a:lstStyle/>
        <a:p>
          <a:endParaRPr lang="en-GB"/>
        </a:p>
      </dgm:t>
    </dgm:pt>
    <dgm:pt modelId="{CD6CDFD6-03C7-4CAF-AEF0-EFAE11D15146}">
      <dgm:prSet custT="1"/>
      <dgm:spPr/>
      <dgm:t>
        <a:bodyPr/>
        <a:lstStyle/>
        <a:p>
          <a:r>
            <a:rPr lang="lt-LT" sz="1600" dirty="0"/>
            <a:t>seniūnijos ir NVO daugiausiai nerekonstruoti per paskitinius 5 metus</a:t>
          </a:r>
          <a:endParaRPr lang="en-GB" sz="1600" dirty="0"/>
        </a:p>
      </dgm:t>
    </dgm:pt>
    <dgm:pt modelId="{10EB3C69-5623-4B23-9AF5-29B3CED90E85}" type="parTrans" cxnId="{84C2BE0E-CAF5-4378-8BCA-BD55A53DBF8A}">
      <dgm:prSet/>
      <dgm:spPr/>
      <dgm:t>
        <a:bodyPr/>
        <a:lstStyle/>
        <a:p>
          <a:endParaRPr lang="en-GB"/>
        </a:p>
      </dgm:t>
    </dgm:pt>
    <dgm:pt modelId="{28CE5F94-67DF-4A26-9F14-0001E79B76D6}" type="sibTrans" cxnId="{84C2BE0E-CAF5-4378-8BCA-BD55A53DBF8A}">
      <dgm:prSet/>
      <dgm:spPr/>
      <dgm:t>
        <a:bodyPr/>
        <a:lstStyle/>
        <a:p>
          <a:endParaRPr lang="en-GB"/>
        </a:p>
      </dgm:t>
    </dgm:pt>
    <dgm:pt modelId="{3DAD806D-682C-4ECB-8955-3FEE3C35F50B}">
      <dgm:prSet custT="1"/>
      <dgm:spPr/>
      <dgm:t>
        <a:bodyPr/>
        <a:lstStyle/>
        <a:p>
          <a:r>
            <a:rPr lang="lt-LT" sz="1600" dirty="0"/>
            <a:t>didžioji dalis įstaigų nenumato per artimiausius 2 metus rekonstrukcijos ar modernizavimo</a:t>
          </a:r>
          <a:endParaRPr lang="en-GB" sz="1600" dirty="0"/>
        </a:p>
      </dgm:t>
    </dgm:pt>
    <dgm:pt modelId="{46BCE8D3-6B27-4F58-98C5-C15614DF3933}" type="parTrans" cxnId="{94606ABD-66C3-4C86-96D6-844E50453197}">
      <dgm:prSet/>
      <dgm:spPr/>
      <dgm:t>
        <a:bodyPr/>
        <a:lstStyle/>
        <a:p>
          <a:endParaRPr lang="en-GB"/>
        </a:p>
      </dgm:t>
    </dgm:pt>
    <dgm:pt modelId="{52EE25DD-38D5-4DA0-AC19-2B6E70C522DC}" type="sibTrans" cxnId="{94606ABD-66C3-4C86-96D6-844E50453197}">
      <dgm:prSet/>
      <dgm:spPr/>
      <dgm:t>
        <a:bodyPr/>
        <a:lstStyle/>
        <a:p>
          <a:endParaRPr lang="en-GB"/>
        </a:p>
      </dgm:t>
    </dgm:pt>
    <dgm:pt modelId="{74274E31-1D7A-4731-BEB0-6D506FE20853}">
      <dgm:prSet custT="1"/>
      <dgm:spPr/>
      <dgm:t>
        <a:bodyPr/>
        <a:lstStyle/>
        <a:p>
          <a:r>
            <a:rPr lang="lt-LT" sz="1600" dirty="0"/>
            <a:t>reikalingos sisteminės tikslinės politikos priemonės dėl aplinkos prieinamumo neįgaliesiems- ieškoti būdų kaip skirti lėšų tiksliniam pritaikymui neįgaliesiems, kadangi dauguma socialinių paslaugų centrų, socialinės paramos skyrių, neįgaliųjų organizacijų, seniūnijų artimiausiu laikotarpiu rekonstrukcijų ir renovacijų nenumato.</a:t>
          </a:r>
          <a:endParaRPr lang="en-GB" sz="1600" dirty="0"/>
        </a:p>
      </dgm:t>
    </dgm:pt>
    <dgm:pt modelId="{9121ECB5-A670-42BC-BBB7-AA244C86936D}" type="parTrans" cxnId="{A6CA44C0-B924-4263-BFF0-204C22CCFA69}">
      <dgm:prSet/>
      <dgm:spPr/>
      <dgm:t>
        <a:bodyPr/>
        <a:lstStyle/>
        <a:p>
          <a:endParaRPr lang="en-GB"/>
        </a:p>
      </dgm:t>
    </dgm:pt>
    <dgm:pt modelId="{B9B4013B-F492-47CB-AB51-6345899033A8}" type="sibTrans" cxnId="{A6CA44C0-B924-4263-BFF0-204C22CCFA69}">
      <dgm:prSet/>
      <dgm:spPr/>
      <dgm:t>
        <a:bodyPr/>
        <a:lstStyle/>
        <a:p>
          <a:endParaRPr lang="en-GB"/>
        </a:p>
      </dgm:t>
    </dgm:pt>
    <dgm:pt modelId="{B200EE95-D7A1-4DAC-A0FA-A819E322174C}">
      <dgm:prSet custT="1"/>
      <dgm:spPr/>
      <dgm:t>
        <a:bodyPr/>
        <a:lstStyle/>
        <a:p>
          <a:r>
            <a:rPr lang="lt-LT" sz="1800" dirty="0"/>
            <a:t>reikia atlikti gilesnę įstaigų aplinkos prieinamumo analizę, pagal savivaldybes ir regionus, įvertinant įstaigų faktinę situaciją</a:t>
          </a:r>
          <a:endParaRPr lang="en-GB" sz="1800" dirty="0"/>
        </a:p>
      </dgm:t>
    </dgm:pt>
    <dgm:pt modelId="{91D61DD2-C8B3-4A94-9489-7E54513B6C13}" type="parTrans" cxnId="{B444C913-2745-47F6-8BE3-98B514EDC4B5}">
      <dgm:prSet/>
      <dgm:spPr/>
      <dgm:t>
        <a:bodyPr/>
        <a:lstStyle/>
        <a:p>
          <a:endParaRPr lang="en-GB"/>
        </a:p>
      </dgm:t>
    </dgm:pt>
    <dgm:pt modelId="{A5BDC9B2-2009-4B1F-858F-BAC38B23FE9A}" type="sibTrans" cxnId="{B444C913-2745-47F6-8BE3-98B514EDC4B5}">
      <dgm:prSet/>
      <dgm:spPr/>
      <dgm:t>
        <a:bodyPr/>
        <a:lstStyle/>
        <a:p>
          <a:endParaRPr lang="en-GB"/>
        </a:p>
      </dgm:t>
    </dgm:pt>
    <dgm:pt modelId="{64DD847A-ED4B-4AC3-AB35-E22F6B377480}" type="pres">
      <dgm:prSet presAssocID="{EC4677EA-3364-480E-83B5-19388F8B40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EFD71-5D57-4F7C-83B7-850F948950FD}" type="pres">
      <dgm:prSet presAssocID="{2AFF850E-0183-433B-815A-C17060528E4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1D83-B8D4-4D09-9D96-315716C179F4}" type="pres">
      <dgm:prSet presAssocID="{D72F8ED8-599A-44E7-A6F2-F4A15948EB1D}" presName="spacer" presStyleCnt="0"/>
      <dgm:spPr/>
    </dgm:pt>
    <dgm:pt modelId="{B15D5EDF-7DD1-4EC1-938C-D074080776ED}" type="pres">
      <dgm:prSet presAssocID="{CD6CDFD6-03C7-4CAF-AEF0-EFAE11D15146}" presName="parentText" presStyleLbl="node1" presStyleIdx="1" presStyleCnt="5" custLinFactNeighborX="-1130" custLinFactNeighborY="-78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23160-AF24-4F6E-A107-D6BB7431FE4D}" type="pres">
      <dgm:prSet presAssocID="{28CE5F94-67DF-4A26-9F14-0001E79B76D6}" presName="spacer" presStyleCnt="0"/>
      <dgm:spPr/>
    </dgm:pt>
    <dgm:pt modelId="{CC28D204-0C9B-4312-96C5-9E0B38D43C44}" type="pres">
      <dgm:prSet presAssocID="{3DAD806D-682C-4ECB-8955-3FEE3C35F5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734A-1900-4FB3-BC28-CCC3DAF8E29A}" type="pres">
      <dgm:prSet presAssocID="{52EE25DD-38D5-4DA0-AC19-2B6E70C522DC}" presName="spacer" presStyleCnt="0"/>
      <dgm:spPr/>
    </dgm:pt>
    <dgm:pt modelId="{57589719-F5EB-421F-82F2-894E34ACD3B2}" type="pres">
      <dgm:prSet presAssocID="{74274E31-1D7A-4731-BEB0-6D506FE2085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00F4-641F-48A0-9A89-FDC29F2578CA}" type="pres">
      <dgm:prSet presAssocID="{B9B4013B-F492-47CB-AB51-6345899033A8}" presName="spacer" presStyleCnt="0"/>
      <dgm:spPr/>
    </dgm:pt>
    <dgm:pt modelId="{B1479BA9-1079-44AA-82B4-2741B104060D}" type="pres">
      <dgm:prSet presAssocID="{B200EE95-D7A1-4DAC-A0FA-A819E32217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A44C0-B924-4263-BFF0-204C22CCFA69}" srcId="{EC4677EA-3364-480E-83B5-19388F8B40A8}" destId="{74274E31-1D7A-4731-BEB0-6D506FE20853}" srcOrd="3" destOrd="0" parTransId="{9121ECB5-A670-42BC-BBB7-AA244C86936D}" sibTransId="{B9B4013B-F492-47CB-AB51-6345899033A8}"/>
    <dgm:cxn modelId="{694C7F9C-97CB-47A5-9945-63B5E3C1409C}" type="presOf" srcId="{2AFF850E-0183-433B-815A-C17060528E46}" destId="{787EFD71-5D57-4F7C-83B7-850F948950FD}" srcOrd="0" destOrd="0" presId="urn:microsoft.com/office/officeart/2005/8/layout/vList2"/>
    <dgm:cxn modelId="{CFDB0C8B-33BA-461E-A2F5-6E75BD159B16}" type="presOf" srcId="{3DAD806D-682C-4ECB-8955-3FEE3C35F50B}" destId="{CC28D204-0C9B-4312-96C5-9E0B38D43C44}" srcOrd="0" destOrd="0" presId="urn:microsoft.com/office/officeart/2005/8/layout/vList2"/>
    <dgm:cxn modelId="{22A84AA6-3971-427B-97EA-4EDC414FBEFA}" srcId="{EC4677EA-3364-480E-83B5-19388F8B40A8}" destId="{2AFF850E-0183-433B-815A-C17060528E46}" srcOrd="0" destOrd="0" parTransId="{C5E9DC99-AB35-4A64-A13A-4580BC11ED9B}" sibTransId="{D72F8ED8-599A-44E7-A6F2-F4A15948EB1D}"/>
    <dgm:cxn modelId="{BFE3C25F-81FE-42FA-849E-FBBA89AA1D90}" type="presOf" srcId="{74274E31-1D7A-4731-BEB0-6D506FE20853}" destId="{57589719-F5EB-421F-82F2-894E34ACD3B2}" srcOrd="0" destOrd="0" presId="urn:microsoft.com/office/officeart/2005/8/layout/vList2"/>
    <dgm:cxn modelId="{12AEF3E4-7FF0-4EE6-A82D-43D0B955A2BF}" type="presOf" srcId="{CD6CDFD6-03C7-4CAF-AEF0-EFAE11D15146}" destId="{B15D5EDF-7DD1-4EC1-938C-D074080776ED}" srcOrd="0" destOrd="0" presId="urn:microsoft.com/office/officeart/2005/8/layout/vList2"/>
    <dgm:cxn modelId="{94606ABD-66C3-4C86-96D6-844E50453197}" srcId="{EC4677EA-3364-480E-83B5-19388F8B40A8}" destId="{3DAD806D-682C-4ECB-8955-3FEE3C35F50B}" srcOrd="2" destOrd="0" parTransId="{46BCE8D3-6B27-4F58-98C5-C15614DF3933}" sibTransId="{52EE25DD-38D5-4DA0-AC19-2B6E70C522DC}"/>
    <dgm:cxn modelId="{CF6963B8-1EC8-48EF-998C-712CAB7CD588}" type="presOf" srcId="{EC4677EA-3364-480E-83B5-19388F8B40A8}" destId="{64DD847A-ED4B-4AC3-AB35-E22F6B377480}" srcOrd="0" destOrd="0" presId="urn:microsoft.com/office/officeart/2005/8/layout/vList2"/>
    <dgm:cxn modelId="{B444C913-2745-47F6-8BE3-98B514EDC4B5}" srcId="{EC4677EA-3364-480E-83B5-19388F8B40A8}" destId="{B200EE95-D7A1-4DAC-A0FA-A819E322174C}" srcOrd="4" destOrd="0" parTransId="{91D61DD2-C8B3-4A94-9489-7E54513B6C13}" sibTransId="{A5BDC9B2-2009-4B1F-858F-BAC38B23FE9A}"/>
    <dgm:cxn modelId="{D88A5536-7C34-4627-BA2A-E1F6C628301B}" type="presOf" srcId="{B200EE95-D7A1-4DAC-A0FA-A819E322174C}" destId="{B1479BA9-1079-44AA-82B4-2741B104060D}" srcOrd="0" destOrd="0" presId="urn:microsoft.com/office/officeart/2005/8/layout/vList2"/>
    <dgm:cxn modelId="{84C2BE0E-CAF5-4378-8BCA-BD55A53DBF8A}" srcId="{EC4677EA-3364-480E-83B5-19388F8B40A8}" destId="{CD6CDFD6-03C7-4CAF-AEF0-EFAE11D15146}" srcOrd="1" destOrd="0" parTransId="{10EB3C69-5623-4B23-9AF5-29B3CED90E85}" sibTransId="{28CE5F94-67DF-4A26-9F14-0001E79B76D6}"/>
    <dgm:cxn modelId="{793FC324-E6D6-4595-9CD9-93EA58693EBB}" type="presParOf" srcId="{64DD847A-ED4B-4AC3-AB35-E22F6B377480}" destId="{787EFD71-5D57-4F7C-83B7-850F948950FD}" srcOrd="0" destOrd="0" presId="urn:microsoft.com/office/officeart/2005/8/layout/vList2"/>
    <dgm:cxn modelId="{9B76734A-9C4D-4FC9-952C-960010A91C28}" type="presParOf" srcId="{64DD847A-ED4B-4AC3-AB35-E22F6B377480}" destId="{F5C11D83-B8D4-4D09-9D96-315716C179F4}" srcOrd="1" destOrd="0" presId="urn:microsoft.com/office/officeart/2005/8/layout/vList2"/>
    <dgm:cxn modelId="{1FE0AA39-236B-40AB-AAC6-BCCB9D937FF2}" type="presParOf" srcId="{64DD847A-ED4B-4AC3-AB35-E22F6B377480}" destId="{B15D5EDF-7DD1-4EC1-938C-D074080776ED}" srcOrd="2" destOrd="0" presId="urn:microsoft.com/office/officeart/2005/8/layout/vList2"/>
    <dgm:cxn modelId="{4D8ED377-E5E6-402E-83A5-C5F71B83465F}" type="presParOf" srcId="{64DD847A-ED4B-4AC3-AB35-E22F6B377480}" destId="{A2723160-AF24-4F6E-A107-D6BB7431FE4D}" srcOrd="3" destOrd="0" presId="urn:microsoft.com/office/officeart/2005/8/layout/vList2"/>
    <dgm:cxn modelId="{CD892CE4-1664-4E6C-A7A0-F7378A630300}" type="presParOf" srcId="{64DD847A-ED4B-4AC3-AB35-E22F6B377480}" destId="{CC28D204-0C9B-4312-96C5-9E0B38D43C44}" srcOrd="4" destOrd="0" presId="urn:microsoft.com/office/officeart/2005/8/layout/vList2"/>
    <dgm:cxn modelId="{2A21D98E-F986-4C55-85BA-ED491C19441E}" type="presParOf" srcId="{64DD847A-ED4B-4AC3-AB35-E22F6B377480}" destId="{7E23734A-1900-4FB3-BC28-CCC3DAF8E29A}" srcOrd="5" destOrd="0" presId="urn:microsoft.com/office/officeart/2005/8/layout/vList2"/>
    <dgm:cxn modelId="{867B2D2D-FF98-47CB-AD54-FC3828670514}" type="presParOf" srcId="{64DD847A-ED4B-4AC3-AB35-E22F6B377480}" destId="{57589719-F5EB-421F-82F2-894E34ACD3B2}" srcOrd="6" destOrd="0" presId="urn:microsoft.com/office/officeart/2005/8/layout/vList2"/>
    <dgm:cxn modelId="{4B255B84-9178-4A79-8A74-B2ED278281A4}" type="presParOf" srcId="{64DD847A-ED4B-4AC3-AB35-E22F6B377480}" destId="{802300F4-641F-48A0-9A89-FDC29F2578CA}" srcOrd="7" destOrd="0" presId="urn:microsoft.com/office/officeart/2005/8/layout/vList2"/>
    <dgm:cxn modelId="{A6DFF19D-8095-436A-BC01-62A2C4B2203D}" type="presParOf" srcId="{64DD847A-ED4B-4AC3-AB35-E22F6B377480}" destId="{B1479BA9-1079-44AA-82B4-2741B10406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5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8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5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0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3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2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6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6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5E543A-1A1D-4ED1-82BB-565FA31CE335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oapklausa.l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zdo rezultatas pagal uÅ¾klausÄ âuniversal designâ">
            <a:extLst>
              <a:ext uri="{FF2B5EF4-FFF2-40B4-BE49-F238E27FC236}">
                <a16:creationId xmlns:a16="http://schemas.microsoft.com/office/drawing/2014/main" xmlns="" id="{BC99859F-EF95-431E-B71D-618ADEAE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1" y="-135992"/>
            <a:ext cx="11351546" cy="66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6F1D9-5F00-4DA2-B0D6-4AF76BA97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6000" b="1" cap="all" dirty="0">
                <a:solidFill>
                  <a:schemeClr val="bg1"/>
                </a:solidFill>
              </a:rPr>
              <a:t>SOCIALINIŲ PARAMOS SKYRIŲ, SOCIALINIŲ PASLAUGŲ CENTRŲ,</a:t>
            </a:r>
            <a:r>
              <a:rPr lang="en-US" sz="6000" b="1" cap="all" dirty="0">
                <a:solidFill>
                  <a:schemeClr val="bg1"/>
                </a:solidFill>
              </a:rPr>
              <a:t> NVO,</a:t>
            </a:r>
            <a:r>
              <a:rPr lang="lt-LT" sz="6000" b="1" cap="all" dirty="0">
                <a:solidFill>
                  <a:schemeClr val="bg1"/>
                </a:solidFill>
              </a:rPr>
              <a:t> SENIŪNIJŲ PRIEINAMUMO NEĮGALIESIEMS</a:t>
            </a:r>
            <a:r>
              <a:rPr lang="en-US" sz="6000" b="1" cap="all" dirty="0">
                <a:solidFill>
                  <a:schemeClr val="bg1"/>
                </a:solidFill>
              </a:rPr>
              <a:t> TYRIMAS</a:t>
            </a:r>
            <a:r>
              <a:rPr lang="lt-LT" sz="6000" b="1" cap="all" dirty="0">
                <a:solidFill>
                  <a:schemeClr val="bg1"/>
                </a:solidFill>
              </a:rPr>
              <a:t>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312648-E7C0-4028-9E4B-2D3A5F3A0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4788426"/>
            <a:ext cx="9144000" cy="1248508"/>
          </a:xfrm>
        </p:spPr>
        <p:txBody>
          <a:bodyPr>
            <a:normAutofit fontScale="77500" lnSpcReduction="20000"/>
          </a:bodyPr>
          <a:lstStyle/>
          <a:p>
            <a:r>
              <a:rPr lang="lt-LT" dirty="0">
                <a:solidFill>
                  <a:schemeClr val="bg1"/>
                </a:solidFill>
              </a:rPr>
              <a:t>Atliko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Lietuvos</a:t>
            </a:r>
            <a:r>
              <a:rPr lang="lt-LT" dirty="0">
                <a:solidFill>
                  <a:schemeClr val="bg1"/>
                </a:solidFill>
              </a:rPr>
              <a:t> žmonių su negalia aplinkos pritaikymo asociacija</a:t>
            </a:r>
          </a:p>
          <a:p>
            <a:endParaRPr lang="lt-LT" dirty="0">
              <a:solidFill>
                <a:schemeClr val="bg1"/>
              </a:solidFill>
            </a:endParaRPr>
          </a:p>
          <a:p>
            <a:r>
              <a:rPr lang="lt-LT" dirty="0">
                <a:solidFill>
                  <a:schemeClr val="bg1"/>
                </a:solidFill>
              </a:rPr>
              <a:t>užsakovas: Neįgaliųjų reikalų departamentas prie SADM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36F33-57E7-4024-B200-3263E01B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PASTATO IR JO PRIEIGŲ PRITAIKYMAS ŽMONĖMS SU REGĖJIMO NEGALIA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31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55620"/>
              </p:ext>
            </p:extLst>
          </p:nvPr>
        </p:nvGraphicFramePr>
        <p:xfrm>
          <a:off x="1096963" y="1785515"/>
          <a:ext cx="10058400" cy="408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418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850BA-A428-44D0-8A11-6B0E16B0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AR PER PASKUTINIUS PENKIS METUS MODERNIZUOTOS IR/AR REKONSTRUOTOS ĮSTAIGOS?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1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34699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95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17C9D-F1E9-4D3C-B514-12FCB7C8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AR PLANUOJAMI RENOVAVIMO DARBAI PER ATEINANČIUS 2 METUS?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2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951578"/>
              </p:ext>
            </p:extLst>
          </p:nvPr>
        </p:nvGraphicFramePr>
        <p:xfrm>
          <a:off x="1096963" y="1846263"/>
          <a:ext cx="10058400" cy="433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86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655E3-5D05-4E6B-BAF0-7672AFD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lt-LT" sz="3600" b="1">
                <a:solidFill>
                  <a:srgbClr val="FFFFFF"/>
                </a:solidFill>
              </a:rPr>
              <a:t>SOCIALINIŲ PASLAUGŲ CENTRŲ ĮSIVERTINIMAS: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133CE32-B63C-46DE-A3D2-4B39998C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909320"/>
          </a:xfrm>
        </p:spPr>
        <p:txBody>
          <a:bodyPr>
            <a:normAutofit lnSpcReduction="10000"/>
          </a:bodyPr>
          <a:lstStyle/>
          <a:p>
            <a:r>
              <a:rPr lang="lt-LT" sz="2400" dirty="0">
                <a:solidFill>
                  <a:srgbClr val="FFFFFF"/>
                </a:solidFill>
              </a:rPr>
              <a:t>apklausta 90 socialinių paslaugų centrų</a:t>
            </a:r>
          </a:p>
          <a:p>
            <a:r>
              <a:rPr lang="lt-LT" sz="2400" dirty="0">
                <a:solidFill>
                  <a:srgbClr val="FFFFFF"/>
                </a:solidFill>
              </a:rPr>
              <a:t>59 - PRITAIKYTI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11 -REIKALNGAS ASISTENTAS</a:t>
            </a:r>
          </a:p>
          <a:p>
            <a:r>
              <a:rPr lang="lt-LT" sz="2400" dirty="0">
                <a:solidFill>
                  <a:srgbClr val="FFFFFF"/>
                </a:solidFill>
              </a:rPr>
              <a:t>6 – IŠ DALIES PRITAIKYTI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12 –GALIMA JUDĖTI TIK PRMAME AUKŠTE</a:t>
            </a:r>
          </a:p>
          <a:p>
            <a:r>
              <a:rPr lang="lt-LT" sz="2400" dirty="0">
                <a:solidFill>
                  <a:srgbClr val="FFFFFF"/>
                </a:solidFill>
              </a:rPr>
              <a:t>2 - NEPRITAIKYTI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C:\Users\User2\AppData\Local\Microsoft\Windows\Temporary Internet Files\Content.MSO\FAA40780.tmp">
            <a:extLst>
              <a:ext uri="{FF2B5EF4-FFF2-40B4-BE49-F238E27FC236}">
                <a16:creationId xmlns:a16="http://schemas.microsoft.com/office/drawing/2014/main" xmlns="" id="{BE753CF9-89FE-4905-91C9-F8A468E6D7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952500"/>
            <a:ext cx="7715250" cy="514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95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655E3-5D05-4E6B-BAF0-7672AFD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FFFFFF"/>
                </a:solidFill>
              </a:rPr>
              <a:t>SOCIALINĖS PARAMOS SKYRIŲ ĮSIVERTINIMAS: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133CE32-B63C-46DE-A3D2-4B39998C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 fontScale="92500" lnSpcReduction="20000"/>
          </a:bodyPr>
          <a:lstStyle/>
          <a:p>
            <a:r>
              <a:rPr lang="lt-LT" sz="2400" dirty="0">
                <a:solidFill>
                  <a:srgbClr val="FFFFFF"/>
                </a:solidFill>
              </a:rPr>
              <a:t>apklausta 110 socialinės paramos centrų</a:t>
            </a:r>
          </a:p>
          <a:p>
            <a:r>
              <a:rPr lang="lt-LT" sz="2400" dirty="0">
                <a:solidFill>
                  <a:srgbClr val="FFFFFF"/>
                </a:solidFill>
              </a:rPr>
              <a:t>20 – PRITAIKYTA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 – REIAKLINGAS ASITENTAS</a:t>
            </a:r>
          </a:p>
          <a:p>
            <a:r>
              <a:rPr lang="lt-LT" sz="2400" dirty="0">
                <a:solidFill>
                  <a:srgbClr val="FFFFFF"/>
                </a:solidFill>
              </a:rPr>
              <a:t>5 IŠ DALIES PRITAIKYTI</a:t>
            </a:r>
          </a:p>
          <a:p>
            <a:r>
              <a:rPr lang="lt-LT" sz="2400" dirty="0">
                <a:solidFill>
                  <a:srgbClr val="FFFFFF"/>
                </a:solidFill>
              </a:rPr>
              <a:t>66 - TIK PIRMAME AUKŠTE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18 - NEPRITAIKYTA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C:\Users\User2\AppData\Local\Microsoft\Windows\Temporary Internet Files\Content.MSO\4952037.tmp">
            <a:extLst>
              <a:ext uri="{FF2B5EF4-FFF2-40B4-BE49-F238E27FC236}">
                <a16:creationId xmlns:a16="http://schemas.microsoft.com/office/drawing/2014/main" xmlns="" id="{EBB494C1-99A1-44A6-A636-12AE9B763D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02" y="1291272"/>
            <a:ext cx="7808913" cy="480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92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655E3-5D05-4E6B-BAF0-7672AFD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1063075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FFFFFF"/>
                </a:solidFill>
              </a:rPr>
              <a:t>NVO ĮSIVERTINIMAS: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133CE32-B63C-46DE-A3D2-4B39998C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1579910"/>
            <a:ext cx="3084844" cy="4409409"/>
          </a:xfrm>
        </p:spPr>
        <p:txBody>
          <a:bodyPr>
            <a:normAutofit lnSpcReduction="10000"/>
          </a:bodyPr>
          <a:lstStyle/>
          <a:p>
            <a:r>
              <a:rPr lang="lt-LT" sz="2400" dirty="0">
                <a:solidFill>
                  <a:srgbClr val="FFFFFF"/>
                </a:solidFill>
              </a:rPr>
              <a:t>apklausta 90 nevyriausybinių organizacijų teikiančių paslaugas neįgaliesiems</a:t>
            </a:r>
          </a:p>
          <a:p>
            <a:r>
              <a:rPr lang="lt-LT" sz="2400" dirty="0">
                <a:solidFill>
                  <a:srgbClr val="FFFFFF"/>
                </a:solidFill>
              </a:rPr>
              <a:t>29 PRITAIKYTA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16 REIKALINGAS ASISTENTAS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15 </a:t>
            </a:r>
            <a:r>
              <a:rPr lang="en-US" sz="2400" dirty="0" err="1">
                <a:solidFill>
                  <a:srgbClr val="FFFFFF"/>
                </a:solidFill>
              </a:rPr>
              <a:t>pritaikyta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lt-LT" sz="2400" dirty="0">
                <a:solidFill>
                  <a:srgbClr val="FFFFFF"/>
                </a:solidFill>
              </a:rPr>
              <a:t>š dalies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11 TIK PIRMAME AUKŠTE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19 NEPRITAIKYTA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C:\Users\User2\AppData\Local\Microsoft\Windows\Temporary Internet Files\Content.MSO\692721F0.tmp">
            <a:extLst>
              <a:ext uri="{FF2B5EF4-FFF2-40B4-BE49-F238E27FC236}">
                <a16:creationId xmlns:a16="http://schemas.microsoft.com/office/drawing/2014/main" xmlns="" id="{969FF7EF-01A6-42B7-87B7-2082782F42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79" y="1353819"/>
            <a:ext cx="8139113" cy="489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42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655E3-5D05-4E6B-BAF0-7672AFD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213839"/>
            <a:ext cx="3084844" cy="2103875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FFFFFF"/>
                </a:solidFill>
              </a:rPr>
              <a:t>SENIŪNIJŲ ĮSIVERTINIMAS: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133CE32-B63C-46DE-A3D2-4B39998C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391508"/>
            <a:ext cx="3084844" cy="3597811"/>
          </a:xfrm>
        </p:spPr>
        <p:txBody>
          <a:bodyPr>
            <a:normAutofit lnSpcReduction="10000"/>
          </a:bodyPr>
          <a:lstStyle/>
          <a:p>
            <a:r>
              <a:rPr lang="lt-LT" sz="2400" dirty="0">
                <a:solidFill>
                  <a:srgbClr val="FFFFFF"/>
                </a:solidFill>
              </a:rPr>
              <a:t>apklausta 112 seniūnijų</a:t>
            </a:r>
          </a:p>
          <a:p>
            <a:r>
              <a:rPr lang="lt-LT" sz="2400" dirty="0">
                <a:solidFill>
                  <a:srgbClr val="FFFFFF"/>
                </a:solidFill>
              </a:rPr>
              <a:t>5 – PRITAIKYTA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1- REIKALINGAS ASITENTAS</a:t>
            </a:r>
          </a:p>
          <a:p>
            <a:r>
              <a:rPr lang="lt-LT" sz="2400" dirty="0">
                <a:solidFill>
                  <a:srgbClr val="FFFFFF"/>
                </a:solidFill>
              </a:rPr>
              <a:t>17 IŠ DALIES PRITAIKYTA</a:t>
            </a:r>
          </a:p>
          <a:p>
            <a:r>
              <a:rPr lang="lt-LT" sz="2400" dirty="0">
                <a:solidFill>
                  <a:srgbClr val="FFFFFF"/>
                </a:solidFill>
              </a:rPr>
              <a:t>57- TIK PIRMAME AUKŠTE</a:t>
            </a:r>
          </a:p>
          <a:p>
            <a:r>
              <a:rPr lang="lt-LT" sz="2400" dirty="0">
                <a:solidFill>
                  <a:srgbClr val="FFFFFF"/>
                </a:solidFill>
              </a:rPr>
              <a:t>32 NEPRITAIKYTA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C:\Users\User2\AppData\Local\Microsoft\Windows\Temporary Internet Files\Content.MSO\77A04CE9.tmp">
            <a:extLst>
              <a:ext uri="{FF2B5EF4-FFF2-40B4-BE49-F238E27FC236}">
                <a16:creationId xmlns:a16="http://schemas.microsoft.com/office/drawing/2014/main" xmlns="" id="{DCBAE3BC-4633-449E-AE87-81CF6204F8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7" y="1392872"/>
            <a:ext cx="8226115" cy="480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92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4266E-2C4D-4F13-B96C-78771449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19584"/>
          </a:xfrm>
        </p:spPr>
        <p:txBody>
          <a:bodyPr>
            <a:normAutofit fontScale="90000"/>
          </a:bodyPr>
          <a:lstStyle/>
          <a:p>
            <a:r>
              <a:rPr lang="lt-LT" dirty="0"/>
              <a:t>Įstaigų prieinamumo palyginimas (I)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EA3D7E5-CA1B-42AB-B1A1-9B6077ACD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274857"/>
              </p:ext>
            </p:extLst>
          </p:nvPr>
        </p:nvGraphicFramePr>
        <p:xfrm>
          <a:off x="984738" y="1108075"/>
          <a:ext cx="10350576" cy="510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73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4266E-2C4D-4F13-B96C-78771449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19584"/>
          </a:xfrm>
        </p:spPr>
        <p:txBody>
          <a:bodyPr>
            <a:normAutofit fontScale="90000"/>
          </a:bodyPr>
          <a:lstStyle/>
          <a:p>
            <a:r>
              <a:rPr lang="lt-LT" dirty="0"/>
              <a:t>Įstaigų prieinamumo palyginimas (II)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8951FC6-889D-41FD-A8F6-17195B877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830157"/>
              </p:ext>
            </p:extLst>
          </p:nvPr>
        </p:nvGraphicFramePr>
        <p:xfrm>
          <a:off x="984738" y="1165224"/>
          <a:ext cx="9540387" cy="505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79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A6EF9-D1C1-4928-80D8-3ABAAA8E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lt-LT" dirty="0"/>
              <a:t>š</a:t>
            </a:r>
            <a:r>
              <a:rPr lang="en-US" dirty="0" err="1"/>
              <a:t>vados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9BB75F4-F49B-47CE-B9B3-0FBC8AF08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9398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32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E6C35-E4BD-4473-9C0F-A19D7094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lt-LT" dirty="0"/>
              <a:t>Tyrimo metodologija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139CF-3CD1-4CA6-94FD-011AEE97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93534"/>
            <a:ext cx="10058400" cy="4175559"/>
          </a:xfrm>
        </p:spPr>
        <p:txBody>
          <a:bodyPr/>
          <a:lstStyle/>
          <a:p>
            <a:r>
              <a:rPr lang="lt-LT" dirty="0"/>
              <a:t>Siekiant įvertinti įstaigų prieinamumą, buvo parengtos 4 anketos: kurias sudarė 11-12 klausimų</a:t>
            </a:r>
          </a:p>
          <a:p>
            <a:r>
              <a:rPr lang="lt-LT" dirty="0"/>
              <a:t>Klausimynai parengti vadovaujantis statybos techninio reglamento: STR 2.02.10:2018 Statinių pritaikymas specialiesiems neįgaliųjų poreikiams. </a:t>
            </a:r>
          </a:p>
          <a:p>
            <a:r>
              <a:rPr lang="lt-LT" dirty="0"/>
              <a:t>Klausimynai buvo patalpinti elektroninėje erdvėje </a:t>
            </a:r>
            <a:r>
              <a:rPr lang="lt-LT" u="sng" dirty="0">
                <a:hlinkClick r:id="rId2"/>
              </a:rPr>
              <a:t>www.manoapklausa.lt</a:t>
            </a:r>
            <a:r>
              <a:rPr lang="lt-LT" dirty="0"/>
              <a:t>.</a:t>
            </a:r>
            <a:endParaRPr lang="en-GB" dirty="0"/>
          </a:p>
          <a:p>
            <a:r>
              <a:rPr lang="lt-LT" b="1" dirty="0"/>
              <a:t>Apklausos tikslinė grupė </a:t>
            </a:r>
            <a:r>
              <a:rPr lang="lt-LT" dirty="0"/>
              <a:t>– savivaldybių socialinės paramos skyrių, socialinių paslaugų centrų (savivaldybių, NVO ir kt.), seniūnijų vadovai ar kiti įgalioti įstaigų atstovai.</a:t>
            </a:r>
            <a:endParaRPr lang="en-GB" dirty="0"/>
          </a:p>
          <a:p>
            <a:r>
              <a:rPr lang="lt-LT" b="1" dirty="0"/>
              <a:t>Tyrimo tikslas </a:t>
            </a:r>
            <a:r>
              <a:rPr lang="lt-LT" dirty="0"/>
              <a:t>- apklausti statinių valdytojus ir išsiaiškinti, kaip neįgaliesiems yra pritaikyti savivaldybių socialinės paramos skyriai, savivaldybių socialinių paslaugų centrai ,NVO, seniūnijos.</a:t>
            </a:r>
            <a:endParaRPr lang="en-GB" dirty="0"/>
          </a:p>
          <a:p>
            <a:r>
              <a:rPr lang="lt-LT" dirty="0"/>
              <a:t>Apklausa atlikta 2018 m. birželio 18 d.- spalio 15 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22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AF1324-F48A-4673-83FD-421D60A5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solidFill>
                  <a:srgbClr val="FF0000"/>
                </a:solidFill>
              </a:rPr>
              <a:t>ačiū už dėmesį</a:t>
            </a:r>
            <a:r>
              <a:rPr lang="en-US" sz="4000" dirty="0">
                <a:solidFill>
                  <a:srgbClr val="FF0000"/>
                </a:solidFill>
              </a:rPr>
              <a:t>!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E9A29-9B9E-486A-9CA2-39DC92B6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Tyrimo uždaviniai: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CA33A8-0AEC-45D0-BCCB-4546E023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t-LT" dirty="0"/>
              <a:t>Išanalizuoti socialinių paslaugų centrų, socialinės paramos skyrių, neįgaliųjų organizacijų, seniūnijų įstaigų rūšis;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Išnagrinėti socialinių paslaugų centrų, socialinės paramos skyrių, neįgaliųjų organizacijų, seniūnijų įstaigų parkavimo vietų atitikimą  pagal STR reikalavimus;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Išanalizuoti prieinamumo įsivertinimą pačių socialinių paslaugų centrų, socialinės paramos skyrių, neįgaliųjų organizacijų, seniūnijų įstaigų;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Išnagrinėti socialinių paslaugų centrų, socialinės paramos skyrių, neįgaliųjų organizacijų, seniūnijų įstaigų pastato vidinį ir išorinį prieinamumą;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lt-LT" dirty="0"/>
              <a:t>Išsiaiškinti ar buvo vykdomas socialinių paslaugų centrų, socialinės paramos skyrių, neįgaliųjų organizacijų, seniūnijų pastatų modernizavimas ar rekonstravimas ir ar ateityje planuojami atnaujinimo darbai pritaikant statinius neįgaliųjų  poreikiams;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8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A9148-7B68-42C2-B9AC-8C457423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TYRIMO RESPONDENTAI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0C0F1-169E-4370-9D0C-BC88DE02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Į klausimynus atsakė viso 402 įstaigos, iš jų:</a:t>
            </a:r>
          </a:p>
          <a:p>
            <a:r>
              <a:rPr lang="lt-LT" dirty="0"/>
              <a:t>90 socialinių paslaugų centrų, </a:t>
            </a:r>
          </a:p>
          <a:p>
            <a:r>
              <a:rPr lang="lt-LT" dirty="0"/>
              <a:t>110  socialinių paramos skyrių, </a:t>
            </a:r>
          </a:p>
          <a:p>
            <a:r>
              <a:rPr lang="lt-LT" dirty="0"/>
              <a:t>90 neįgaliųjų organizacijų </a:t>
            </a:r>
          </a:p>
          <a:p>
            <a:r>
              <a:rPr lang="lt-LT" dirty="0"/>
              <a:t>112 seniūnijų.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6319F70-C115-4878-BA40-DDC45839E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192646"/>
              </p:ext>
            </p:extLst>
          </p:nvPr>
        </p:nvGraphicFramePr>
        <p:xfrm>
          <a:off x="5310356" y="2552305"/>
          <a:ext cx="562927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82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7D0EE-5271-43FA-A1CF-A981652C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PARKAVIMO VIETOS ŽMONIŲ SU NEGALIA AUTOMOBILIAMS STATYTI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482807"/>
              </p:ext>
            </p:extLst>
          </p:nvPr>
        </p:nvGraphicFramePr>
        <p:xfrm>
          <a:off x="854883" y="1846263"/>
          <a:ext cx="10300480" cy="440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87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34BF1-7E3B-4583-B81E-58BDC640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IŠORINIO PANDUSO ĮRENGIMAS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31553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47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1B8D0-F446-43D0-84F4-4D9E4518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Pastato įėjimo durų pritaikymas žmonėms su negalia judantiems vežimėlio pagalba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2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89726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64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D847D-4745-43D1-829D-4D42BE0A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PASTATŲ PRITAIKYMAS JUDĖJIMUI TARP AUKŠTŲ ŽMONĖMS, </a:t>
            </a:r>
            <a:r>
              <a:rPr lang="en-GB" dirty="0"/>
              <a:t/>
            </a:r>
            <a:br>
              <a:rPr lang="en-GB" dirty="0"/>
            </a:br>
            <a:r>
              <a:rPr lang="lt-LT" b="1" dirty="0"/>
              <a:t>TURINTIEMS JUDĖJIMO NEGALIA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2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3150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95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70B71-3115-4E8D-97BC-F2A2A172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SANITARINIŲ MAZGŲ PRITAIKYMAS ŽMONĖMS SU NEGALIA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0000000-0008-0000-0000-00002F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227037"/>
              </p:ext>
            </p:extLst>
          </p:nvPr>
        </p:nvGraphicFramePr>
        <p:xfrm>
          <a:off x="589762" y="1737361"/>
          <a:ext cx="10565602" cy="453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1818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</TotalTime>
  <Words>566</Words>
  <Application>Microsoft Office PowerPoint</Application>
  <PresentationFormat>Custom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SOCIALINIŲ PARAMOS SKYRIŲ, SOCIALINIŲ PASLAUGŲ CENTRŲ, NVO, SENIŪNIJŲ PRIEINAMUMO NEĮGALIESIEMS TYRIMAS </vt:lpstr>
      <vt:lpstr>Tyrimo metodologija</vt:lpstr>
      <vt:lpstr>Tyrimo uždaviniai: </vt:lpstr>
      <vt:lpstr>TYRIMO RESPONDENTAI</vt:lpstr>
      <vt:lpstr>PARKAVIMO VIETOS ŽMONIŲ SU NEGALIA AUTOMOBILIAMS STATYTI</vt:lpstr>
      <vt:lpstr>IŠORINIO PANDUSO ĮRENGIMAS</vt:lpstr>
      <vt:lpstr>Pastato įėjimo durų pritaikymas žmonėms su negalia judantiems vežimėlio pagalba </vt:lpstr>
      <vt:lpstr>PASTATŲ PRITAIKYMAS JUDĖJIMUI TARP AUKŠTŲ ŽMONĖMS,  TURINTIEMS JUDĖJIMO NEGALIA</vt:lpstr>
      <vt:lpstr>SANITARINIŲ MAZGŲ PRITAIKYMAS ŽMONĖMS SU NEGALIA</vt:lpstr>
      <vt:lpstr>PASTATO IR JO PRIEIGŲ PRITAIKYMAS ŽMONĖMS SU REGĖJIMO NEGALIA</vt:lpstr>
      <vt:lpstr>AR PER PASKUTINIUS PENKIS METUS MODERNIZUOTOS IR/AR REKONSTRUOTOS ĮSTAIGOS? </vt:lpstr>
      <vt:lpstr>AR PLANUOJAMI RENOVAVIMO DARBAI PER ATEINANČIUS 2 METUS?</vt:lpstr>
      <vt:lpstr>SOCIALINIŲ PASLAUGŲ CENTRŲ ĮSIVERTINIMAS:</vt:lpstr>
      <vt:lpstr>SOCIALINĖS PARAMOS SKYRIŲ ĮSIVERTINIMAS:</vt:lpstr>
      <vt:lpstr>NVO ĮSIVERTINIMAS:</vt:lpstr>
      <vt:lpstr>SENIŪNIJŲ ĮSIVERTINIMAS:</vt:lpstr>
      <vt:lpstr>Įstaigų prieinamumo palyginimas (I)</vt:lpstr>
      <vt:lpstr>Įstaigų prieinamumo palyginimas (II)</vt:lpstr>
      <vt:lpstr>Išvados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Evaldas Oleskevicius</dc:creator>
  <cp:lastModifiedBy>Marija Oleškevičienė</cp:lastModifiedBy>
  <cp:revision>20</cp:revision>
  <cp:lastPrinted>2019-02-23T10:36:01Z</cp:lastPrinted>
  <dcterms:created xsi:type="dcterms:W3CDTF">2019-02-23T09:15:46Z</dcterms:created>
  <dcterms:modified xsi:type="dcterms:W3CDTF">2019-03-05T09:25:30Z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-117537215</vt:i4>
  </property>
  <property fmtid="{D5CDD505-2E9C-101B-9397-08002B2CF9AE}" pid="3" name="_NewReviewCycle">
    <vt:lpwstr/>
  </property>
  <property fmtid="{D5CDD505-2E9C-101B-9397-08002B2CF9AE}" pid="4" name="_EmailSubject">
    <vt:lpwstr>skaidres</vt:lpwstr>
  </property>
  <property fmtid="{D5CDD505-2E9C-101B-9397-08002B2CF9AE}" pid="5" name="_AuthorEmail">
    <vt:lpwstr>evaldas.oleskevicius@omicronenergy.com</vt:lpwstr>
  </property>
  <property fmtid="{D5CDD505-2E9C-101B-9397-08002B2CF9AE}" pid="6" name="_AuthorEmailDisplayName">
    <vt:lpwstr>Evaldas Oleskevicius</vt:lpwstr>
  </property>
</Properties>
</file>