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10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7" r:id="rId6"/>
    <p:sldId id="265" r:id="rId7"/>
    <p:sldId id="278" r:id="rId8"/>
    <p:sldId id="266" r:id="rId9"/>
    <p:sldId id="279" r:id="rId10"/>
    <p:sldId id="267" r:id="rId11"/>
    <p:sldId id="280" r:id="rId12"/>
    <p:sldId id="281" r:id="rId13"/>
    <p:sldId id="269" r:id="rId14"/>
    <p:sldId id="282" r:id="rId15"/>
    <p:sldId id="270" r:id="rId16"/>
    <p:sldId id="283" r:id="rId17"/>
    <p:sldId id="271" r:id="rId18"/>
    <p:sldId id="284" r:id="rId19"/>
    <p:sldId id="272" r:id="rId20"/>
    <p:sldId id="260" r:id="rId21"/>
    <p:sldId id="261" r:id="rId22"/>
    <p:sldId id="276" r:id="rId23"/>
    <p:sldId id="275" r:id="rId2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8" autoAdjust="0"/>
    <p:restoredTop sz="94660"/>
  </p:normalViewPr>
  <p:slideViewPr>
    <p:cSldViewPr snapToGrid="0">
      <p:cViewPr>
        <p:scale>
          <a:sx n="93" d="100"/>
          <a:sy n="93" d="100"/>
        </p:scale>
        <p:origin x="-91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1"/>
          <c:order val="1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Sheet1!$D$649:$D$656</c:f>
              <c:strCache>
                <c:ptCount val="8"/>
                <c:pt idx="0">
                  <c:v>Dvarai </c:v>
                </c:pt>
                <c:pt idx="1">
                  <c:v>Bibliotekos</c:v>
                </c:pt>
                <c:pt idx="2">
                  <c:v>Kultūros centrai</c:v>
                </c:pt>
                <c:pt idx="3">
                  <c:v>Teatrai</c:v>
                </c:pt>
                <c:pt idx="4">
                  <c:v>Muziejai</c:v>
                </c:pt>
                <c:pt idx="5">
                  <c:v>Kino centrai</c:v>
                </c:pt>
                <c:pt idx="6">
                  <c:v>Botanikos sodas</c:v>
                </c:pt>
                <c:pt idx="7">
                  <c:v>Regioninio parko direkcija</c:v>
                </c:pt>
              </c:strCache>
            </c:strRef>
          </c:cat>
          <c:val>
            <c:numRef>
              <c:f>Sheet1!$F$649:$F$656</c:f>
              <c:numCache>
                <c:formatCode>General</c:formatCode>
                <c:ptCount val="8"/>
                <c:pt idx="0">
                  <c:v>192</c:v>
                </c:pt>
                <c:pt idx="1">
                  <c:v>122</c:v>
                </c:pt>
                <c:pt idx="2">
                  <c:v>34</c:v>
                </c:pt>
                <c:pt idx="3">
                  <c:v>40</c:v>
                </c:pt>
                <c:pt idx="4">
                  <c:v>96</c:v>
                </c:pt>
                <c:pt idx="5">
                  <c:v>16</c:v>
                </c:pt>
                <c:pt idx="6">
                  <c:v>1</c:v>
                </c:pt>
                <c:pt idx="7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6D-4217-9047-C2907576BAB8}"/>
            </c:ext>
          </c:extLst>
        </c:ser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Sheet1!$D$649:$D$656</c:f>
              <c:strCache>
                <c:ptCount val="8"/>
                <c:pt idx="0">
                  <c:v>Dvarai </c:v>
                </c:pt>
                <c:pt idx="1">
                  <c:v>Bibliotekos</c:v>
                </c:pt>
                <c:pt idx="2">
                  <c:v>Kultūros centrai</c:v>
                </c:pt>
                <c:pt idx="3">
                  <c:v>Teatrai</c:v>
                </c:pt>
                <c:pt idx="4">
                  <c:v>Muziejai</c:v>
                </c:pt>
                <c:pt idx="5">
                  <c:v>Kino centrai</c:v>
                </c:pt>
                <c:pt idx="6">
                  <c:v>Botanikos sodas</c:v>
                </c:pt>
                <c:pt idx="7">
                  <c:v>Regioninio parko direkcija</c:v>
                </c:pt>
              </c:strCache>
            </c:strRef>
          </c:cat>
          <c:val>
            <c:numRef>
              <c:f>Sheet1!$E$649:$E$656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6D-4217-9047-C2907576BAB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859455554058857"/>
          <c:y val="0.1188944881889764"/>
          <c:w val="0.29481653829041193"/>
          <c:h val="0.6788776902887139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Sheet1!$H$821</c:f>
              <c:strCache>
                <c:ptCount val="1"/>
                <c:pt idx="0">
                  <c:v>Taip</c:v>
                </c:pt>
              </c:strCache>
            </c:strRef>
          </c:tx>
          <c:invertIfNegative val="0"/>
          <c:cat>
            <c:strRef>
              <c:f>Sheet1!$D$822:$G$828</c:f>
              <c:strCache>
                <c:ptCount val="7"/>
                <c:pt idx="0">
                  <c:v>Etnografinės turizmo sodybos</c:v>
                </c:pt>
                <c:pt idx="1">
                  <c:v>  Bažnyčios</c:v>
                </c:pt>
                <c:pt idx="2">
                  <c:v>Turizmo ir informacijos centras</c:v>
                </c:pt>
                <c:pt idx="3">
                  <c:v>Cerkvės</c:v>
                </c:pt>
                <c:pt idx="4">
                  <c:v>  Pilis</c:v>
                </c:pt>
                <c:pt idx="5">
                  <c:v> Mečetės</c:v>
                </c:pt>
                <c:pt idx="6">
                  <c:v> Sinagogos</c:v>
                </c:pt>
              </c:strCache>
            </c:strRef>
          </c:cat>
          <c:val>
            <c:numRef>
              <c:f>Sheet1!$H$822:$H$828</c:f>
              <c:numCache>
                <c:formatCode>General</c:formatCode>
                <c:ptCount val="7"/>
                <c:pt idx="0">
                  <c:v>7</c:v>
                </c:pt>
                <c:pt idx="1">
                  <c:v>11</c:v>
                </c:pt>
                <c:pt idx="2">
                  <c:v>44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Sheet1!$I$821</c:f>
              <c:strCache>
                <c:ptCount val="1"/>
              </c:strCache>
            </c:strRef>
          </c:tx>
          <c:invertIfNegative val="0"/>
          <c:cat>
            <c:strRef>
              <c:f>Sheet1!$D$822:$G$828</c:f>
              <c:strCache>
                <c:ptCount val="7"/>
                <c:pt idx="0">
                  <c:v>Etnografinės turizmo sodybos</c:v>
                </c:pt>
                <c:pt idx="1">
                  <c:v>  Bažnyčios</c:v>
                </c:pt>
                <c:pt idx="2">
                  <c:v>Turizmo ir informacijos centras</c:v>
                </c:pt>
                <c:pt idx="3">
                  <c:v>Cerkvės</c:v>
                </c:pt>
                <c:pt idx="4">
                  <c:v>  Pilis</c:v>
                </c:pt>
                <c:pt idx="5">
                  <c:v> Mečetės</c:v>
                </c:pt>
                <c:pt idx="6">
                  <c:v> Sinagogos</c:v>
                </c:pt>
              </c:strCache>
            </c:strRef>
          </c:cat>
          <c:val>
            <c:numRef>
              <c:f>Sheet1!$I$822:$I$828</c:f>
            </c:numRef>
          </c:val>
          <c:shape val="box"/>
        </c:ser>
        <c:ser>
          <c:idx val="2"/>
          <c:order val="2"/>
          <c:tx>
            <c:strRef>
              <c:f>Sheet1!$J$821</c:f>
              <c:strCache>
                <c:ptCount val="1"/>
                <c:pt idx="0">
                  <c:v>Ne </c:v>
                </c:pt>
              </c:strCache>
            </c:strRef>
          </c:tx>
          <c:invertIfNegative val="0"/>
          <c:cat>
            <c:strRef>
              <c:f>Sheet1!$D$822:$G$828</c:f>
              <c:strCache>
                <c:ptCount val="7"/>
                <c:pt idx="0">
                  <c:v>Etnografinės turizmo sodybos</c:v>
                </c:pt>
                <c:pt idx="1">
                  <c:v>  Bažnyčios</c:v>
                </c:pt>
                <c:pt idx="2">
                  <c:v>Turizmo ir informacijos centras</c:v>
                </c:pt>
                <c:pt idx="3">
                  <c:v>Cerkvės</c:v>
                </c:pt>
                <c:pt idx="4">
                  <c:v>  Pilis</c:v>
                </c:pt>
                <c:pt idx="5">
                  <c:v> Mečetės</c:v>
                </c:pt>
                <c:pt idx="6">
                  <c:v> Sinagogos</c:v>
                </c:pt>
              </c:strCache>
            </c:strRef>
          </c:cat>
          <c:val>
            <c:numRef>
              <c:f>Sheet1!$J$822:$J$828</c:f>
              <c:numCache>
                <c:formatCode>General</c:formatCode>
                <c:ptCount val="7"/>
                <c:pt idx="0">
                  <c:v>76</c:v>
                </c:pt>
                <c:pt idx="1">
                  <c:v>63</c:v>
                </c:pt>
                <c:pt idx="2">
                  <c:v>21</c:v>
                </c:pt>
                <c:pt idx="3">
                  <c:v>54</c:v>
                </c:pt>
                <c:pt idx="4">
                  <c:v>0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Sheet1!$K$821</c:f>
              <c:strCache>
                <c:ptCount val="1"/>
                <c:pt idx="0">
                  <c:v>Kita</c:v>
                </c:pt>
              </c:strCache>
            </c:strRef>
          </c:tx>
          <c:invertIfNegative val="0"/>
          <c:cat>
            <c:strRef>
              <c:f>Sheet1!$D$822:$G$828</c:f>
              <c:strCache>
                <c:ptCount val="7"/>
                <c:pt idx="0">
                  <c:v>Etnografinės turizmo sodybos</c:v>
                </c:pt>
                <c:pt idx="1">
                  <c:v>  Bažnyčios</c:v>
                </c:pt>
                <c:pt idx="2">
                  <c:v>Turizmo ir informacijos centras</c:v>
                </c:pt>
                <c:pt idx="3">
                  <c:v>Cerkvės</c:v>
                </c:pt>
                <c:pt idx="4">
                  <c:v>  Pilis</c:v>
                </c:pt>
                <c:pt idx="5">
                  <c:v> Mečetės</c:v>
                </c:pt>
                <c:pt idx="6">
                  <c:v> Sinagogos</c:v>
                </c:pt>
              </c:strCache>
            </c:strRef>
          </c:cat>
          <c:val>
            <c:numRef>
              <c:f>Sheet1!$K$822:$K$828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one"/>
        <c:axId val="75955200"/>
        <c:axId val="75986432"/>
        <c:axId val="0"/>
      </c:bar3DChart>
      <c:catAx>
        <c:axId val="75955200"/>
        <c:scaling>
          <c:orientation val="minMax"/>
        </c:scaling>
        <c:delete val="0"/>
        <c:axPos val="b"/>
        <c:majorTickMark val="none"/>
        <c:minorTickMark val="none"/>
        <c:tickLblPos val="nextTo"/>
        <c:crossAx val="75986432"/>
        <c:crosses val="autoZero"/>
        <c:auto val="1"/>
        <c:lblAlgn val="ctr"/>
        <c:lblOffset val="100"/>
        <c:noMultiLvlLbl val="0"/>
      </c:catAx>
      <c:valAx>
        <c:axId val="7598643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759552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'[Copy of tyrimo lentele 2018 seniunijos kultura 1.xlsx]Sheet1'!$D$1189:$F$1189</c:f>
              <c:strCache>
                <c:ptCount val="1"/>
                <c:pt idx="0">
                  <c:v>Pritaikyta. ŽN gali savarankiškai judėti visame pastate ir teritorijoje</c:v>
                </c:pt>
              </c:strCache>
            </c:strRef>
          </c:tx>
          <c:invertIfNegative val="0"/>
          <c:cat>
            <c:strRef>
              <c:f>'[Copy of tyrimo lentele 2018 seniunijos kultura 1.xlsx]Sheet1'!$G$1188:$P$1188</c:f>
              <c:strCache>
                <c:ptCount val="8"/>
                <c:pt idx="0">
                  <c:v>Dvarai</c:v>
                </c:pt>
                <c:pt idx="1">
                  <c:v>Bibliotekos</c:v>
                </c:pt>
                <c:pt idx="2">
                  <c:v>Kultūros centrai</c:v>
                </c:pt>
                <c:pt idx="3">
                  <c:v>Botanikos sodas</c:v>
                </c:pt>
                <c:pt idx="4">
                  <c:v>Muziejai</c:v>
                </c:pt>
                <c:pt idx="5">
                  <c:v>Kino centrai</c:v>
                </c:pt>
                <c:pt idx="6">
                  <c:v>Teatrai</c:v>
                </c:pt>
                <c:pt idx="7">
                  <c:v>Regioninio parko direkcija</c:v>
                </c:pt>
              </c:strCache>
            </c:strRef>
          </c:cat>
          <c:val>
            <c:numRef>
              <c:f>'[Copy of tyrimo lentele 2018 seniunijos kultura 1.xlsx]Sheet1'!$G$1189:$P$1189</c:f>
              <c:numCache>
                <c:formatCode>General</c:formatCode>
                <c:ptCount val="8"/>
                <c:pt idx="0">
                  <c:v>9</c:v>
                </c:pt>
                <c:pt idx="1">
                  <c:v>26</c:v>
                </c:pt>
                <c:pt idx="2">
                  <c:v>7</c:v>
                </c:pt>
                <c:pt idx="3">
                  <c:v>1</c:v>
                </c:pt>
                <c:pt idx="4">
                  <c:v>22</c:v>
                </c:pt>
                <c:pt idx="5">
                  <c:v>9</c:v>
                </c:pt>
                <c:pt idx="6">
                  <c:v>11</c:v>
                </c:pt>
              </c:numCache>
            </c:numRef>
          </c:val>
        </c:ser>
        <c:ser>
          <c:idx val="1"/>
          <c:order val="1"/>
          <c:tx>
            <c:strRef>
              <c:f>'[Copy of tyrimo lentele 2018 seniunijos kultura 1.xlsx]Sheet1'!$D$1190:$F$1190</c:f>
              <c:strCache>
                <c:ptCount val="1"/>
                <c:pt idx="0">
                  <c:v>Iš dalies pritaikyta. ŽN gali judėti visame pastate ir teritorijoje su asistento pagalba</c:v>
                </c:pt>
              </c:strCache>
            </c:strRef>
          </c:tx>
          <c:invertIfNegative val="0"/>
          <c:cat>
            <c:strRef>
              <c:f>'[Copy of tyrimo lentele 2018 seniunijos kultura 1.xlsx]Sheet1'!$G$1188:$P$1188</c:f>
              <c:strCache>
                <c:ptCount val="8"/>
                <c:pt idx="0">
                  <c:v>Dvarai</c:v>
                </c:pt>
                <c:pt idx="1">
                  <c:v>Bibliotekos</c:v>
                </c:pt>
                <c:pt idx="2">
                  <c:v>Kultūros centrai</c:v>
                </c:pt>
                <c:pt idx="3">
                  <c:v>Botanikos sodas</c:v>
                </c:pt>
                <c:pt idx="4">
                  <c:v>Muziejai</c:v>
                </c:pt>
                <c:pt idx="5">
                  <c:v>Kino centrai</c:v>
                </c:pt>
                <c:pt idx="6">
                  <c:v>Teatrai</c:v>
                </c:pt>
                <c:pt idx="7">
                  <c:v>Regioninio parko direkcija</c:v>
                </c:pt>
              </c:strCache>
            </c:strRef>
          </c:cat>
          <c:val>
            <c:numRef>
              <c:f>'[Copy of tyrimo lentele 2018 seniunijos kultura 1.xlsx]Sheet1'!$G$1190:$P$1190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8</c:v>
                </c:pt>
                <c:pt idx="4">
                  <c:v>3</c:v>
                </c:pt>
                <c:pt idx="6">
                  <c:v>8</c:v>
                </c:pt>
                <c:pt idx="7">
                  <c:v>2</c:v>
                </c:pt>
              </c:numCache>
            </c:numRef>
          </c:val>
        </c:ser>
        <c:ser>
          <c:idx val="2"/>
          <c:order val="2"/>
          <c:tx>
            <c:strRef>
              <c:f>'[Copy of tyrimo lentele 2018 seniunijos kultura 1.xlsx]Sheet1'!$D$1191:$F$1191</c:f>
              <c:strCache>
                <c:ptCount val="1"/>
                <c:pt idx="0">
                  <c:v>Iš dalies pritaikyta. Pastate ir teritorijoje aplinka iš esmės pritaikyta, bet yra nepritaikytų pastato (infrastruktūros) elementų</c:v>
                </c:pt>
              </c:strCache>
            </c:strRef>
          </c:tx>
          <c:invertIfNegative val="0"/>
          <c:cat>
            <c:strRef>
              <c:f>'[Copy of tyrimo lentele 2018 seniunijos kultura 1.xlsx]Sheet1'!$G$1188:$P$1188</c:f>
              <c:strCache>
                <c:ptCount val="8"/>
                <c:pt idx="0">
                  <c:v>Dvarai</c:v>
                </c:pt>
                <c:pt idx="1">
                  <c:v>Bibliotekos</c:v>
                </c:pt>
                <c:pt idx="2">
                  <c:v>Kultūros centrai</c:v>
                </c:pt>
                <c:pt idx="3">
                  <c:v>Botanikos sodas</c:v>
                </c:pt>
                <c:pt idx="4">
                  <c:v>Muziejai</c:v>
                </c:pt>
                <c:pt idx="5">
                  <c:v>Kino centrai</c:v>
                </c:pt>
                <c:pt idx="6">
                  <c:v>Teatrai</c:v>
                </c:pt>
                <c:pt idx="7">
                  <c:v>Regioninio parko direkcija</c:v>
                </c:pt>
              </c:strCache>
            </c:strRef>
          </c:cat>
          <c:val>
            <c:numRef>
              <c:f>'[Copy of tyrimo lentele 2018 seniunijos kultura 1.xlsx]Sheet1'!$G$1191:$P$1191</c:f>
              <c:numCache>
                <c:formatCode>General</c:formatCode>
                <c:ptCount val="8"/>
                <c:pt idx="0">
                  <c:v>69</c:v>
                </c:pt>
                <c:pt idx="1">
                  <c:v>45</c:v>
                </c:pt>
                <c:pt idx="2">
                  <c:v>6</c:v>
                </c:pt>
                <c:pt idx="4">
                  <c:v>21</c:v>
                </c:pt>
                <c:pt idx="5">
                  <c:v>1</c:v>
                </c:pt>
                <c:pt idx="6">
                  <c:v>6</c:v>
                </c:pt>
              </c:numCache>
            </c:numRef>
          </c:val>
        </c:ser>
        <c:ser>
          <c:idx val="3"/>
          <c:order val="3"/>
          <c:tx>
            <c:strRef>
              <c:f>'[Copy of tyrimo lentele 2018 seniunijos kultura 1.xlsx]Sheet1'!$D$1192:$F$1192</c:f>
              <c:strCache>
                <c:ptCount val="1"/>
                <c:pt idx="0">
                  <c:v>Iš dalies pritaikyta. ŽN gali naudotis tik pirmame aukšte esančiomis patalpomis</c:v>
                </c:pt>
              </c:strCache>
            </c:strRef>
          </c:tx>
          <c:invertIfNegative val="0"/>
          <c:cat>
            <c:strRef>
              <c:f>'[Copy of tyrimo lentele 2018 seniunijos kultura 1.xlsx]Sheet1'!$G$1188:$P$1188</c:f>
              <c:strCache>
                <c:ptCount val="8"/>
                <c:pt idx="0">
                  <c:v>Dvarai</c:v>
                </c:pt>
                <c:pt idx="1">
                  <c:v>Bibliotekos</c:v>
                </c:pt>
                <c:pt idx="2">
                  <c:v>Kultūros centrai</c:v>
                </c:pt>
                <c:pt idx="3">
                  <c:v>Botanikos sodas</c:v>
                </c:pt>
                <c:pt idx="4">
                  <c:v>Muziejai</c:v>
                </c:pt>
                <c:pt idx="5">
                  <c:v>Kino centrai</c:v>
                </c:pt>
                <c:pt idx="6">
                  <c:v>Teatrai</c:v>
                </c:pt>
                <c:pt idx="7">
                  <c:v>Regioninio parko direkcija</c:v>
                </c:pt>
              </c:strCache>
            </c:strRef>
          </c:cat>
          <c:val>
            <c:numRef>
              <c:f>'[Copy of tyrimo lentele 2018 seniunijos kultura 1.xlsx]Sheet1'!$G$1192:$P$1192</c:f>
              <c:numCache>
                <c:formatCode>General</c:formatCode>
                <c:ptCount val="8"/>
                <c:pt idx="0">
                  <c:v>67</c:v>
                </c:pt>
                <c:pt idx="1">
                  <c:v>33</c:v>
                </c:pt>
                <c:pt idx="2">
                  <c:v>9</c:v>
                </c:pt>
                <c:pt idx="4">
                  <c:v>34</c:v>
                </c:pt>
                <c:pt idx="5">
                  <c:v>5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</c:ser>
        <c:ser>
          <c:idx val="4"/>
          <c:order val="4"/>
          <c:tx>
            <c:strRef>
              <c:f>'[Copy of tyrimo lentele 2018 seniunijos kultura 1.xlsx]Sheet1'!$D$1193:$F$1193</c:f>
              <c:strCache>
                <c:ptCount val="1"/>
                <c:pt idx="0">
                  <c:v>Nepritaikyta. ŽN į pastatą patekti negali</c:v>
                </c:pt>
              </c:strCache>
            </c:strRef>
          </c:tx>
          <c:invertIfNegative val="0"/>
          <c:cat>
            <c:strRef>
              <c:f>'[Copy of tyrimo lentele 2018 seniunijos kultura 1.xlsx]Sheet1'!$G$1188:$P$1188</c:f>
              <c:strCache>
                <c:ptCount val="8"/>
                <c:pt idx="0">
                  <c:v>Dvarai</c:v>
                </c:pt>
                <c:pt idx="1">
                  <c:v>Bibliotekos</c:v>
                </c:pt>
                <c:pt idx="2">
                  <c:v>Kultūros centrai</c:v>
                </c:pt>
                <c:pt idx="3">
                  <c:v>Botanikos sodas</c:v>
                </c:pt>
                <c:pt idx="4">
                  <c:v>Muziejai</c:v>
                </c:pt>
                <c:pt idx="5">
                  <c:v>Kino centrai</c:v>
                </c:pt>
                <c:pt idx="6">
                  <c:v>Teatrai</c:v>
                </c:pt>
                <c:pt idx="7">
                  <c:v>Regioninio parko direkcija</c:v>
                </c:pt>
              </c:strCache>
            </c:strRef>
          </c:cat>
          <c:val>
            <c:numRef>
              <c:f>'[Copy of tyrimo lentele 2018 seniunijos kultura 1.xlsx]Sheet1'!$G$1193:$P$1193</c:f>
              <c:numCache>
                <c:formatCode>General</c:formatCode>
                <c:ptCount val="8"/>
                <c:pt idx="0">
                  <c:v>46</c:v>
                </c:pt>
                <c:pt idx="1">
                  <c:v>17</c:v>
                </c:pt>
                <c:pt idx="2">
                  <c:v>4</c:v>
                </c:pt>
                <c:pt idx="4">
                  <c:v>16</c:v>
                </c:pt>
                <c:pt idx="5">
                  <c:v>1</c:v>
                </c:pt>
                <c:pt idx="6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40798080"/>
        <c:axId val="44751104"/>
        <c:axId val="0"/>
      </c:bar3DChart>
      <c:catAx>
        <c:axId val="40798080"/>
        <c:scaling>
          <c:orientation val="minMax"/>
        </c:scaling>
        <c:delete val="0"/>
        <c:axPos val="l"/>
        <c:majorTickMark val="none"/>
        <c:minorTickMark val="none"/>
        <c:tickLblPos val="nextTo"/>
        <c:crossAx val="44751104"/>
        <c:crosses val="autoZero"/>
        <c:auto val="1"/>
        <c:lblAlgn val="ctr"/>
        <c:lblOffset val="100"/>
        <c:noMultiLvlLbl val="0"/>
      </c:catAx>
      <c:valAx>
        <c:axId val="4475110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crossAx val="407980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907490170465809"/>
          <c:y val="3.6036036036036036E-2"/>
          <c:w val="0.61190523393134066"/>
          <c:h val="0.603254077269825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Sheet1!$D$886:$D$890</c:f>
              <c:strCache>
                <c:ptCount val="5"/>
                <c:pt idx="0">
                  <c:v>Pritaikyta. ŽN gali savarankiškai judėti visame pastate ir teritorijoje</c:v>
                </c:pt>
                <c:pt idx="1">
                  <c:v>Iš dalies pritaikyta. ŽN gali judėti visame pastate ir teritorijoje su asistento pagalba</c:v>
                </c:pt>
                <c:pt idx="2">
                  <c:v>Iš dalies pritaikyta. Pastate ir teritorijoje aplinka iš esmės pritaikyta, bet yra nepritaikytų pastato (infrastruktūros) elementų</c:v>
                </c:pt>
                <c:pt idx="3">
                  <c:v>Iš dalies pritaikyta. ŽN gali naudotis tik pirmame aukšte esančiomis patalpomis</c:v>
                </c:pt>
                <c:pt idx="4">
                  <c:v>Nepritaikyta. ŽN į pastatą patekti negali</c:v>
                </c:pt>
              </c:strCache>
            </c:strRef>
          </c:cat>
          <c:val>
            <c:numRef>
              <c:f>Sheet1!$E$886:$E$890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3B-4EC2-960A-F5D5FFFA9C3D}"/>
            </c:ext>
          </c:extLst>
        </c:ser>
        <c:ser>
          <c:idx val="1"/>
          <c:order val="1"/>
          <c:spPr>
            <a:solidFill>
              <a:srgbClr val="00B0F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Sheet1!$D$886:$D$890</c:f>
              <c:strCache>
                <c:ptCount val="5"/>
                <c:pt idx="0">
                  <c:v>Pritaikyta. ŽN gali savarankiškai judėti visame pastate ir teritorijoje</c:v>
                </c:pt>
                <c:pt idx="1">
                  <c:v>Iš dalies pritaikyta. ŽN gali judėti visame pastate ir teritorijoje su asistento pagalba</c:v>
                </c:pt>
                <c:pt idx="2">
                  <c:v>Iš dalies pritaikyta. Pastate ir teritorijoje aplinka iš esmės pritaikyta, bet yra nepritaikytų pastato (infrastruktūros) elementų</c:v>
                </c:pt>
                <c:pt idx="3">
                  <c:v>Iš dalies pritaikyta. ŽN gali naudotis tik pirmame aukšte esančiomis patalpomis</c:v>
                </c:pt>
                <c:pt idx="4">
                  <c:v>Nepritaikyta. ŽN į pastatą patekti negali</c:v>
                </c:pt>
              </c:strCache>
            </c:strRef>
          </c:cat>
          <c:val>
            <c:numRef>
              <c:f>Sheet1!$F$886:$F$890</c:f>
              <c:numCache>
                <c:formatCode>0.0%</c:formatCode>
                <c:ptCount val="5"/>
                <c:pt idx="0">
                  <c:v>0.16600000000000001</c:v>
                </c:pt>
                <c:pt idx="1">
                  <c:v>4.5999999999999999E-2</c:v>
                </c:pt>
                <c:pt idx="2">
                  <c:v>0.29700000000000032</c:v>
                </c:pt>
                <c:pt idx="3">
                  <c:v>0.30100000000000032</c:v>
                </c:pt>
                <c:pt idx="4" formatCode="0%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3B-4EC2-960A-F5D5FFFA9C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5940608"/>
        <c:axId val="75942144"/>
      </c:barChart>
      <c:catAx>
        <c:axId val="7594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42144"/>
        <c:crosses val="autoZero"/>
        <c:auto val="1"/>
        <c:lblAlgn val="ctr"/>
        <c:lblOffset val="100"/>
        <c:noMultiLvlLbl val="0"/>
      </c:catAx>
      <c:valAx>
        <c:axId val="759421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7594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924661538744993"/>
          <c:y val="3.9255676407338479E-2"/>
          <c:w val="0.64263328578401746"/>
          <c:h val="0.466571838590325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Sheet1!$D$903:$D$907</c:f>
              <c:strCache>
                <c:ptCount val="5"/>
                <c:pt idx="0">
                  <c:v>Pritaikyta. ŽN gali savarankiškai judėti visame pastate ir teritorijoje</c:v>
                </c:pt>
                <c:pt idx="1">
                  <c:v>Iš dalies pritaikyta. ŽN gali judėti visame pastate ir teritorijoje su asistento pagalba</c:v>
                </c:pt>
                <c:pt idx="2">
                  <c:v>Iš dalies pritaikyta. Pastate ir teritorijoje aplinka iš esmės pritaikyta, bet yra nepritaikytų pastato (infrastruktūros) elementų</c:v>
                </c:pt>
                <c:pt idx="3">
                  <c:v>Iš dalies pritaikyta. ŽN gali naudotis tik pirmame aukšte esančiomis patalpomis</c:v>
                </c:pt>
                <c:pt idx="4">
                  <c:v>Nepritaikyta. ŽN į pastatą patekti negali</c:v>
                </c:pt>
              </c:strCache>
            </c:strRef>
          </c:cat>
          <c:val>
            <c:numRef>
              <c:f>Sheet1!$E$903:$E$907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E5-4CF0-BA5E-7B3D31BB2FE8}"/>
            </c:ext>
          </c:extLst>
        </c:ser>
        <c:ser>
          <c:idx val="1"/>
          <c:order val="1"/>
          <c:spPr>
            <a:solidFill>
              <a:srgbClr val="00B0F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Sheet1!$D$903:$D$907</c:f>
              <c:strCache>
                <c:ptCount val="5"/>
                <c:pt idx="0">
                  <c:v>Pritaikyta. ŽN gali savarankiškai judėti visame pastate ir teritorijoje</c:v>
                </c:pt>
                <c:pt idx="1">
                  <c:v>Iš dalies pritaikyta. ŽN gali judėti visame pastate ir teritorijoje su asistento pagalba</c:v>
                </c:pt>
                <c:pt idx="2">
                  <c:v>Iš dalies pritaikyta. Pastate ir teritorijoje aplinka iš esmės pritaikyta, bet yra nepritaikytų pastato (infrastruktūros) elementų</c:v>
                </c:pt>
                <c:pt idx="3">
                  <c:v>Iš dalies pritaikyta. ŽN gali naudotis tik pirmame aukšte esančiomis patalpomis</c:v>
                </c:pt>
                <c:pt idx="4">
                  <c:v>Nepritaikyta. ŽN į pastatą patekti negali</c:v>
                </c:pt>
              </c:strCache>
            </c:strRef>
          </c:cat>
          <c:val>
            <c:numRef>
              <c:f>Sheet1!$F$903:$F$907</c:f>
              <c:numCache>
                <c:formatCode>0.0%</c:formatCode>
                <c:ptCount val="5"/>
                <c:pt idx="0">
                  <c:v>0.24400000000000016</c:v>
                </c:pt>
                <c:pt idx="1">
                  <c:v>1.4E-2</c:v>
                </c:pt>
                <c:pt idx="2">
                  <c:v>0.56899999999999995</c:v>
                </c:pt>
                <c:pt idx="3">
                  <c:v>9.8000000000000129E-2</c:v>
                </c:pt>
                <c:pt idx="4">
                  <c:v>7.5000000000000011E-2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AE5-4CF0-BA5E-7B3D31BB2F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5900160"/>
        <c:axId val="45902464"/>
      </c:barChart>
      <c:catAx>
        <c:axId val="4590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02464"/>
        <c:crosses val="autoZero"/>
        <c:auto val="1"/>
        <c:lblAlgn val="ctr"/>
        <c:lblOffset val="100"/>
        <c:noMultiLvlLbl val="0"/>
      </c:catAx>
      <c:valAx>
        <c:axId val="459024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4590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Sheet1!$D$1201:$E$1201</c:f>
              <c:strCache>
                <c:ptCount val="1"/>
                <c:pt idx="0">
                  <c:v>Pritaikyta. ŽN gali savarankiškai judėti visame pastate ir teritorijoje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Sheet1!$F$1200:$N$1200</c:f>
              <c:strCache>
                <c:ptCount val="7"/>
                <c:pt idx="0">
                  <c:v>Etnografinės turizmo sodybos</c:v>
                </c:pt>
                <c:pt idx="1">
                  <c:v>  Bažnyčios</c:v>
                </c:pt>
                <c:pt idx="2">
                  <c:v>Turizmo ir informacijos centras</c:v>
                </c:pt>
                <c:pt idx="3">
                  <c:v>Cerkvės</c:v>
                </c:pt>
                <c:pt idx="4">
                  <c:v>  Pilis</c:v>
                </c:pt>
                <c:pt idx="5">
                  <c:v> Mečetės</c:v>
                </c:pt>
                <c:pt idx="6">
                  <c:v> Sinagogos</c:v>
                </c:pt>
              </c:strCache>
            </c:strRef>
          </c:cat>
          <c:val>
            <c:numRef>
              <c:f>Sheet1!$F$1201:$N$1201</c:f>
              <c:numCache>
                <c:formatCode>General</c:formatCode>
                <c:ptCount val="7"/>
                <c:pt idx="0">
                  <c:v>33</c:v>
                </c:pt>
                <c:pt idx="1">
                  <c:v>5</c:v>
                </c:pt>
                <c:pt idx="2">
                  <c:v>26</c:v>
                </c:pt>
                <c:pt idx="3">
                  <c:v>4</c:v>
                </c:pt>
                <c:pt idx="4">
                  <c:v>1</c:v>
                </c:pt>
                <c:pt idx="6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Sheet1!$D$1202:$E$1202</c:f>
              <c:strCache>
                <c:ptCount val="1"/>
                <c:pt idx="0">
                  <c:v>Iš dalies pritaikyta. ŽN gali judėti visame pastate ir teritorijoje su asistento pagalba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Sheet1!$F$1200:$N$1200</c:f>
              <c:strCache>
                <c:ptCount val="7"/>
                <c:pt idx="0">
                  <c:v>Etnografinės turizmo sodybos</c:v>
                </c:pt>
                <c:pt idx="1">
                  <c:v>  Bažnyčios</c:v>
                </c:pt>
                <c:pt idx="2">
                  <c:v>Turizmo ir informacijos centras</c:v>
                </c:pt>
                <c:pt idx="3">
                  <c:v>Cerkvės</c:v>
                </c:pt>
                <c:pt idx="4">
                  <c:v>  Pilis</c:v>
                </c:pt>
                <c:pt idx="5">
                  <c:v> Mečetės</c:v>
                </c:pt>
                <c:pt idx="6">
                  <c:v> Sinagogos</c:v>
                </c:pt>
              </c:strCache>
            </c:strRef>
          </c:cat>
          <c:val>
            <c:numRef>
              <c:f>Sheet1!$F$1202:$N$1202</c:f>
              <c:numCache>
                <c:formatCode>General</c:formatCode>
                <c:ptCount val="7"/>
                <c:pt idx="1">
                  <c:v>3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Sheet1!$D$1203:$E$1203</c:f>
              <c:strCache>
                <c:ptCount val="1"/>
                <c:pt idx="0">
                  <c:v>Iš dalies pritaikyta. Pastate ir teritorijoje aplinka iš esmės pritaikyta, bet yra nepritaikytų pastato (infrastruktūros) elementų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Sheet1!$F$1200:$N$1200</c:f>
              <c:strCache>
                <c:ptCount val="7"/>
                <c:pt idx="0">
                  <c:v>Etnografinės turizmo sodybos</c:v>
                </c:pt>
                <c:pt idx="1">
                  <c:v>  Bažnyčios</c:v>
                </c:pt>
                <c:pt idx="2">
                  <c:v>Turizmo ir informacijos centras</c:v>
                </c:pt>
                <c:pt idx="3">
                  <c:v>Cerkvės</c:v>
                </c:pt>
                <c:pt idx="4">
                  <c:v>  Pilis</c:v>
                </c:pt>
                <c:pt idx="5">
                  <c:v> Mečetės</c:v>
                </c:pt>
                <c:pt idx="6">
                  <c:v> Sinagogos</c:v>
                </c:pt>
              </c:strCache>
            </c:strRef>
          </c:cat>
          <c:val>
            <c:numRef>
              <c:f>Sheet1!$F$1203:$N$1203</c:f>
              <c:numCache>
                <c:formatCode>General</c:formatCode>
                <c:ptCount val="7"/>
                <c:pt idx="0">
                  <c:v>40</c:v>
                </c:pt>
                <c:pt idx="1">
                  <c:v>47</c:v>
                </c:pt>
                <c:pt idx="2">
                  <c:v>23</c:v>
                </c:pt>
                <c:pt idx="3">
                  <c:v>52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Sheet1!$D$1204:$E$1204</c:f>
              <c:strCache>
                <c:ptCount val="1"/>
                <c:pt idx="0">
                  <c:v>Iš dalies pritaikyta. ŽN gali naudotis tik pirmame aukšte esančiomis patalpomis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Sheet1!$F$1200:$N$1200</c:f>
              <c:strCache>
                <c:ptCount val="7"/>
                <c:pt idx="0">
                  <c:v>Etnografinės turizmo sodybos</c:v>
                </c:pt>
                <c:pt idx="1">
                  <c:v>  Bažnyčios</c:v>
                </c:pt>
                <c:pt idx="2">
                  <c:v>Turizmo ir informacijos centras</c:v>
                </c:pt>
                <c:pt idx="3">
                  <c:v>Cerkvės</c:v>
                </c:pt>
                <c:pt idx="4">
                  <c:v>  Pilis</c:v>
                </c:pt>
                <c:pt idx="5">
                  <c:v> Mečetės</c:v>
                </c:pt>
                <c:pt idx="6">
                  <c:v> Sinagogos</c:v>
                </c:pt>
              </c:strCache>
            </c:strRef>
          </c:cat>
          <c:val>
            <c:numRef>
              <c:f>Sheet1!$F$1204:$N$1204</c:f>
              <c:numCache>
                <c:formatCode>General</c:formatCode>
                <c:ptCount val="7"/>
                <c:pt idx="0">
                  <c:v>7</c:v>
                </c:pt>
                <c:pt idx="1">
                  <c:v>2</c:v>
                </c:pt>
                <c:pt idx="2">
                  <c:v>12</c:v>
                </c:pt>
                <c:pt idx="4">
                  <c:v>8</c:v>
                </c:pt>
              </c:numCache>
            </c:numRef>
          </c:val>
        </c:ser>
        <c:ser>
          <c:idx val="4"/>
          <c:order val="4"/>
          <c:tx>
            <c:strRef>
              <c:f>Sheet1!$D$1205:$E$1205</c:f>
              <c:strCache>
                <c:ptCount val="1"/>
                <c:pt idx="0">
                  <c:v>Nepritaikyta. ŽN į pastatą patekti negali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Sheet1!$F$1200:$N$1200</c:f>
              <c:strCache>
                <c:ptCount val="7"/>
                <c:pt idx="0">
                  <c:v>Etnografinės turizmo sodybos</c:v>
                </c:pt>
                <c:pt idx="1">
                  <c:v>  Bažnyčios</c:v>
                </c:pt>
                <c:pt idx="2">
                  <c:v>Turizmo ir informacijos centras</c:v>
                </c:pt>
                <c:pt idx="3">
                  <c:v>Cerkvės</c:v>
                </c:pt>
                <c:pt idx="4">
                  <c:v>  Pilis</c:v>
                </c:pt>
                <c:pt idx="5">
                  <c:v> Mečetės</c:v>
                </c:pt>
                <c:pt idx="6">
                  <c:v> Sinagogos</c:v>
                </c:pt>
              </c:strCache>
            </c:strRef>
          </c:cat>
          <c:val>
            <c:numRef>
              <c:f>Sheet1!$F$1205:$N$1205</c:f>
              <c:numCache>
                <c:formatCode>General</c:formatCode>
                <c:ptCount val="7"/>
                <c:pt idx="0">
                  <c:v>3</c:v>
                </c:pt>
                <c:pt idx="1">
                  <c:v>17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76736768"/>
        <c:axId val="86149760"/>
        <c:axId val="0"/>
      </c:bar3DChart>
      <c:catAx>
        <c:axId val="76736768"/>
        <c:scaling>
          <c:orientation val="minMax"/>
        </c:scaling>
        <c:delete val="0"/>
        <c:axPos val="b"/>
        <c:majorTickMark val="none"/>
        <c:minorTickMark val="none"/>
        <c:tickLblPos val="nextTo"/>
        <c:crossAx val="86149760"/>
        <c:crosses val="autoZero"/>
        <c:auto val="1"/>
        <c:lblAlgn val="ctr"/>
        <c:lblOffset val="100"/>
        <c:noMultiLvlLbl val="0"/>
      </c:catAx>
      <c:valAx>
        <c:axId val="861497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673676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1"/>
          <c:order val="1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Sheet1!$D$957:$D$963</c:f>
              <c:strCache>
                <c:ptCount val="7"/>
                <c:pt idx="0">
                  <c:v>Etnografinės turizmo sodybos</c:v>
                </c:pt>
                <c:pt idx="1">
                  <c:v>  Bažnyčios</c:v>
                </c:pt>
                <c:pt idx="2">
                  <c:v> Turizmo ir informacijos centrai</c:v>
                </c:pt>
                <c:pt idx="3">
                  <c:v>  Pilis</c:v>
                </c:pt>
                <c:pt idx="4">
                  <c:v> Mečetės</c:v>
                </c:pt>
                <c:pt idx="5">
                  <c:v> Sinagogos</c:v>
                </c:pt>
                <c:pt idx="6">
                  <c:v>Cerkvės</c:v>
                </c:pt>
              </c:strCache>
            </c:strRef>
          </c:cat>
          <c:val>
            <c:numRef>
              <c:f>Sheet1!$F$957:$F$963</c:f>
              <c:numCache>
                <c:formatCode>General</c:formatCode>
                <c:ptCount val="7"/>
                <c:pt idx="0">
                  <c:v>83</c:v>
                </c:pt>
                <c:pt idx="1">
                  <c:v>74</c:v>
                </c:pt>
                <c:pt idx="2">
                  <c:v>65</c:v>
                </c:pt>
                <c:pt idx="3">
                  <c:v>11</c:v>
                </c:pt>
                <c:pt idx="4">
                  <c:v>3</c:v>
                </c:pt>
                <c:pt idx="5">
                  <c:v>3</c:v>
                </c:pt>
                <c:pt idx="6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18-4B5F-A62E-F048AF5EBB59}"/>
            </c:ext>
          </c:extLst>
        </c:ser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Sheet1!$D$957:$D$963</c:f>
              <c:strCache>
                <c:ptCount val="7"/>
                <c:pt idx="0">
                  <c:v>Etnografinės turizmo sodybos</c:v>
                </c:pt>
                <c:pt idx="1">
                  <c:v>  Bažnyčios</c:v>
                </c:pt>
                <c:pt idx="2">
                  <c:v> Turizmo ir informacijos centrai</c:v>
                </c:pt>
                <c:pt idx="3">
                  <c:v>  Pilis</c:v>
                </c:pt>
                <c:pt idx="4">
                  <c:v> Mečetės</c:v>
                </c:pt>
                <c:pt idx="5">
                  <c:v> Sinagogos</c:v>
                </c:pt>
                <c:pt idx="6">
                  <c:v>Cerkvės</c:v>
                </c:pt>
              </c:strCache>
            </c:strRef>
          </c:cat>
          <c:val>
            <c:numRef>
              <c:f>Sheet1!$E$957:$E$963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18-4B5F-A62E-F048AF5EBB5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Sheet1!$D$920:$F$920</c:f>
              <c:strCache>
                <c:ptCount val="1"/>
                <c:pt idx="0">
                  <c:v>Parkavimo vieta (vietos) pritaikytos žmonėms su negalia - patogu naudotis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1.995012729987725E-2"/>
                  <c:y val="-5.5671550128285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987531824969282E-3"/>
                  <c:y val="8.35073251924284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Sheet1!$G$919:$P$919</c:f>
              <c:strCache>
                <c:ptCount val="8"/>
                <c:pt idx="0">
                  <c:v>Dvarai</c:v>
                </c:pt>
                <c:pt idx="1">
                  <c:v>Bibliotekos</c:v>
                </c:pt>
                <c:pt idx="2">
                  <c:v>Kultūros centrai</c:v>
                </c:pt>
                <c:pt idx="3">
                  <c:v>Botanikos sodas</c:v>
                </c:pt>
                <c:pt idx="4">
                  <c:v>Muziejai</c:v>
                </c:pt>
                <c:pt idx="5">
                  <c:v>Kino centrai</c:v>
                </c:pt>
                <c:pt idx="6">
                  <c:v>Teatrai</c:v>
                </c:pt>
                <c:pt idx="7">
                  <c:v>Regioninio parko direkcija</c:v>
                </c:pt>
              </c:strCache>
            </c:strRef>
          </c:cat>
          <c:val>
            <c:numRef>
              <c:f>Sheet1!$G$920:$P$920</c:f>
              <c:numCache>
                <c:formatCode>General</c:formatCode>
                <c:ptCount val="8"/>
                <c:pt idx="0">
                  <c:v>38</c:v>
                </c:pt>
                <c:pt idx="1">
                  <c:v>50</c:v>
                </c:pt>
                <c:pt idx="2">
                  <c:v>15</c:v>
                </c:pt>
                <c:pt idx="3">
                  <c:v>1</c:v>
                </c:pt>
                <c:pt idx="4">
                  <c:v>32</c:v>
                </c:pt>
                <c:pt idx="5">
                  <c:v>12</c:v>
                </c:pt>
                <c:pt idx="6">
                  <c:v>17</c:v>
                </c:pt>
                <c:pt idx="7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Sheet1!$D$921:$F$921</c:f>
              <c:strCache>
                <c:ptCount val="1"/>
                <c:pt idx="0">
                  <c:v>Parkavimo vieta (vietos) iš dalies pritaikytos žmonėms su negalia - naudotis įmanoma, bet yra nepatogių elementų</c:v>
                </c:pt>
              </c:strCache>
            </c:strRef>
          </c:tx>
          <c:invertIfNegative val="0"/>
          <c:dLbls>
            <c:dLbl>
              <c:idx val="7"/>
              <c:layout>
                <c:manualLayout>
                  <c:x val="2.26735029451964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Sheet1!$G$919:$P$919</c:f>
              <c:strCache>
                <c:ptCount val="8"/>
                <c:pt idx="0">
                  <c:v>Dvarai</c:v>
                </c:pt>
                <c:pt idx="1">
                  <c:v>Bibliotekos</c:v>
                </c:pt>
                <c:pt idx="2">
                  <c:v>Kultūros centrai</c:v>
                </c:pt>
                <c:pt idx="3">
                  <c:v>Botanikos sodas</c:v>
                </c:pt>
                <c:pt idx="4">
                  <c:v>Muziejai</c:v>
                </c:pt>
                <c:pt idx="5">
                  <c:v>Kino centrai</c:v>
                </c:pt>
                <c:pt idx="6">
                  <c:v>Teatrai</c:v>
                </c:pt>
                <c:pt idx="7">
                  <c:v>Regioninio parko direkcija</c:v>
                </c:pt>
              </c:strCache>
            </c:strRef>
          </c:cat>
          <c:val>
            <c:numRef>
              <c:f>Sheet1!$G$921:$P$921</c:f>
              <c:numCache>
                <c:formatCode>General</c:formatCode>
                <c:ptCount val="8"/>
                <c:pt idx="0">
                  <c:v>86</c:v>
                </c:pt>
                <c:pt idx="1">
                  <c:v>48</c:v>
                </c:pt>
                <c:pt idx="2">
                  <c:v>13</c:v>
                </c:pt>
                <c:pt idx="4">
                  <c:v>25</c:v>
                </c:pt>
                <c:pt idx="5">
                  <c:v>1</c:v>
                </c:pt>
                <c:pt idx="6">
                  <c:v>3</c:v>
                </c:pt>
                <c:pt idx="7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Sheet1!$D$922:$F$922</c:f>
              <c:strCache>
                <c:ptCount val="1"/>
                <c:pt idx="0">
                  <c:v>Nepritaikyta, naudotis žmogus su negalia negali</c:v>
                </c:pt>
              </c:strCache>
            </c:strRef>
          </c:tx>
          <c:invertIfNegative val="0"/>
          <c:cat>
            <c:strRef>
              <c:f>Sheet1!$G$919:$P$919</c:f>
              <c:strCache>
                <c:ptCount val="8"/>
                <c:pt idx="0">
                  <c:v>Dvarai</c:v>
                </c:pt>
                <c:pt idx="1">
                  <c:v>Bibliotekos</c:v>
                </c:pt>
                <c:pt idx="2">
                  <c:v>Kultūros centrai</c:v>
                </c:pt>
                <c:pt idx="3">
                  <c:v>Botanikos sodas</c:v>
                </c:pt>
                <c:pt idx="4">
                  <c:v>Muziejai</c:v>
                </c:pt>
                <c:pt idx="5">
                  <c:v>Kino centrai</c:v>
                </c:pt>
                <c:pt idx="6">
                  <c:v>Teatrai</c:v>
                </c:pt>
                <c:pt idx="7">
                  <c:v>Regioninio parko direkcija</c:v>
                </c:pt>
              </c:strCache>
            </c:strRef>
          </c:cat>
          <c:val>
            <c:numRef>
              <c:f>Sheet1!$G$922:$P$922</c:f>
              <c:numCache>
                <c:formatCode>General</c:formatCode>
                <c:ptCount val="8"/>
                <c:pt idx="0">
                  <c:v>31</c:v>
                </c:pt>
                <c:pt idx="1">
                  <c:v>10</c:v>
                </c:pt>
                <c:pt idx="2">
                  <c:v>2</c:v>
                </c:pt>
                <c:pt idx="4">
                  <c:v>12</c:v>
                </c:pt>
                <c:pt idx="5">
                  <c:v>0</c:v>
                </c:pt>
                <c:pt idx="6">
                  <c:v>3</c:v>
                </c:pt>
              </c:numCache>
            </c:numRef>
          </c:val>
        </c:ser>
        <c:ser>
          <c:idx val="3"/>
          <c:order val="3"/>
          <c:tx>
            <c:strRef>
              <c:f>Sheet1!$D$923:$F$923</c:f>
              <c:strCache>
                <c:ptCount val="1"/>
                <c:pt idx="0">
                  <c:v>Parkavimo vietos nėra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1.1594202898550759E-2"/>
                  <c:y val="-2.387125201503748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391304347826087E-2"/>
                  <c:y val="-5.2083333333333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Sheet1!$G$919:$P$919</c:f>
              <c:strCache>
                <c:ptCount val="8"/>
                <c:pt idx="0">
                  <c:v>Dvarai</c:v>
                </c:pt>
                <c:pt idx="1">
                  <c:v>Bibliotekos</c:v>
                </c:pt>
                <c:pt idx="2">
                  <c:v>Kultūros centrai</c:v>
                </c:pt>
                <c:pt idx="3">
                  <c:v>Botanikos sodas</c:v>
                </c:pt>
                <c:pt idx="4">
                  <c:v>Muziejai</c:v>
                </c:pt>
                <c:pt idx="5">
                  <c:v>Kino centrai</c:v>
                </c:pt>
                <c:pt idx="6">
                  <c:v>Teatrai</c:v>
                </c:pt>
                <c:pt idx="7">
                  <c:v>Regioninio parko direkcija</c:v>
                </c:pt>
              </c:strCache>
            </c:strRef>
          </c:cat>
          <c:val>
            <c:numRef>
              <c:f>Sheet1!$G$923:$P$923</c:f>
              <c:numCache>
                <c:formatCode>General</c:formatCode>
                <c:ptCount val="8"/>
                <c:pt idx="0">
                  <c:v>37</c:v>
                </c:pt>
                <c:pt idx="1">
                  <c:v>14</c:v>
                </c:pt>
                <c:pt idx="2">
                  <c:v>4</c:v>
                </c:pt>
                <c:pt idx="4">
                  <c:v>27</c:v>
                </c:pt>
                <c:pt idx="5">
                  <c:v>3</c:v>
                </c:pt>
                <c:pt idx="6">
                  <c:v>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73728000"/>
        <c:axId val="73730304"/>
        <c:axId val="0"/>
      </c:bar3DChart>
      <c:catAx>
        <c:axId val="7372800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3730304"/>
        <c:crosses val="autoZero"/>
        <c:auto val="1"/>
        <c:lblAlgn val="ctr"/>
        <c:lblOffset val="100"/>
        <c:noMultiLvlLbl val="0"/>
      </c:catAx>
      <c:valAx>
        <c:axId val="7373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372800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Sheet1!$H$674</c:f>
              <c:strCache>
                <c:ptCount val="1"/>
                <c:pt idx="0">
                  <c:v>Parkavimo vieta (vietos) pritaikytos žmonėms su negalia - patogu naudotis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Sheet1!$D$675:$G$681</c:f>
              <c:strCache>
                <c:ptCount val="14"/>
                <c:pt idx="0">
                  <c:v>Etnografinės turizmo sodybos</c:v>
                </c:pt>
                <c:pt idx="1">
                  <c:v>  Bažnyčios</c:v>
                </c:pt>
                <c:pt idx="2">
                  <c:v>Turizmo ir informacijos centras</c:v>
                </c:pt>
                <c:pt idx="3">
                  <c:v>Cerkvės</c:v>
                </c:pt>
                <c:pt idx="4">
                  <c:v>  Pilis</c:v>
                </c:pt>
                <c:pt idx="5">
                  <c:v> Mečetės</c:v>
                </c:pt>
                <c:pt idx="6">
                  <c:v> Sinagogos</c:v>
                </c:pt>
                <c:pt idx="7">
                  <c:v>83</c:v>
                </c:pt>
                <c:pt idx="8">
                  <c:v>74</c:v>
                </c:pt>
                <c:pt idx="9">
                  <c:v>65</c:v>
                </c:pt>
                <c:pt idx="10">
                  <c:v>56</c:v>
                </c:pt>
                <c:pt idx="11">
                  <c:v>11</c:v>
                </c:pt>
                <c:pt idx="12">
                  <c:v>3</c:v>
                </c:pt>
                <c:pt idx="13">
                  <c:v>3</c:v>
                </c:pt>
              </c:strCache>
            </c:strRef>
          </c:cat>
          <c:val>
            <c:numRef>
              <c:f>Sheet1!$H$675:$H$681</c:f>
              <c:numCache>
                <c:formatCode>General</c:formatCode>
                <c:ptCount val="7"/>
                <c:pt idx="0">
                  <c:v>40</c:v>
                </c:pt>
                <c:pt idx="1">
                  <c:v>13</c:v>
                </c:pt>
                <c:pt idx="2">
                  <c:v>42</c:v>
                </c:pt>
                <c:pt idx="3">
                  <c:v>7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33-42F5-AEDE-A8592C9760BE}"/>
            </c:ext>
          </c:extLst>
        </c:ser>
        <c:ser>
          <c:idx val="1"/>
          <c:order val="1"/>
          <c:tx>
            <c:strRef>
              <c:f>Sheet1!$I$674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Sheet1!$D$675:$G$681</c:f>
              <c:strCache>
                <c:ptCount val="14"/>
                <c:pt idx="0">
                  <c:v>Etnografinės turizmo sodybos</c:v>
                </c:pt>
                <c:pt idx="1">
                  <c:v>  Bažnyčios</c:v>
                </c:pt>
                <c:pt idx="2">
                  <c:v>Turizmo ir informacijos centras</c:v>
                </c:pt>
                <c:pt idx="3">
                  <c:v>Cerkvės</c:v>
                </c:pt>
                <c:pt idx="4">
                  <c:v>  Pilis</c:v>
                </c:pt>
                <c:pt idx="5">
                  <c:v> Mečetės</c:v>
                </c:pt>
                <c:pt idx="6">
                  <c:v> Sinagogos</c:v>
                </c:pt>
                <c:pt idx="7">
                  <c:v>83</c:v>
                </c:pt>
                <c:pt idx="8">
                  <c:v>74</c:v>
                </c:pt>
                <c:pt idx="9">
                  <c:v>65</c:v>
                </c:pt>
                <c:pt idx="10">
                  <c:v>56</c:v>
                </c:pt>
                <c:pt idx="11">
                  <c:v>11</c:v>
                </c:pt>
                <c:pt idx="12">
                  <c:v>3</c:v>
                </c:pt>
                <c:pt idx="13">
                  <c:v>3</c:v>
                </c:pt>
              </c:strCache>
            </c:strRef>
          </c:cat>
          <c:val>
            <c:numRef>
              <c:f>Sheet1!$I$675:$I$681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33-42F5-AEDE-A8592C9760BE}"/>
            </c:ext>
          </c:extLst>
        </c:ser>
        <c:ser>
          <c:idx val="2"/>
          <c:order val="2"/>
          <c:tx>
            <c:strRef>
              <c:f>Sheet1!$J$674</c:f>
              <c:strCache>
                <c:ptCount val="1"/>
                <c:pt idx="0">
                  <c:v>Parkavimo vieta (vietos) iš dalies pritaikytos žmonėms su negalia - naudotis įmanoma, bet yra nepatogių elementų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Sheet1!$D$675:$G$681</c:f>
              <c:strCache>
                <c:ptCount val="14"/>
                <c:pt idx="0">
                  <c:v>Etnografinės turizmo sodybos</c:v>
                </c:pt>
                <c:pt idx="1">
                  <c:v>  Bažnyčios</c:v>
                </c:pt>
                <c:pt idx="2">
                  <c:v>Turizmo ir informacijos centras</c:v>
                </c:pt>
                <c:pt idx="3">
                  <c:v>Cerkvės</c:v>
                </c:pt>
                <c:pt idx="4">
                  <c:v>  Pilis</c:v>
                </c:pt>
                <c:pt idx="5">
                  <c:v> Mečetės</c:v>
                </c:pt>
                <c:pt idx="6">
                  <c:v> Sinagogos</c:v>
                </c:pt>
                <c:pt idx="7">
                  <c:v>83</c:v>
                </c:pt>
                <c:pt idx="8">
                  <c:v>74</c:v>
                </c:pt>
                <c:pt idx="9">
                  <c:v>65</c:v>
                </c:pt>
                <c:pt idx="10">
                  <c:v>56</c:v>
                </c:pt>
                <c:pt idx="11">
                  <c:v>11</c:v>
                </c:pt>
                <c:pt idx="12">
                  <c:v>3</c:v>
                </c:pt>
                <c:pt idx="13">
                  <c:v>3</c:v>
                </c:pt>
              </c:strCache>
            </c:strRef>
          </c:cat>
          <c:val>
            <c:numRef>
              <c:f>Sheet1!$J$675:$J$681</c:f>
              <c:numCache>
                <c:formatCode>General</c:formatCode>
                <c:ptCount val="7"/>
                <c:pt idx="0">
                  <c:v>42</c:v>
                </c:pt>
                <c:pt idx="1">
                  <c:v>43</c:v>
                </c:pt>
                <c:pt idx="2">
                  <c:v>16</c:v>
                </c:pt>
                <c:pt idx="3">
                  <c:v>49</c:v>
                </c:pt>
                <c:pt idx="4">
                  <c:v>8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33-42F5-AEDE-A8592C9760BE}"/>
            </c:ext>
          </c:extLst>
        </c:ser>
        <c:ser>
          <c:idx val="3"/>
          <c:order val="3"/>
          <c:tx>
            <c:strRef>
              <c:f>Sheet1!$K$674</c:f>
              <c:strCache>
                <c:ptCount val="1"/>
                <c:pt idx="0">
                  <c:v>Nepritaikyta, naudotis žmogus su negalia negali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Sheet1!$D$675:$G$681</c:f>
              <c:strCache>
                <c:ptCount val="14"/>
                <c:pt idx="0">
                  <c:v>Etnografinės turizmo sodybos</c:v>
                </c:pt>
                <c:pt idx="1">
                  <c:v>  Bažnyčios</c:v>
                </c:pt>
                <c:pt idx="2">
                  <c:v>Turizmo ir informacijos centras</c:v>
                </c:pt>
                <c:pt idx="3">
                  <c:v>Cerkvės</c:v>
                </c:pt>
                <c:pt idx="4">
                  <c:v>  Pilis</c:v>
                </c:pt>
                <c:pt idx="5">
                  <c:v> Mečetės</c:v>
                </c:pt>
                <c:pt idx="6">
                  <c:v> Sinagogos</c:v>
                </c:pt>
                <c:pt idx="7">
                  <c:v>83</c:v>
                </c:pt>
                <c:pt idx="8">
                  <c:v>74</c:v>
                </c:pt>
                <c:pt idx="9">
                  <c:v>65</c:v>
                </c:pt>
                <c:pt idx="10">
                  <c:v>56</c:v>
                </c:pt>
                <c:pt idx="11">
                  <c:v>11</c:v>
                </c:pt>
                <c:pt idx="12">
                  <c:v>3</c:v>
                </c:pt>
                <c:pt idx="13">
                  <c:v>3</c:v>
                </c:pt>
              </c:strCache>
            </c:strRef>
          </c:cat>
          <c:val>
            <c:numRef>
              <c:f>Sheet1!$K$675:$K$681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33-42F5-AEDE-A8592C9760BE}"/>
            </c:ext>
          </c:extLst>
        </c:ser>
        <c:ser>
          <c:idx val="4"/>
          <c:order val="4"/>
          <c:tx>
            <c:strRef>
              <c:f>Sheet1!$L$674</c:f>
              <c:strCache>
                <c:ptCount val="1"/>
                <c:pt idx="0">
                  <c:v>Parkavimo vietos nėra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Sheet1!$D$675:$G$681</c:f>
              <c:strCache>
                <c:ptCount val="14"/>
                <c:pt idx="0">
                  <c:v>Etnografinės turizmo sodybos</c:v>
                </c:pt>
                <c:pt idx="1">
                  <c:v>  Bažnyčios</c:v>
                </c:pt>
                <c:pt idx="2">
                  <c:v>Turizmo ir informacijos centras</c:v>
                </c:pt>
                <c:pt idx="3">
                  <c:v>Cerkvės</c:v>
                </c:pt>
                <c:pt idx="4">
                  <c:v>  Pilis</c:v>
                </c:pt>
                <c:pt idx="5">
                  <c:v> Mečetės</c:v>
                </c:pt>
                <c:pt idx="6">
                  <c:v> Sinagogos</c:v>
                </c:pt>
                <c:pt idx="7">
                  <c:v>83</c:v>
                </c:pt>
                <c:pt idx="8">
                  <c:v>74</c:v>
                </c:pt>
                <c:pt idx="9">
                  <c:v>65</c:v>
                </c:pt>
                <c:pt idx="10">
                  <c:v>56</c:v>
                </c:pt>
                <c:pt idx="11">
                  <c:v>11</c:v>
                </c:pt>
                <c:pt idx="12">
                  <c:v>3</c:v>
                </c:pt>
                <c:pt idx="13">
                  <c:v>3</c:v>
                </c:pt>
              </c:strCache>
            </c:strRef>
          </c:cat>
          <c:val>
            <c:numRef>
              <c:f>Sheet1!$L$675:$L$681</c:f>
              <c:numCache>
                <c:formatCode>General</c:formatCode>
                <c:ptCount val="7"/>
                <c:pt idx="0">
                  <c:v>0</c:v>
                </c:pt>
                <c:pt idx="1">
                  <c:v>16</c:v>
                </c:pt>
                <c:pt idx="2">
                  <c:v>5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133-42F5-AEDE-A8592C9760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86878464"/>
        <c:axId val="87036288"/>
        <c:axId val="0"/>
      </c:bar3DChart>
      <c:catAx>
        <c:axId val="868784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87036288"/>
        <c:crosses val="autoZero"/>
        <c:auto val="1"/>
        <c:lblAlgn val="ctr"/>
        <c:lblOffset val="100"/>
        <c:noMultiLvlLbl val="0"/>
      </c:catAx>
      <c:valAx>
        <c:axId val="8703628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crossAx val="868784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Sheet1!$D$531:$E$531</c:f>
              <c:strCache>
                <c:ptCount val="1"/>
                <c:pt idx="0">
                  <c:v>Pritaikytas, tinkamo nuolydžio, pločio, su turėklais - saugu ir patogu naudotis</c:v>
                </c:pt>
              </c:strCache>
            </c:strRef>
          </c:tx>
          <c:invertIfNegative val="0"/>
          <c:cat>
            <c:strRef>
              <c:f>Sheet1!$F$530:$O$530</c:f>
              <c:strCache>
                <c:ptCount val="8"/>
                <c:pt idx="0">
                  <c:v>Dvarai</c:v>
                </c:pt>
                <c:pt idx="1">
                  <c:v>Bibliotekos</c:v>
                </c:pt>
                <c:pt idx="2">
                  <c:v>Kultūros centrai</c:v>
                </c:pt>
                <c:pt idx="3">
                  <c:v>Botanikos sodas</c:v>
                </c:pt>
                <c:pt idx="4">
                  <c:v>Muziejai</c:v>
                </c:pt>
                <c:pt idx="5">
                  <c:v>Kino centrai</c:v>
                </c:pt>
                <c:pt idx="6">
                  <c:v>Teatrai</c:v>
                </c:pt>
                <c:pt idx="7">
                  <c:v>Regioninio parko direkcija</c:v>
                </c:pt>
              </c:strCache>
            </c:strRef>
          </c:cat>
          <c:val>
            <c:numRef>
              <c:f>Sheet1!$F$531:$O$531</c:f>
              <c:numCache>
                <c:formatCode>General</c:formatCode>
                <c:ptCount val="8"/>
                <c:pt idx="0">
                  <c:v>29</c:v>
                </c:pt>
                <c:pt idx="1">
                  <c:v>48</c:v>
                </c:pt>
                <c:pt idx="2">
                  <c:v>20</c:v>
                </c:pt>
                <c:pt idx="3">
                  <c:v>0</c:v>
                </c:pt>
                <c:pt idx="4">
                  <c:v>18</c:v>
                </c:pt>
                <c:pt idx="5">
                  <c:v>3</c:v>
                </c:pt>
                <c:pt idx="6">
                  <c:v>12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B7-4FC8-8751-0E7ED9230156}"/>
            </c:ext>
          </c:extLst>
        </c:ser>
        <c:ser>
          <c:idx val="1"/>
          <c:order val="1"/>
          <c:tx>
            <c:strRef>
              <c:f>Sheet1!$D$532:$E$532</c:f>
              <c:strCache>
                <c:ptCount val="1"/>
                <c:pt idx="0">
                  <c:v>Pandusas yra, juo naudotis įmanoma, bet nepatogu</c:v>
                </c:pt>
              </c:strCache>
            </c:strRef>
          </c:tx>
          <c:invertIfNegative val="0"/>
          <c:cat>
            <c:strRef>
              <c:f>Sheet1!$F$530:$O$530</c:f>
              <c:strCache>
                <c:ptCount val="8"/>
                <c:pt idx="0">
                  <c:v>Dvarai</c:v>
                </c:pt>
                <c:pt idx="1">
                  <c:v>Bibliotekos</c:v>
                </c:pt>
                <c:pt idx="2">
                  <c:v>Kultūros centrai</c:v>
                </c:pt>
                <c:pt idx="3">
                  <c:v>Botanikos sodas</c:v>
                </c:pt>
                <c:pt idx="4">
                  <c:v>Muziejai</c:v>
                </c:pt>
                <c:pt idx="5">
                  <c:v>Kino centrai</c:v>
                </c:pt>
                <c:pt idx="6">
                  <c:v>Teatrai</c:v>
                </c:pt>
                <c:pt idx="7">
                  <c:v>Regioninio parko direkcija</c:v>
                </c:pt>
              </c:strCache>
            </c:strRef>
          </c:cat>
          <c:val>
            <c:numRef>
              <c:f>Sheet1!$F$532:$O$532</c:f>
              <c:numCache>
                <c:formatCode>General</c:formatCode>
                <c:ptCount val="8"/>
                <c:pt idx="0">
                  <c:v>2</c:v>
                </c:pt>
                <c:pt idx="1">
                  <c:v>1</c:v>
                </c:pt>
                <c:pt idx="2">
                  <c:v>6</c:v>
                </c:pt>
                <c:pt idx="3">
                  <c:v>0</c:v>
                </c:pt>
                <c:pt idx="4">
                  <c:v>10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B7-4FC8-8751-0E7ED9230156}"/>
            </c:ext>
          </c:extLst>
        </c:ser>
        <c:ser>
          <c:idx val="2"/>
          <c:order val="2"/>
          <c:tx>
            <c:strRef>
              <c:f>Sheet1!$D$533:$E$533</c:f>
              <c:strCache>
                <c:ptCount val="1"/>
                <c:pt idx="0">
                  <c:v>Vietoj panduso yra keltuvas (liftas)</c:v>
                </c:pt>
              </c:strCache>
            </c:strRef>
          </c:tx>
          <c:invertIfNegative val="0"/>
          <c:cat>
            <c:strRef>
              <c:f>Sheet1!$F$530:$O$530</c:f>
              <c:strCache>
                <c:ptCount val="8"/>
                <c:pt idx="0">
                  <c:v>Dvarai</c:v>
                </c:pt>
                <c:pt idx="1">
                  <c:v>Bibliotekos</c:v>
                </c:pt>
                <c:pt idx="2">
                  <c:v>Kultūros centrai</c:v>
                </c:pt>
                <c:pt idx="3">
                  <c:v>Botanikos sodas</c:v>
                </c:pt>
                <c:pt idx="4">
                  <c:v>Muziejai</c:v>
                </c:pt>
                <c:pt idx="5">
                  <c:v>Kino centrai</c:v>
                </c:pt>
                <c:pt idx="6">
                  <c:v>Teatrai</c:v>
                </c:pt>
                <c:pt idx="7">
                  <c:v>Regioninio parko direkcija</c:v>
                </c:pt>
              </c:strCache>
            </c:strRef>
          </c:cat>
          <c:val>
            <c:numRef>
              <c:f>Sheet1!$F$533:$O$533</c:f>
              <c:numCache>
                <c:formatCode>General</c:formatCode>
                <c:ptCount val="8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  <c:pt idx="4">
                  <c:v>5</c:v>
                </c:pt>
                <c:pt idx="5">
                  <c:v>1</c:v>
                </c:pt>
                <c:pt idx="6">
                  <c:v>4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5B7-4FC8-8751-0E7ED9230156}"/>
            </c:ext>
          </c:extLst>
        </c:ser>
        <c:ser>
          <c:idx val="3"/>
          <c:order val="3"/>
          <c:tx>
            <c:strRef>
              <c:f>Sheet1!$D$534:$E$534</c:f>
              <c:strCache>
                <c:ptCount val="1"/>
                <c:pt idx="0">
                  <c:v>Panduso nėra, yra tik laiptai </c:v>
                </c:pt>
              </c:strCache>
            </c:strRef>
          </c:tx>
          <c:invertIfNegative val="0"/>
          <c:cat>
            <c:strRef>
              <c:f>Sheet1!$F$530:$O$530</c:f>
              <c:strCache>
                <c:ptCount val="8"/>
                <c:pt idx="0">
                  <c:v>Dvarai</c:v>
                </c:pt>
                <c:pt idx="1">
                  <c:v>Bibliotekos</c:v>
                </c:pt>
                <c:pt idx="2">
                  <c:v>Kultūros centrai</c:v>
                </c:pt>
                <c:pt idx="3">
                  <c:v>Botanikos sodas</c:v>
                </c:pt>
                <c:pt idx="4">
                  <c:v>Muziejai</c:v>
                </c:pt>
                <c:pt idx="5">
                  <c:v>Kino centrai</c:v>
                </c:pt>
                <c:pt idx="6">
                  <c:v>Teatrai</c:v>
                </c:pt>
                <c:pt idx="7">
                  <c:v>Regioninio parko direkcija</c:v>
                </c:pt>
              </c:strCache>
            </c:strRef>
          </c:cat>
          <c:val>
            <c:numRef>
              <c:f>Sheet1!$F$534:$O$534</c:f>
              <c:numCache>
                <c:formatCode>General</c:formatCode>
                <c:ptCount val="8"/>
                <c:pt idx="0">
                  <c:v>113</c:v>
                </c:pt>
                <c:pt idx="1">
                  <c:v>24</c:v>
                </c:pt>
                <c:pt idx="2">
                  <c:v>4</c:v>
                </c:pt>
                <c:pt idx="3">
                  <c:v>1</c:v>
                </c:pt>
                <c:pt idx="4">
                  <c:v>31</c:v>
                </c:pt>
                <c:pt idx="5">
                  <c:v>1</c:v>
                </c:pt>
                <c:pt idx="6">
                  <c:v>13</c:v>
                </c:pt>
                <c:pt idx="7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5B7-4FC8-8751-0E7ED9230156}"/>
            </c:ext>
          </c:extLst>
        </c:ser>
        <c:ser>
          <c:idx val="4"/>
          <c:order val="4"/>
          <c:tx>
            <c:strRef>
              <c:f>Sheet1!$D$535:$E$535</c:f>
              <c:strCache>
                <c:ptCount val="1"/>
                <c:pt idx="0">
                  <c:v>Pandusas nebūtinas, kad neįgalieji patektų į vidų</c:v>
                </c:pt>
              </c:strCache>
            </c:strRef>
          </c:tx>
          <c:invertIfNegative val="0"/>
          <c:cat>
            <c:strRef>
              <c:f>Sheet1!$F$530:$O$530</c:f>
              <c:strCache>
                <c:ptCount val="8"/>
                <c:pt idx="0">
                  <c:v>Dvarai</c:v>
                </c:pt>
                <c:pt idx="1">
                  <c:v>Bibliotekos</c:v>
                </c:pt>
                <c:pt idx="2">
                  <c:v>Kultūros centrai</c:v>
                </c:pt>
                <c:pt idx="3">
                  <c:v>Botanikos sodas</c:v>
                </c:pt>
                <c:pt idx="4">
                  <c:v>Muziejai</c:v>
                </c:pt>
                <c:pt idx="5">
                  <c:v>Kino centrai</c:v>
                </c:pt>
                <c:pt idx="6">
                  <c:v>Teatrai</c:v>
                </c:pt>
                <c:pt idx="7">
                  <c:v>Regioninio parko direkcija</c:v>
                </c:pt>
              </c:strCache>
            </c:strRef>
          </c:cat>
          <c:val>
            <c:numRef>
              <c:f>Sheet1!$F$535:$O$535</c:f>
              <c:numCache>
                <c:formatCode>General</c:formatCode>
                <c:ptCount val="8"/>
                <c:pt idx="0">
                  <c:v>48</c:v>
                </c:pt>
                <c:pt idx="1">
                  <c:v>47</c:v>
                </c:pt>
                <c:pt idx="2">
                  <c:v>2</c:v>
                </c:pt>
                <c:pt idx="3">
                  <c:v>0</c:v>
                </c:pt>
                <c:pt idx="4">
                  <c:v>32</c:v>
                </c:pt>
                <c:pt idx="5">
                  <c:v>11</c:v>
                </c:pt>
                <c:pt idx="6">
                  <c:v>10</c:v>
                </c:pt>
                <c:pt idx="7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5B7-4FC8-8751-0E7ED9230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108658048"/>
        <c:axId val="119554048"/>
        <c:axId val="0"/>
      </c:bar3DChart>
      <c:catAx>
        <c:axId val="108658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19554048"/>
        <c:crosses val="autoZero"/>
        <c:auto val="1"/>
        <c:lblAlgn val="ctr"/>
        <c:lblOffset val="100"/>
        <c:noMultiLvlLbl val="0"/>
      </c:catAx>
      <c:valAx>
        <c:axId val="1195540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86580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964938811928914"/>
          <c:y val="3.2692913385826833E-2"/>
          <c:w val="0.48861778133812706"/>
          <c:h val="0.4836536723893123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Sheet1!$G$691</c:f>
              <c:strCache>
                <c:ptCount val="1"/>
                <c:pt idx="0">
                  <c:v>Pritaikytas, tinkamo nuolydžio, pločio, su turėklais - saugu ir patogu naudotis</c:v>
                </c:pt>
              </c:strCache>
            </c:strRef>
          </c:tx>
          <c:invertIfNegative val="0"/>
          <c:cat>
            <c:strRef>
              <c:f>Sheet1!$D$692:$F$698</c:f>
              <c:strCache>
                <c:ptCount val="14"/>
                <c:pt idx="0">
                  <c:v>Etnografinės turizmo sodybos</c:v>
                </c:pt>
                <c:pt idx="1">
                  <c:v>  Bažnyčios</c:v>
                </c:pt>
                <c:pt idx="2">
                  <c:v>Turizmo ir informacijos centras</c:v>
                </c:pt>
                <c:pt idx="3">
                  <c:v>Cerkvės</c:v>
                </c:pt>
                <c:pt idx="4">
                  <c:v>  Pilis</c:v>
                </c:pt>
                <c:pt idx="5">
                  <c:v> Mečetės</c:v>
                </c:pt>
                <c:pt idx="6">
                  <c:v> Sinagogos</c:v>
                </c:pt>
                <c:pt idx="7">
                  <c:v>83</c:v>
                </c:pt>
                <c:pt idx="8">
                  <c:v>74</c:v>
                </c:pt>
                <c:pt idx="9">
                  <c:v>65</c:v>
                </c:pt>
                <c:pt idx="10">
                  <c:v>56</c:v>
                </c:pt>
                <c:pt idx="11">
                  <c:v>11</c:v>
                </c:pt>
                <c:pt idx="12">
                  <c:v>3</c:v>
                </c:pt>
                <c:pt idx="13">
                  <c:v>3</c:v>
                </c:pt>
              </c:strCache>
            </c:strRef>
          </c:cat>
          <c:val>
            <c:numRef>
              <c:f>Sheet1!$G$692:$G$698</c:f>
              <c:numCache>
                <c:formatCode>General</c:formatCode>
                <c:ptCount val="7"/>
                <c:pt idx="0">
                  <c:v>3</c:v>
                </c:pt>
                <c:pt idx="1">
                  <c:v>4</c:v>
                </c:pt>
                <c:pt idx="2">
                  <c:v>22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1D-4762-ACFE-3A78C83FBE61}"/>
            </c:ext>
          </c:extLst>
        </c:ser>
        <c:ser>
          <c:idx val="1"/>
          <c:order val="1"/>
          <c:tx>
            <c:strRef>
              <c:f>Sheet1!$H$691</c:f>
              <c:strCache>
                <c:ptCount val="1"/>
                <c:pt idx="0">
                  <c:v>Pandusas yra, juo naudotis įmanoma, bet nepatogu</c:v>
                </c:pt>
              </c:strCache>
            </c:strRef>
          </c:tx>
          <c:invertIfNegative val="0"/>
          <c:cat>
            <c:strRef>
              <c:f>Sheet1!$D$692:$F$698</c:f>
              <c:strCache>
                <c:ptCount val="14"/>
                <c:pt idx="0">
                  <c:v>Etnografinės turizmo sodybos</c:v>
                </c:pt>
                <c:pt idx="1">
                  <c:v>  Bažnyčios</c:v>
                </c:pt>
                <c:pt idx="2">
                  <c:v>Turizmo ir informacijos centras</c:v>
                </c:pt>
                <c:pt idx="3">
                  <c:v>Cerkvės</c:v>
                </c:pt>
                <c:pt idx="4">
                  <c:v>  Pilis</c:v>
                </c:pt>
                <c:pt idx="5">
                  <c:v> Mečetės</c:v>
                </c:pt>
                <c:pt idx="6">
                  <c:v> Sinagogos</c:v>
                </c:pt>
                <c:pt idx="7">
                  <c:v>83</c:v>
                </c:pt>
                <c:pt idx="8">
                  <c:v>74</c:v>
                </c:pt>
                <c:pt idx="9">
                  <c:v>65</c:v>
                </c:pt>
                <c:pt idx="10">
                  <c:v>56</c:v>
                </c:pt>
                <c:pt idx="11">
                  <c:v>11</c:v>
                </c:pt>
                <c:pt idx="12">
                  <c:v>3</c:v>
                </c:pt>
                <c:pt idx="13">
                  <c:v>3</c:v>
                </c:pt>
              </c:strCache>
            </c:strRef>
          </c:cat>
          <c:val>
            <c:numRef>
              <c:f>Sheet1!$H$692:$H$698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1D-4762-ACFE-3A78C83FBE61}"/>
            </c:ext>
          </c:extLst>
        </c:ser>
        <c:ser>
          <c:idx val="2"/>
          <c:order val="2"/>
          <c:tx>
            <c:strRef>
              <c:f>Sheet1!$I$691</c:f>
              <c:strCache>
                <c:ptCount val="1"/>
              </c:strCache>
            </c:strRef>
          </c:tx>
          <c:invertIfNegative val="0"/>
          <c:cat>
            <c:strRef>
              <c:f>Sheet1!$D$692:$F$698</c:f>
              <c:strCache>
                <c:ptCount val="14"/>
                <c:pt idx="0">
                  <c:v>Etnografinės turizmo sodybos</c:v>
                </c:pt>
                <c:pt idx="1">
                  <c:v>  Bažnyčios</c:v>
                </c:pt>
                <c:pt idx="2">
                  <c:v>Turizmo ir informacijos centras</c:v>
                </c:pt>
                <c:pt idx="3">
                  <c:v>Cerkvės</c:v>
                </c:pt>
                <c:pt idx="4">
                  <c:v>  Pilis</c:v>
                </c:pt>
                <c:pt idx="5">
                  <c:v> Mečetės</c:v>
                </c:pt>
                <c:pt idx="6">
                  <c:v> Sinagogos</c:v>
                </c:pt>
                <c:pt idx="7">
                  <c:v>83</c:v>
                </c:pt>
                <c:pt idx="8">
                  <c:v>74</c:v>
                </c:pt>
                <c:pt idx="9">
                  <c:v>65</c:v>
                </c:pt>
                <c:pt idx="10">
                  <c:v>56</c:v>
                </c:pt>
                <c:pt idx="11">
                  <c:v>11</c:v>
                </c:pt>
                <c:pt idx="12">
                  <c:v>3</c:v>
                </c:pt>
                <c:pt idx="13">
                  <c:v>3</c:v>
                </c:pt>
              </c:strCache>
            </c:strRef>
          </c:cat>
          <c:val>
            <c:numRef>
              <c:f>Sheet1!$I$692:$I$698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F1D-4762-ACFE-3A78C83FBE61}"/>
            </c:ext>
          </c:extLst>
        </c:ser>
        <c:ser>
          <c:idx val="3"/>
          <c:order val="3"/>
          <c:tx>
            <c:strRef>
              <c:f>Sheet1!$J$691</c:f>
              <c:strCache>
                <c:ptCount val="1"/>
                <c:pt idx="0">
                  <c:v>Vietoj panduso yra keltuvas (liftas)</c:v>
                </c:pt>
              </c:strCache>
            </c:strRef>
          </c:tx>
          <c:invertIfNegative val="0"/>
          <c:cat>
            <c:strRef>
              <c:f>Sheet1!$D$692:$F$698</c:f>
              <c:strCache>
                <c:ptCount val="14"/>
                <c:pt idx="0">
                  <c:v>Etnografinės turizmo sodybos</c:v>
                </c:pt>
                <c:pt idx="1">
                  <c:v>  Bažnyčios</c:v>
                </c:pt>
                <c:pt idx="2">
                  <c:v>Turizmo ir informacijos centras</c:v>
                </c:pt>
                <c:pt idx="3">
                  <c:v>Cerkvės</c:v>
                </c:pt>
                <c:pt idx="4">
                  <c:v>  Pilis</c:v>
                </c:pt>
                <c:pt idx="5">
                  <c:v> Mečetės</c:v>
                </c:pt>
                <c:pt idx="6">
                  <c:v> Sinagogos</c:v>
                </c:pt>
                <c:pt idx="7">
                  <c:v>83</c:v>
                </c:pt>
                <c:pt idx="8">
                  <c:v>74</c:v>
                </c:pt>
                <c:pt idx="9">
                  <c:v>65</c:v>
                </c:pt>
                <c:pt idx="10">
                  <c:v>56</c:v>
                </c:pt>
                <c:pt idx="11">
                  <c:v>11</c:v>
                </c:pt>
                <c:pt idx="12">
                  <c:v>3</c:v>
                </c:pt>
                <c:pt idx="13">
                  <c:v>3</c:v>
                </c:pt>
              </c:strCache>
            </c:strRef>
          </c:cat>
          <c:val>
            <c:numRef>
              <c:f>Sheet1!$J$692:$J$698</c:f>
              <c:numCache>
                <c:formatCode>General</c:formatCode>
                <c:ptCount val="7"/>
                <c:pt idx="0">
                  <c:v>2</c:v>
                </c:pt>
                <c:pt idx="1">
                  <c:v>0</c:v>
                </c:pt>
                <c:pt idx="2">
                  <c:v>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F1D-4762-ACFE-3A78C83FBE61}"/>
            </c:ext>
          </c:extLst>
        </c:ser>
        <c:ser>
          <c:idx val="4"/>
          <c:order val="4"/>
          <c:tx>
            <c:strRef>
              <c:f>Sheet1!$K$691</c:f>
              <c:strCache>
                <c:ptCount val="1"/>
                <c:pt idx="0">
                  <c:v>Panduso nėra, yra tik laiptai </c:v>
                </c:pt>
              </c:strCache>
            </c:strRef>
          </c:tx>
          <c:invertIfNegative val="0"/>
          <c:cat>
            <c:strRef>
              <c:f>Sheet1!$D$692:$F$698</c:f>
              <c:strCache>
                <c:ptCount val="14"/>
                <c:pt idx="0">
                  <c:v>Etnografinės turizmo sodybos</c:v>
                </c:pt>
                <c:pt idx="1">
                  <c:v>  Bažnyčios</c:v>
                </c:pt>
                <c:pt idx="2">
                  <c:v>Turizmo ir informacijos centras</c:v>
                </c:pt>
                <c:pt idx="3">
                  <c:v>Cerkvės</c:v>
                </c:pt>
                <c:pt idx="4">
                  <c:v>  Pilis</c:v>
                </c:pt>
                <c:pt idx="5">
                  <c:v> Mečetės</c:v>
                </c:pt>
                <c:pt idx="6">
                  <c:v> Sinagogos</c:v>
                </c:pt>
                <c:pt idx="7">
                  <c:v>83</c:v>
                </c:pt>
                <c:pt idx="8">
                  <c:v>74</c:v>
                </c:pt>
                <c:pt idx="9">
                  <c:v>65</c:v>
                </c:pt>
                <c:pt idx="10">
                  <c:v>56</c:v>
                </c:pt>
                <c:pt idx="11">
                  <c:v>11</c:v>
                </c:pt>
                <c:pt idx="12">
                  <c:v>3</c:v>
                </c:pt>
                <c:pt idx="13">
                  <c:v>3</c:v>
                </c:pt>
              </c:strCache>
            </c:strRef>
          </c:cat>
          <c:val>
            <c:numRef>
              <c:f>Sheet1!$K$692:$K$698</c:f>
              <c:numCache>
                <c:formatCode>General</c:formatCode>
                <c:ptCount val="7"/>
                <c:pt idx="0">
                  <c:v>32</c:v>
                </c:pt>
                <c:pt idx="1">
                  <c:v>40</c:v>
                </c:pt>
                <c:pt idx="2">
                  <c:v>3</c:v>
                </c:pt>
                <c:pt idx="3">
                  <c:v>28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F1D-4762-ACFE-3A78C83FBE61}"/>
            </c:ext>
          </c:extLst>
        </c:ser>
        <c:ser>
          <c:idx val="5"/>
          <c:order val="5"/>
          <c:tx>
            <c:strRef>
              <c:f>Sheet1!$L$691</c:f>
              <c:strCache>
                <c:ptCount val="1"/>
                <c:pt idx="0">
                  <c:v>Pandusas nebūtinas, kad neįgalieji patektų į vidų</c:v>
                </c:pt>
              </c:strCache>
            </c:strRef>
          </c:tx>
          <c:invertIfNegative val="0"/>
          <c:cat>
            <c:strRef>
              <c:f>Sheet1!$D$692:$F$698</c:f>
              <c:strCache>
                <c:ptCount val="14"/>
                <c:pt idx="0">
                  <c:v>Etnografinės turizmo sodybos</c:v>
                </c:pt>
                <c:pt idx="1">
                  <c:v>  Bažnyčios</c:v>
                </c:pt>
                <c:pt idx="2">
                  <c:v>Turizmo ir informacijos centras</c:v>
                </c:pt>
                <c:pt idx="3">
                  <c:v>Cerkvės</c:v>
                </c:pt>
                <c:pt idx="4">
                  <c:v>  Pilis</c:v>
                </c:pt>
                <c:pt idx="5">
                  <c:v> Mečetės</c:v>
                </c:pt>
                <c:pt idx="6">
                  <c:v> Sinagogos</c:v>
                </c:pt>
                <c:pt idx="7">
                  <c:v>83</c:v>
                </c:pt>
                <c:pt idx="8">
                  <c:v>74</c:v>
                </c:pt>
                <c:pt idx="9">
                  <c:v>65</c:v>
                </c:pt>
                <c:pt idx="10">
                  <c:v>56</c:v>
                </c:pt>
                <c:pt idx="11">
                  <c:v>11</c:v>
                </c:pt>
                <c:pt idx="12">
                  <c:v>3</c:v>
                </c:pt>
                <c:pt idx="13">
                  <c:v>3</c:v>
                </c:pt>
              </c:strCache>
            </c:strRef>
          </c:cat>
          <c:val>
            <c:numRef>
              <c:f>Sheet1!$L$692:$L$698</c:f>
              <c:numCache>
                <c:formatCode>General</c:formatCode>
                <c:ptCount val="7"/>
                <c:pt idx="0">
                  <c:v>46</c:v>
                </c:pt>
                <c:pt idx="1">
                  <c:v>29</c:v>
                </c:pt>
                <c:pt idx="2">
                  <c:v>30</c:v>
                </c:pt>
                <c:pt idx="3">
                  <c:v>27</c:v>
                </c:pt>
                <c:pt idx="4">
                  <c:v>6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F1D-4762-ACFE-3A78C83FB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126052224"/>
        <c:axId val="126064896"/>
        <c:axId val="0"/>
      </c:bar3DChart>
      <c:catAx>
        <c:axId val="126052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6064896"/>
        <c:crosses val="autoZero"/>
        <c:auto val="1"/>
        <c:lblAlgn val="ctr"/>
        <c:lblOffset val="100"/>
        <c:noMultiLvlLbl val="0"/>
      </c:catAx>
      <c:valAx>
        <c:axId val="1260648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260522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Sheet1!$D$586:$E$586</c:f>
              <c:strCache>
                <c:ptCount val="1"/>
                <c:pt idx="0">
                  <c:v>Taip, yra liftas ar keltuvas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Sheet1!$F$585:$O$585</c:f>
              <c:strCache>
                <c:ptCount val="8"/>
                <c:pt idx="0">
                  <c:v>Dvarai</c:v>
                </c:pt>
                <c:pt idx="1">
                  <c:v>Bibliotekos</c:v>
                </c:pt>
                <c:pt idx="2">
                  <c:v>Kultūros centrai</c:v>
                </c:pt>
                <c:pt idx="3">
                  <c:v>Botanikos sodas</c:v>
                </c:pt>
                <c:pt idx="4">
                  <c:v>Muziejai</c:v>
                </c:pt>
                <c:pt idx="5">
                  <c:v>Kino centrai</c:v>
                </c:pt>
                <c:pt idx="6">
                  <c:v>Teatrai</c:v>
                </c:pt>
                <c:pt idx="7">
                  <c:v>Regioninio parko direkcija</c:v>
                </c:pt>
              </c:strCache>
            </c:strRef>
          </c:cat>
          <c:val>
            <c:numRef>
              <c:f>Sheet1!$F$586:$O$586</c:f>
              <c:numCache>
                <c:formatCode>General</c:formatCode>
                <c:ptCount val="8"/>
                <c:pt idx="0">
                  <c:v>11</c:v>
                </c:pt>
                <c:pt idx="1">
                  <c:v>46</c:v>
                </c:pt>
                <c:pt idx="2">
                  <c:v>11</c:v>
                </c:pt>
                <c:pt idx="3">
                  <c:v>1</c:v>
                </c:pt>
                <c:pt idx="4">
                  <c:v>22</c:v>
                </c:pt>
                <c:pt idx="5">
                  <c:v>10</c:v>
                </c:pt>
                <c:pt idx="6">
                  <c:v>18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07-4034-BFB4-72668E9B8FFD}"/>
            </c:ext>
          </c:extLst>
        </c:ser>
        <c:ser>
          <c:idx val="1"/>
          <c:order val="1"/>
          <c:tx>
            <c:strRef>
              <c:f>Sheet1!$D$587:$E$587</c:f>
              <c:strCache>
                <c:ptCount val="1"/>
                <c:pt idx="0">
                  <c:v>Ne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Sheet1!$F$585:$O$585</c:f>
              <c:strCache>
                <c:ptCount val="8"/>
                <c:pt idx="0">
                  <c:v>Dvarai</c:v>
                </c:pt>
                <c:pt idx="1">
                  <c:v>Bibliotekos</c:v>
                </c:pt>
                <c:pt idx="2">
                  <c:v>Kultūros centrai</c:v>
                </c:pt>
                <c:pt idx="3">
                  <c:v>Botanikos sodas</c:v>
                </c:pt>
                <c:pt idx="4">
                  <c:v>Muziejai</c:v>
                </c:pt>
                <c:pt idx="5">
                  <c:v>Kino centrai</c:v>
                </c:pt>
                <c:pt idx="6">
                  <c:v>Teatrai</c:v>
                </c:pt>
                <c:pt idx="7">
                  <c:v>Regioninio parko direkcija</c:v>
                </c:pt>
              </c:strCache>
            </c:strRef>
          </c:cat>
          <c:val>
            <c:numRef>
              <c:f>Sheet1!$F$587:$O$587</c:f>
              <c:numCache>
                <c:formatCode>General</c:formatCode>
                <c:ptCount val="8"/>
                <c:pt idx="0">
                  <c:v>64</c:v>
                </c:pt>
                <c:pt idx="1">
                  <c:v>34</c:v>
                </c:pt>
                <c:pt idx="2">
                  <c:v>15</c:v>
                </c:pt>
                <c:pt idx="4">
                  <c:v>37</c:v>
                </c:pt>
                <c:pt idx="5">
                  <c:v>4</c:v>
                </c:pt>
                <c:pt idx="6">
                  <c:v>11</c:v>
                </c:pt>
                <c:pt idx="7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07-4034-BFB4-72668E9B8FFD}"/>
            </c:ext>
          </c:extLst>
        </c:ser>
        <c:ser>
          <c:idx val="2"/>
          <c:order val="2"/>
          <c:tx>
            <c:strRef>
              <c:f>Sheet1!$D$588:$E$588</c:f>
              <c:strCache>
                <c:ptCount val="1"/>
                <c:pt idx="0">
                  <c:v>Aukštų nėra (pastatas veino aukšto)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Sheet1!$F$585:$O$585</c:f>
              <c:strCache>
                <c:ptCount val="8"/>
                <c:pt idx="0">
                  <c:v>Dvarai</c:v>
                </c:pt>
                <c:pt idx="1">
                  <c:v>Bibliotekos</c:v>
                </c:pt>
                <c:pt idx="2">
                  <c:v>Kultūros centrai</c:v>
                </c:pt>
                <c:pt idx="3">
                  <c:v>Botanikos sodas</c:v>
                </c:pt>
                <c:pt idx="4">
                  <c:v>Muziejai</c:v>
                </c:pt>
                <c:pt idx="5">
                  <c:v>Kino centrai</c:v>
                </c:pt>
                <c:pt idx="6">
                  <c:v>Teatrai</c:v>
                </c:pt>
                <c:pt idx="7">
                  <c:v>Regioninio parko direkcija</c:v>
                </c:pt>
              </c:strCache>
            </c:strRef>
          </c:cat>
          <c:val>
            <c:numRef>
              <c:f>Sheet1!$F$588:$O$588</c:f>
              <c:numCache>
                <c:formatCode>General</c:formatCode>
                <c:ptCount val="8"/>
                <c:pt idx="0">
                  <c:v>117</c:v>
                </c:pt>
                <c:pt idx="1">
                  <c:v>42</c:v>
                </c:pt>
                <c:pt idx="2">
                  <c:v>9</c:v>
                </c:pt>
                <c:pt idx="4">
                  <c:v>37</c:v>
                </c:pt>
                <c:pt idx="5">
                  <c:v>2</c:v>
                </c:pt>
                <c:pt idx="6">
                  <c:v>11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807-4034-BFB4-72668E9B8F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45924736"/>
        <c:axId val="45926656"/>
        <c:axId val="163749888"/>
      </c:bar3DChart>
      <c:catAx>
        <c:axId val="45924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5926656"/>
        <c:crosses val="autoZero"/>
        <c:auto val="1"/>
        <c:lblAlgn val="ctr"/>
        <c:lblOffset val="100"/>
        <c:noMultiLvlLbl val="0"/>
      </c:catAx>
      <c:valAx>
        <c:axId val="45926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45924736"/>
        <c:crosses val="autoZero"/>
        <c:crossBetween val="between"/>
      </c:valAx>
      <c:serAx>
        <c:axId val="163749888"/>
        <c:scaling>
          <c:orientation val="minMax"/>
        </c:scaling>
        <c:delete val="1"/>
        <c:axPos val="b"/>
        <c:majorTickMark val="out"/>
        <c:minorTickMark val="none"/>
        <c:tickLblPos val="none"/>
        <c:crossAx val="45926656"/>
        <c:crosses val="autoZero"/>
      </c:ser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Sheet1!$H$757</c:f>
              <c:strCache>
                <c:ptCount val="1"/>
                <c:pt idx="0">
                  <c:v>Taip, yra liftas ar keltuvas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Sheet1!$D$758:$G$764</c:f>
              <c:strCache>
                <c:ptCount val="14"/>
                <c:pt idx="0">
                  <c:v>Etnografinės turizmo sodybos</c:v>
                </c:pt>
                <c:pt idx="1">
                  <c:v>  Bažnyčios</c:v>
                </c:pt>
                <c:pt idx="2">
                  <c:v>Turizmo ir informacijos centras</c:v>
                </c:pt>
                <c:pt idx="3">
                  <c:v>Cerkvės</c:v>
                </c:pt>
                <c:pt idx="4">
                  <c:v>  Pilis</c:v>
                </c:pt>
                <c:pt idx="5">
                  <c:v> Mečetės</c:v>
                </c:pt>
                <c:pt idx="6">
                  <c:v> Sinagogos</c:v>
                </c:pt>
                <c:pt idx="7">
                  <c:v>83</c:v>
                </c:pt>
                <c:pt idx="8">
                  <c:v>74</c:v>
                </c:pt>
                <c:pt idx="9">
                  <c:v>65</c:v>
                </c:pt>
                <c:pt idx="10">
                  <c:v>56</c:v>
                </c:pt>
                <c:pt idx="11">
                  <c:v>11</c:v>
                </c:pt>
                <c:pt idx="12">
                  <c:v>3</c:v>
                </c:pt>
                <c:pt idx="13">
                  <c:v>3</c:v>
                </c:pt>
              </c:strCache>
            </c:strRef>
          </c:cat>
          <c:val>
            <c:numRef>
              <c:f>Sheet1!$H$758:$H$764</c:f>
              <c:numCache>
                <c:formatCode>General</c:formatCode>
                <c:ptCount val="7"/>
                <c:pt idx="0">
                  <c:v>2</c:v>
                </c:pt>
                <c:pt idx="1">
                  <c:v>0</c:v>
                </c:pt>
                <c:pt idx="2">
                  <c:v>16</c:v>
                </c:pt>
                <c:pt idx="3">
                  <c:v>0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D6-44B2-A2C1-3F35F1744574}"/>
            </c:ext>
          </c:extLst>
        </c:ser>
        <c:ser>
          <c:idx val="1"/>
          <c:order val="1"/>
          <c:tx>
            <c:strRef>
              <c:f>Sheet1!$I$757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Sheet1!$D$758:$G$764</c:f>
              <c:strCache>
                <c:ptCount val="14"/>
                <c:pt idx="0">
                  <c:v>Etnografinės turizmo sodybos</c:v>
                </c:pt>
                <c:pt idx="1">
                  <c:v>  Bažnyčios</c:v>
                </c:pt>
                <c:pt idx="2">
                  <c:v>Turizmo ir informacijos centras</c:v>
                </c:pt>
                <c:pt idx="3">
                  <c:v>Cerkvės</c:v>
                </c:pt>
                <c:pt idx="4">
                  <c:v>  Pilis</c:v>
                </c:pt>
                <c:pt idx="5">
                  <c:v> Mečetės</c:v>
                </c:pt>
                <c:pt idx="6">
                  <c:v> Sinagogos</c:v>
                </c:pt>
                <c:pt idx="7">
                  <c:v>83</c:v>
                </c:pt>
                <c:pt idx="8">
                  <c:v>74</c:v>
                </c:pt>
                <c:pt idx="9">
                  <c:v>65</c:v>
                </c:pt>
                <c:pt idx="10">
                  <c:v>56</c:v>
                </c:pt>
                <c:pt idx="11">
                  <c:v>11</c:v>
                </c:pt>
                <c:pt idx="12">
                  <c:v>3</c:v>
                </c:pt>
                <c:pt idx="13">
                  <c:v>3</c:v>
                </c:pt>
              </c:strCache>
            </c:strRef>
          </c:cat>
          <c:val>
            <c:numRef>
              <c:f>Sheet1!$I$758:$I$764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1D6-44B2-A2C1-3F35F1744574}"/>
            </c:ext>
          </c:extLst>
        </c:ser>
        <c:ser>
          <c:idx val="2"/>
          <c:order val="2"/>
          <c:tx>
            <c:strRef>
              <c:f>Sheet1!$J$757</c:f>
              <c:strCache>
                <c:ptCount val="1"/>
                <c:pt idx="0">
                  <c:v>Ne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Sheet1!$D$758:$G$764</c:f>
              <c:strCache>
                <c:ptCount val="14"/>
                <c:pt idx="0">
                  <c:v>Etnografinės turizmo sodybos</c:v>
                </c:pt>
                <c:pt idx="1">
                  <c:v>  Bažnyčios</c:v>
                </c:pt>
                <c:pt idx="2">
                  <c:v>Turizmo ir informacijos centras</c:v>
                </c:pt>
                <c:pt idx="3">
                  <c:v>Cerkvės</c:v>
                </c:pt>
                <c:pt idx="4">
                  <c:v>  Pilis</c:v>
                </c:pt>
                <c:pt idx="5">
                  <c:v> Mečetės</c:v>
                </c:pt>
                <c:pt idx="6">
                  <c:v> Sinagogos</c:v>
                </c:pt>
                <c:pt idx="7">
                  <c:v>83</c:v>
                </c:pt>
                <c:pt idx="8">
                  <c:v>74</c:v>
                </c:pt>
                <c:pt idx="9">
                  <c:v>65</c:v>
                </c:pt>
                <c:pt idx="10">
                  <c:v>56</c:v>
                </c:pt>
                <c:pt idx="11">
                  <c:v>11</c:v>
                </c:pt>
                <c:pt idx="12">
                  <c:v>3</c:v>
                </c:pt>
                <c:pt idx="13">
                  <c:v>3</c:v>
                </c:pt>
              </c:strCache>
            </c:strRef>
          </c:cat>
          <c:val>
            <c:numRef>
              <c:f>Sheet1!$J$758:$J$764</c:f>
              <c:numCache>
                <c:formatCode>General</c:formatCode>
                <c:ptCount val="7"/>
                <c:pt idx="0">
                  <c:v>11</c:v>
                </c:pt>
                <c:pt idx="1">
                  <c:v>5</c:v>
                </c:pt>
                <c:pt idx="2">
                  <c:v>16</c:v>
                </c:pt>
                <c:pt idx="3">
                  <c:v>3</c:v>
                </c:pt>
                <c:pt idx="4">
                  <c:v>7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1D6-44B2-A2C1-3F35F1744574}"/>
            </c:ext>
          </c:extLst>
        </c:ser>
        <c:ser>
          <c:idx val="3"/>
          <c:order val="3"/>
          <c:tx>
            <c:strRef>
              <c:f>Sheet1!$K$757</c:f>
              <c:strCache>
                <c:ptCount val="1"/>
                <c:pt idx="0">
                  <c:v>Aukštų nėra (pastatas vieno aukšto)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Sheet1!$D$758:$G$764</c:f>
              <c:strCache>
                <c:ptCount val="14"/>
                <c:pt idx="0">
                  <c:v>Etnografinės turizmo sodybos</c:v>
                </c:pt>
                <c:pt idx="1">
                  <c:v>  Bažnyčios</c:v>
                </c:pt>
                <c:pt idx="2">
                  <c:v>Turizmo ir informacijos centras</c:v>
                </c:pt>
                <c:pt idx="3">
                  <c:v>Cerkvės</c:v>
                </c:pt>
                <c:pt idx="4">
                  <c:v>  Pilis</c:v>
                </c:pt>
                <c:pt idx="5">
                  <c:v> Mečetės</c:v>
                </c:pt>
                <c:pt idx="6">
                  <c:v> Sinagogos</c:v>
                </c:pt>
                <c:pt idx="7">
                  <c:v>83</c:v>
                </c:pt>
                <c:pt idx="8">
                  <c:v>74</c:v>
                </c:pt>
                <c:pt idx="9">
                  <c:v>65</c:v>
                </c:pt>
                <c:pt idx="10">
                  <c:v>56</c:v>
                </c:pt>
                <c:pt idx="11">
                  <c:v>11</c:v>
                </c:pt>
                <c:pt idx="12">
                  <c:v>3</c:v>
                </c:pt>
                <c:pt idx="13">
                  <c:v>3</c:v>
                </c:pt>
              </c:strCache>
            </c:strRef>
          </c:cat>
          <c:val>
            <c:numRef>
              <c:f>Sheet1!$K$758:$K$764</c:f>
              <c:numCache>
                <c:formatCode>General</c:formatCode>
                <c:ptCount val="7"/>
                <c:pt idx="0">
                  <c:v>70</c:v>
                </c:pt>
                <c:pt idx="1">
                  <c:v>69</c:v>
                </c:pt>
                <c:pt idx="2">
                  <c:v>33</c:v>
                </c:pt>
                <c:pt idx="3">
                  <c:v>53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1D6-44B2-A2C1-3F35F17445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44790912"/>
        <c:axId val="44792448"/>
        <c:axId val="44703744"/>
      </c:bar3DChart>
      <c:catAx>
        <c:axId val="44790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4792448"/>
        <c:crosses val="autoZero"/>
        <c:auto val="1"/>
        <c:lblAlgn val="ctr"/>
        <c:lblOffset val="100"/>
        <c:noMultiLvlLbl val="0"/>
      </c:catAx>
      <c:valAx>
        <c:axId val="44792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44790912"/>
        <c:crosses val="autoZero"/>
        <c:crossBetween val="between"/>
      </c:valAx>
      <c:serAx>
        <c:axId val="44703744"/>
        <c:scaling>
          <c:orientation val="minMax"/>
        </c:scaling>
        <c:delete val="1"/>
        <c:axPos val="b"/>
        <c:majorTickMark val="none"/>
        <c:minorTickMark val="none"/>
        <c:tickLblPos val="none"/>
        <c:crossAx val="44792448"/>
        <c:crosses val="autoZero"/>
      </c:ser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Sheet1!$D$866:$F$866</c:f>
              <c:strCache>
                <c:ptCount val="1"/>
                <c:pt idx="0">
                  <c:v>Taip</c:v>
                </c:pt>
              </c:strCache>
            </c:strRef>
          </c:tx>
          <c:invertIfNegative val="0"/>
          <c:cat>
            <c:strRef>
              <c:f>Sheet1!$G$865:$P$865</c:f>
              <c:strCache>
                <c:ptCount val="8"/>
                <c:pt idx="0">
                  <c:v>Dvarai</c:v>
                </c:pt>
                <c:pt idx="1">
                  <c:v>Bibliotekos</c:v>
                </c:pt>
                <c:pt idx="2">
                  <c:v>Kultūros centrai</c:v>
                </c:pt>
                <c:pt idx="3">
                  <c:v>Botanikos sodas</c:v>
                </c:pt>
                <c:pt idx="4">
                  <c:v>Muziejai</c:v>
                </c:pt>
                <c:pt idx="5">
                  <c:v>Kino centrai</c:v>
                </c:pt>
                <c:pt idx="6">
                  <c:v>Teatrai</c:v>
                </c:pt>
                <c:pt idx="7">
                  <c:v>Regioninio parko direkcija</c:v>
                </c:pt>
              </c:strCache>
            </c:strRef>
          </c:cat>
          <c:val>
            <c:numRef>
              <c:f>Sheet1!$G$866:$P$866</c:f>
              <c:numCache>
                <c:formatCode>General</c:formatCode>
                <c:ptCount val="8"/>
                <c:pt idx="0">
                  <c:v>121</c:v>
                </c:pt>
                <c:pt idx="1">
                  <c:v>69</c:v>
                </c:pt>
                <c:pt idx="2">
                  <c:v>11</c:v>
                </c:pt>
                <c:pt idx="3">
                  <c:v>1</c:v>
                </c:pt>
                <c:pt idx="4">
                  <c:v>29</c:v>
                </c:pt>
                <c:pt idx="5">
                  <c:v>5</c:v>
                </c:pt>
                <c:pt idx="6">
                  <c:v>3</c:v>
                </c:pt>
                <c:pt idx="7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Sheet1!$D$867:$F$867</c:f>
              <c:strCache>
                <c:ptCount val="1"/>
                <c:pt idx="0">
                  <c:v>Ne</c:v>
                </c:pt>
              </c:strCache>
            </c:strRef>
          </c:tx>
          <c:invertIfNegative val="0"/>
          <c:cat>
            <c:strRef>
              <c:f>Sheet1!$G$865:$P$865</c:f>
              <c:strCache>
                <c:ptCount val="8"/>
                <c:pt idx="0">
                  <c:v>Dvarai</c:v>
                </c:pt>
                <c:pt idx="1">
                  <c:v>Bibliotekos</c:v>
                </c:pt>
                <c:pt idx="2">
                  <c:v>Kultūros centrai</c:v>
                </c:pt>
                <c:pt idx="3">
                  <c:v>Botanikos sodas</c:v>
                </c:pt>
                <c:pt idx="4">
                  <c:v>Muziejai</c:v>
                </c:pt>
                <c:pt idx="5">
                  <c:v>Kino centrai</c:v>
                </c:pt>
                <c:pt idx="6">
                  <c:v>Teatrai</c:v>
                </c:pt>
                <c:pt idx="7">
                  <c:v>Regioninio parko direkcija</c:v>
                </c:pt>
              </c:strCache>
            </c:strRef>
          </c:cat>
          <c:val>
            <c:numRef>
              <c:f>Sheet1!$G$867:$P$867</c:f>
              <c:numCache>
                <c:formatCode>General</c:formatCode>
                <c:ptCount val="8"/>
                <c:pt idx="0">
                  <c:v>60</c:v>
                </c:pt>
                <c:pt idx="1">
                  <c:v>53</c:v>
                </c:pt>
                <c:pt idx="2">
                  <c:v>16</c:v>
                </c:pt>
                <c:pt idx="4">
                  <c:v>66</c:v>
                </c:pt>
                <c:pt idx="5">
                  <c:v>10</c:v>
                </c:pt>
                <c:pt idx="6">
                  <c:v>35</c:v>
                </c:pt>
              </c:numCache>
            </c:numRef>
          </c:val>
        </c:ser>
        <c:ser>
          <c:idx val="2"/>
          <c:order val="2"/>
          <c:tx>
            <c:strRef>
              <c:f>Sheet1!$D$868:$F$868</c:f>
              <c:strCache>
                <c:ptCount val="1"/>
                <c:pt idx="0">
                  <c:v>Kita</c:v>
                </c:pt>
              </c:strCache>
            </c:strRef>
          </c:tx>
          <c:invertIfNegative val="0"/>
          <c:cat>
            <c:strRef>
              <c:f>Sheet1!$G$865:$P$865</c:f>
              <c:strCache>
                <c:ptCount val="8"/>
                <c:pt idx="0">
                  <c:v>Dvarai</c:v>
                </c:pt>
                <c:pt idx="1">
                  <c:v>Bibliotekos</c:v>
                </c:pt>
                <c:pt idx="2">
                  <c:v>Kultūros centrai</c:v>
                </c:pt>
                <c:pt idx="3">
                  <c:v>Botanikos sodas</c:v>
                </c:pt>
                <c:pt idx="4">
                  <c:v>Muziejai</c:v>
                </c:pt>
                <c:pt idx="5">
                  <c:v>Kino centrai</c:v>
                </c:pt>
                <c:pt idx="6">
                  <c:v>Teatrai</c:v>
                </c:pt>
                <c:pt idx="7">
                  <c:v>Regioninio parko direkcija</c:v>
                </c:pt>
              </c:strCache>
            </c:strRef>
          </c:cat>
          <c:val>
            <c:numRef>
              <c:f>Sheet1!$G$868:$P$868</c:f>
              <c:numCache>
                <c:formatCode>General</c:formatCode>
                <c:ptCount val="8"/>
                <c:pt idx="0">
                  <c:v>11</c:v>
                </c:pt>
                <c:pt idx="2">
                  <c:v>7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76735232"/>
        <c:axId val="76737152"/>
        <c:axId val="0"/>
      </c:bar3DChart>
      <c:catAx>
        <c:axId val="76735232"/>
        <c:scaling>
          <c:orientation val="minMax"/>
        </c:scaling>
        <c:delete val="0"/>
        <c:axPos val="b"/>
        <c:majorTickMark val="none"/>
        <c:minorTickMark val="none"/>
        <c:tickLblPos val="nextTo"/>
        <c:crossAx val="76737152"/>
        <c:crosses val="autoZero"/>
        <c:auto val="1"/>
        <c:lblAlgn val="ctr"/>
        <c:lblOffset val="100"/>
        <c:noMultiLvlLbl val="0"/>
      </c:catAx>
      <c:valAx>
        <c:axId val="7673715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767352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4677EA-3364-480E-83B5-19388F8B40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AFF850E-0183-433B-815A-C17060528E46}">
      <dgm:prSet custT="1"/>
      <dgm:spPr/>
      <dgm:t>
        <a:bodyPr/>
        <a:lstStyle/>
        <a:p>
          <a:r>
            <a:rPr lang="lt-LT" sz="1600" dirty="0" smtClean="0"/>
            <a:t>Nepritaikyta 19 proc. kultūros įstaigų, pilnai pritaikyta – 16 proc. iš 505 apklaustų įstaigų </a:t>
          </a:r>
          <a:endParaRPr lang="en-GB" sz="1600" dirty="0"/>
        </a:p>
      </dgm:t>
    </dgm:pt>
    <dgm:pt modelId="{C5E9DC99-AB35-4A64-A13A-4580BC11ED9B}" type="parTrans" cxnId="{22A84AA6-3971-427B-97EA-4EDC414FBEFA}">
      <dgm:prSet/>
      <dgm:spPr/>
      <dgm:t>
        <a:bodyPr/>
        <a:lstStyle/>
        <a:p>
          <a:endParaRPr lang="en-GB"/>
        </a:p>
      </dgm:t>
    </dgm:pt>
    <dgm:pt modelId="{D72F8ED8-599A-44E7-A6F2-F4A15948EB1D}" type="sibTrans" cxnId="{22A84AA6-3971-427B-97EA-4EDC414FBEFA}">
      <dgm:prSet/>
      <dgm:spPr/>
      <dgm:t>
        <a:bodyPr/>
        <a:lstStyle/>
        <a:p>
          <a:endParaRPr lang="en-GB"/>
        </a:p>
      </dgm:t>
    </dgm:pt>
    <dgm:pt modelId="{CD6CDFD6-03C7-4CAF-AEF0-EFAE11D15146}">
      <dgm:prSet custT="1"/>
      <dgm:spPr/>
      <dgm:t>
        <a:bodyPr/>
        <a:lstStyle/>
        <a:p>
          <a:r>
            <a:rPr lang="lt-LT" sz="1600" dirty="0" smtClean="0"/>
            <a:t>Apie 40 proc. įstaigų rekonstruoti/renovuoti per </a:t>
          </a:r>
          <a:r>
            <a:rPr lang="lt-LT" sz="1600" dirty="0"/>
            <a:t>paskitinius 5 metus</a:t>
          </a:r>
          <a:endParaRPr lang="en-GB" sz="1600" dirty="0"/>
        </a:p>
      </dgm:t>
    </dgm:pt>
    <dgm:pt modelId="{10EB3C69-5623-4B23-9AF5-29B3CED90E85}" type="parTrans" cxnId="{84C2BE0E-CAF5-4378-8BCA-BD55A53DBF8A}">
      <dgm:prSet/>
      <dgm:spPr/>
      <dgm:t>
        <a:bodyPr/>
        <a:lstStyle/>
        <a:p>
          <a:endParaRPr lang="en-GB"/>
        </a:p>
      </dgm:t>
    </dgm:pt>
    <dgm:pt modelId="{28CE5F94-67DF-4A26-9F14-0001E79B76D6}" type="sibTrans" cxnId="{84C2BE0E-CAF5-4378-8BCA-BD55A53DBF8A}">
      <dgm:prSet/>
      <dgm:spPr/>
      <dgm:t>
        <a:bodyPr/>
        <a:lstStyle/>
        <a:p>
          <a:endParaRPr lang="en-GB"/>
        </a:p>
      </dgm:t>
    </dgm:pt>
    <dgm:pt modelId="{3DAD806D-682C-4ECB-8955-3FEE3C35F50B}">
      <dgm:prSet custT="1"/>
      <dgm:spPr/>
      <dgm:t>
        <a:bodyPr/>
        <a:lstStyle/>
        <a:p>
          <a:r>
            <a:rPr lang="lt-LT" sz="1600" dirty="0"/>
            <a:t>didžioji dalis įstaigų nenumato per artimiausius 2 metus rekonstrukcijos ar modernizavimo</a:t>
          </a:r>
          <a:endParaRPr lang="en-GB" sz="1600" dirty="0"/>
        </a:p>
      </dgm:t>
    </dgm:pt>
    <dgm:pt modelId="{46BCE8D3-6B27-4F58-98C5-C15614DF3933}" type="parTrans" cxnId="{94606ABD-66C3-4C86-96D6-844E50453197}">
      <dgm:prSet/>
      <dgm:spPr/>
      <dgm:t>
        <a:bodyPr/>
        <a:lstStyle/>
        <a:p>
          <a:endParaRPr lang="en-GB"/>
        </a:p>
      </dgm:t>
    </dgm:pt>
    <dgm:pt modelId="{52EE25DD-38D5-4DA0-AC19-2B6E70C522DC}" type="sibTrans" cxnId="{94606ABD-66C3-4C86-96D6-844E50453197}">
      <dgm:prSet/>
      <dgm:spPr/>
      <dgm:t>
        <a:bodyPr/>
        <a:lstStyle/>
        <a:p>
          <a:endParaRPr lang="en-GB"/>
        </a:p>
      </dgm:t>
    </dgm:pt>
    <dgm:pt modelId="{74274E31-1D7A-4731-BEB0-6D506FE20853}">
      <dgm:prSet custT="1"/>
      <dgm:spPr/>
      <dgm:t>
        <a:bodyPr/>
        <a:lstStyle/>
        <a:p>
          <a:r>
            <a:rPr lang="lt-LT" sz="1600" dirty="0"/>
            <a:t>reikalingos sisteminės tikslinės politikos priemonės dėl aplinkos prieinamumo neįgaliesiems- ieškoti būdų kaip skirti lėšų tiksliniam pritaikymui </a:t>
          </a:r>
          <a:r>
            <a:rPr lang="lt-LT" sz="1600" dirty="0" smtClean="0"/>
            <a:t>neįgaliesiems</a:t>
          </a:r>
          <a:endParaRPr lang="en-GB" sz="1600" dirty="0"/>
        </a:p>
      </dgm:t>
    </dgm:pt>
    <dgm:pt modelId="{9121ECB5-A670-42BC-BBB7-AA244C86936D}" type="parTrans" cxnId="{A6CA44C0-B924-4263-BFF0-204C22CCFA69}">
      <dgm:prSet/>
      <dgm:spPr/>
      <dgm:t>
        <a:bodyPr/>
        <a:lstStyle/>
        <a:p>
          <a:endParaRPr lang="en-GB"/>
        </a:p>
      </dgm:t>
    </dgm:pt>
    <dgm:pt modelId="{B9B4013B-F492-47CB-AB51-6345899033A8}" type="sibTrans" cxnId="{A6CA44C0-B924-4263-BFF0-204C22CCFA69}">
      <dgm:prSet/>
      <dgm:spPr/>
      <dgm:t>
        <a:bodyPr/>
        <a:lstStyle/>
        <a:p>
          <a:endParaRPr lang="en-GB"/>
        </a:p>
      </dgm:t>
    </dgm:pt>
    <dgm:pt modelId="{B200EE95-D7A1-4DAC-A0FA-A819E322174C}">
      <dgm:prSet custT="1"/>
      <dgm:spPr/>
      <dgm:t>
        <a:bodyPr/>
        <a:lstStyle/>
        <a:p>
          <a:r>
            <a:rPr lang="lt-LT" sz="1800" dirty="0"/>
            <a:t>reikia atlikti gilesnę įstaigų aplinkos prieinamumo analizę, pagal savivaldybes ir regionus, įvertinant įstaigų faktinę situaciją</a:t>
          </a:r>
          <a:endParaRPr lang="en-GB" sz="1800" dirty="0"/>
        </a:p>
      </dgm:t>
    </dgm:pt>
    <dgm:pt modelId="{91D61DD2-C8B3-4A94-9489-7E54513B6C13}" type="parTrans" cxnId="{B444C913-2745-47F6-8BE3-98B514EDC4B5}">
      <dgm:prSet/>
      <dgm:spPr/>
      <dgm:t>
        <a:bodyPr/>
        <a:lstStyle/>
        <a:p>
          <a:endParaRPr lang="en-GB"/>
        </a:p>
      </dgm:t>
    </dgm:pt>
    <dgm:pt modelId="{A5BDC9B2-2009-4B1F-858F-BAC38B23FE9A}" type="sibTrans" cxnId="{B444C913-2745-47F6-8BE3-98B514EDC4B5}">
      <dgm:prSet/>
      <dgm:spPr/>
      <dgm:t>
        <a:bodyPr/>
        <a:lstStyle/>
        <a:p>
          <a:endParaRPr lang="en-GB"/>
        </a:p>
      </dgm:t>
    </dgm:pt>
    <dgm:pt modelId="{B83FC37A-74D9-489E-9529-77A3F5D34D08}">
      <dgm:prSet custT="1"/>
      <dgm:spPr/>
      <dgm:t>
        <a:bodyPr/>
        <a:lstStyle/>
        <a:p>
          <a:r>
            <a:rPr lang="lt-LT" sz="1600" dirty="0" smtClean="0"/>
            <a:t>Nepritaikyta 7,5 proc. turizmo objektų, pilnai pritaikyta 24,4 proc. iš 295 apklaustų objektų  </a:t>
          </a:r>
          <a:endParaRPr lang="en-US" sz="1600" dirty="0"/>
        </a:p>
      </dgm:t>
    </dgm:pt>
    <dgm:pt modelId="{64000208-46BA-4DDC-AEA8-CDB0E988C41E}" type="parTrans" cxnId="{E33357EF-0C92-4717-AFF2-C70E9F3A034F}">
      <dgm:prSet/>
      <dgm:spPr/>
    </dgm:pt>
    <dgm:pt modelId="{B4259E07-65DD-41CD-8C31-3E3BAEDA1B46}" type="sibTrans" cxnId="{E33357EF-0C92-4717-AFF2-C70E9F3A034F}">
      <dgm:prSet/>
      <dgm:spPr/>
    </dgm:pt>
    <dgm:pt modelId="{64DD847A-ED4B-4AC3-AB35-E22F6B377480}" type="pres">
      <dgm:prSet presAssocID="{EC4677EA-3364-480E-83B5-19388F8B40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7EFD71-5D57-4F7C-83B7-850F948950FD}" type="pres">
      <dgm:prSet presAssocID="{2AFF850E-0183-433B-815A-C17060528E4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11D83-B8D4-4D09-9D96-315716C179F4}" type="pres">
      <dgm:prSet presAssocID="{D72F8ED8-599A-44E7-A6F2-F4A15948EB1D}" presName="spacer" presStyleCnt="0"/>
      <dgm:spPr/>
    </dgm:pt>
    <dgm:pt modelId="{0FCE7690-5290-4809-80EE-7464BD3F75C9}" type="pres">
      <dgm:prSet presAssocID="{B83FC37A-74D9-489E-9529-77A3F5D34D08}" presName="parentText" presStyleLbl="node1" presStyleIdx="1" presStyleCnt="6" custLinFactNeighborX="-487">
        <dgm:presLayoutVars>
          <dgm:chMax val="0"/>
          <dgm:bulletEnabled val="1"/>
        </dgm:presLayoutVars>
      </dgm:prSet>
      <dgm:spPr/>
    </dgm:pt>
    <dgm:pt modelId="{ACA418A2-DDAC-4204-858E-98AE006225B8}" type="pres">
      <dgm:prSet presAssocID="{B4259E07-65DD-41CD-8C31-3E3BAEDA1B46}" presName="spacer" presStyleCnt="0"/>
      <dgm:spPr/>
    </dgm:pt>
    <dgm:pt modelId="{B15D5EDF-7DD1-4EC1-938C-D074080776ED}" type="pres">
      <dgm:prSet presAssocID="{CD6CDFD6-03C7-4CAF-AEF0-EFAE11D15146}" presName="parentText" presStyleLbl="node1" presStyleIdx="2" presStyleCnt="6" custLinFactNeighborX="-1130" custLinFactNeighborY="-78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723160-AF24-4F6E-A107-D6BB7431FE4D}" type="pres">
      <dgm:prSet presAssocID="{28CE5F94-67DF-4A26-9F14-0001E79B76D6}" presName="spacer" presStyleCnt="0"/>
      <dgm:spPr/>
    </dgm:pt>
    <dgm:pt modelId="{CC28D204-0C9B-4312-96C5-9E0B38D43C44}" type="pres">
      <dgm:prSet presAssocID="{3DAD806D-682C-4ECB-8955-3FEE3C35F50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3734A-1900-4FB3-BC28-CCC3DAF8E29A}" type="pres">
      <dgm:prSet presAssocID="{52EE25DD-38D5-4DA0-AC19-2B6E70C522DC}" presName="spacer" presStyleCnt="0"/>
      <dgm:spPr/>
    </dgm:pt>
    <dgm:pt modelId="{57589719-F5EB-421F-82F2-894E34ACD3B2}" type="pres">
      <dgm:prSet presAssocID="{74274E31-1D7A-4731-BEB0-6D506FE2085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300F4-641F-48A0-9A89-FDC29F2578CA}" type="pres">
      <dgm:prSet presAssocID="{B9B4013B-F492-47CB-AB51-6345899033A8}" presName="spacer" presStyleCnt="0"/>
      <dgm:spPr/>
    </dgm:pt>
    <dgm:pt modelId="{B1479BA9-1079-44AA-82B4-2741B104060D}" type="pres">
      <dgm:prSet presAssocID="{B200EE95-D7A1-4DAC-A0FA-A819E322174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3357EF-0C92-4717-AFF2-C70E9F3A034F}" srcId="{EC4677EA-3364-480E-83B5-19388F8B40A8}" destId="{B83FC37A-74D9-489E-9529-77A3F5D34D08}" srcOrd="1" destOrd="0" parTransId="{64000208-46BA-4DDC-AEA8-CDB0E988C41E}" sibTransId="{B4259E07-65DD-41CD-8C31-3E3BAEDA1B46}"/>
    <dgm:cxn modelId="{A6CA44C0-B924-4263-BFF0-204C22CCFA69}" srcId="{EC4677EA-3364-480E-83B5-19388F8B40A8}" destId="{74274E31-1D7A-4731-BEB0-6D506FE20853}" srcOrd="4" destOrd="0" parTransId="{9121ECB5-A670-42BC-BBB7-AA244C86936D}" sibTransId="{B9B4013B-F492-47CB-AB51-6345899033A8}"/>
    <dgm:cxn modelId="{694C7F9C-97CB-47A5-9945-63B5E3C1409C}" type="presOf" srcId="{2AFF850E-0183-433B-815A-C17060528E46}" destId="{787EFD71-5D57-4F7C-83B7-850F948950FD}" srcOrd="0" destOrd="0" presId="urn:microsoft.com/office/officeart/2005/8/layout/vList2"/>
    <dgm:cxn modelId="{CFDB0C8B-33BA-461E-A2F5-6E75BD159B16}" type="presOf" srcId="{3DAD806D-682C-4ECB-8955-3FEE3C35F50B}" destId="{CC28D204-0C9B-4312-96C5-9E0B38D43C44}" srcOrd="0" destOrd="0" presId="urn:microsoft.com/office/officeart/2005/8/layout/vList2"/>
    <dgm:cxn modelId="{22A84AA6-3971-427B-97EA-4EDC414FBEFA}" srcId="{EC4677EA-3364-480E-83B5-19388F8B40A8}" destId="{2AFF850E-0183-433B-815A-C17060528E46}" srcOrd="0" destOrd="0" parTransId="{C5E9DC99-AB35-4A64-A13A-4580BC11ED9B}" sibTransId="{D72F8ED8-599A-44E7-A6F2-F4A15948EB1D}"/>
    <dgm:cxn modelId="{BFE3C25F-81FE-42FA-849E-FBBA89AA1D90}" type="presOf" srcId="{74274E31-1D7A-4731-BEB0-6D506FE20853}" destId="{57589719-F5EB-421F-82F2-894E34ACD3B2}" srcOrd="0" destOrd="0" presId="urn:microsoft.com/office/officeart/2005/8/layout/vList2"/>
    <dgm:cxn modelId="{689118CC-C65D-47CA-B493-73EC8327414C}" type="presOf" srcId="{B83FC37A-74D9-489E-9529-77A3F5D34D08}" destId="{0FCE7690-5290-4809-80EE-7464BD3F75C9}" srcOrd="0" destOrd="0" presId="urn:microsoft.com/office/officeart/2005/8/layout/vList2"/>
    <dgm:cxn modelId="{12AEF3E4-7FF0-4EE6-A82D-43D0B955A2BF}" type="presOf" srcId="{CD6CDFD6-03C7-4CAF-AEF0-EFAE11D15146}" destId="{B15D5EDF-7DD1-4EC1-938C-D074080776ED}" srcOrd="0" destOrd="0" presId="urn:microsoft.com/office/officeart/2005/8/layout/vList2"/>
    <dgm:cxn modelId="{94606ABD-66C3-4C86-96D6-844E50453197}" srcId="{EC4677EA-3364-480E-83B5-19388F8B40A8}" destId="{3DAD806D-682C-4ECB-8955-3FEE3C35F50B}" srcOrd="3" destOrd="0" parTransId="{46BCE8D3-6B27-4F58-98C5-C15614DF3933}" sibTransId="{52EE25DD-38D5-4DA0-AC19-2B6E70C522DC}"/>
    <dgm:cxn modelId="{CF6963B8-1EC8-48EF-998C-712CAB7CD588}" type="presOf" srcId="{EC4677EA-3364-480E-83B5-19388F8B40A8}" destId="{64DD847A-ED4B-4AC3-AB35-E22F6B377480}" srcOrd="0" destOrd="0" presId="urn:microsoft.com/office/officeart/2005/8/layout/vList2"/>
    <dgm:cxn modelId="{B444C913-2745-47F6-8BE3-98B514EDC4B5}" srcId="{EC4677EA-3364-480E-83B5-19388F8B40A8}" destId="{B200EE95-D7A1-4DAC-A0FA-A819E322174C}" srcOrd="5" destOrd="0" parTransId="{91D61DD2-C8B3-4A94-9489-7E54513B6C13}" sibTransId="{A5BDC9B2-2009-4B1F-858F-BAC38B23FE9A}"/>
    <dgm:cxn modelId="{D88A5536-7C34-4627-BA2A-E1F6C628301B}" type="presOf" srcId="{B200EE95-D7A1-4DAC-A0FA-A819E322174C}" destId="{B1479BA9-1079-44AA-82B4-2741B104060D}" srcOrd="0" destOrd="0" presId="urn:microsoft.com/office/officeart/2005/8/layout/vList2"/>
    <dgm:cxn modelId="{84C2BE0E-CAF5-4378-8BCA-BD55A53DBF8A}" srcId="{EC4677EA-3364-480E-83B5-19388F8B40A8}" destId="{CD6CDFD6-03C7-4CAF-AEF0-EFAE11D15146}" srcOrd="2" destOrd="0" parTransId="{10EB3C69-5623-4B23-9AF5-29B3CED90E85}" sibTransId="{28CE5F94-67DF-4A26-9F14-0001E79B76D6}"/>
    <dgm:cxn modelId="{793FC324-E6D6-4595-9CD9-93EA58693EBB}" type="presParOf" srcId="{64DD847A-ED4B-4AC3-AB35-E22F6B377480}" destId="{787EFD71-5D57-4F7C-83B7-850F948950FD}" srcOrd="0" destOrd="0" presId="urn:microsoft.com/office/officeart/2005/8/layout/vList2"/>
    <dgm:cxn modelId="{9B76734A-9C4D-4FC9-952C-960010A91C28}" type="presParOf" srcId="{64DD847A-ED4B-4AC3-AB35-E22F6B377480}" destId="{F5C11D83-B8D4-4D09-9D96-315716C179F4}" srcOrd="1" destOrd="0" presId="urn:microsoft.com/office/officeart/2005/8/layout/vList2"/>
    <dgm:cxn modelId="{F6757073-BD84-4D64-B2D5-D1F2CA202913}" type="presParOf" srcId="{64DD847A-ED4B-4AC3-AB35-E22F6B377480}" destId="{0FCE7690-5290-4809-80EE-7464BD3F75C9}" srcOrd="2" destOrd="0" presId="urn:microsoft.com/office/officeart/2005/8/layout/vList2"/>
    <dgm:cxn modelId="{01BFA1CA-CE0B-4AB8-AB95-FE83957CFD10}" type="presParOf" srcId="{64DD847A-ED4B-4AC3-AB35-E22F6B377480}" destId="{ACA418A2-DDAC-4204-858E-98AE006225B8}" srcOrd="3" destOrd="0" presId="urn:microsoft.com/office/officeart/2005/8/layout/vList2"/>
    <dgm:cxn modelId="{1FE0AA39-236B-40AB-AAC6-BCCB9D937FF2}" type="presParOf" srcId="{64DD847A-ED4B-4AC3-AB35-E22F6B377480}" destId="{B15D5EDF-7DD1-4EC1-938C-D074080776ED}" srcOrd="4" destOrd="0" presId="urn:microsoft.com/office/officeart/2005/8/layout/vList2"/>
    <dgm:cxn modelId="{4D8ED377-E5E6-402E-83A5-C5F71B83465F}" type="presParOf" srcId="{64DD847A-ED4B-4AC3-AB35-E22F6B377480}" destId="{A2723160-AF24-4F6E-A107-D6BB7431FE4D}" srcOrd="5" destOrd="0" presId="urn:microsoft.com/office/officeart/2005/8/layout/vList2"/>
    <dgm:cxn modelId="{CD892CE4-1664-4E6C-A7A0-F7378A630300}" type="presParOf" srcId="{64DD847A-ED4B-4AC3-AB35-E22F6B377480}" destId="{CC28D204-0C9B-4312-96C5-9E0B38D43C44}" srcOrd="6" destOrd="0" presId="urn:microsoft.com/office/officeart/2005/8/layout/vList2"/>
    <dgm:cxn modelId="{2A21D98E-F986-4C55-85BA-ED491C19441E}" type="presParOf" srcId="{64DD847A-ED4B-4AC3-AB35-E22F6B377480}" destId="{7E23734A-1900-4FB3-BC28-CCC3DAF8E29A}" srcOrd="7" destOrd="0" presId="urn:microsoft.com/office/officeart/2005/8/layout/vList2"/>
    <dgm:cxn modelId="{867B2D2D-FF98-47CB-AD54-FC3828670514}" type="presParOf" srcId="{64DD847A-ED4B-4AC3-AB35-E22F6B377480}" destId="{57589719-F5EB-421F-82F2-894E34ACD3B2}" srcOrd="8" destOrd="0" presId="urn:microsoft.com/office/officeart/2005/8/layout/vList2"/>
    <dgm:cxn modelId="{4B255B84-9178-4A79-8A74-B2ED278281A4}" type="presParOf" srcId="{64DD847A-ED4B-4AC3-AB35-E22F6B377480}" destId="{802300F4-641F-48A0-9A89-FDC29F2578CA}" srcOrd="9" destOrd="0" presId="urn:microsoft.com/office/officeart/2005/8/layout/vList2"/>
    <dgm:cxn modelId="{A6DFF19D-8095-436A-BC01-62A2C4B2203D}" type="presParOf" srcId="{64DD847A-ED4B-4AC3-AB35-E22F6B377480}" destId="{B1479BA9-1079-44AA-82B4-2741B104060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EFD71-5D57-4F7C-83B7-850F948950FD}">
      <dsp:nvSpPr>
        <dsp:cNvPr id="0" name=""/>
        <dsp:cNvSpPr/>
      </dsp:nvSpPr>
      <dsp:spPr>
        <a:xfrm>
          <a:off x="0" y="1228"/>
          <a:ext cx="10058399" cy="658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kern="1200" dirty="0" smtClean="0"/>
            <a:t>Nepritaikyta 19 proc. kultūros įstaigų, pilnai pritaikyta – 16 proc. iš 505 apklaustų įstaigų </a:t>
          </a:r>
          <a:endParaRPr lang="en-GB" sz="1600" kern="1200" dirty="0"/>
        </a:p>
      </dsp:txBody>
      <dsp:txXfrm>
        <a:off x="32129" y="33357"/>
        <a:ext cx="9994141" cy="593915"/>
      </dsp:txXfrm>
    </dsp:sp>
    <dsp:sp modelId="{0FCE7690-5290-4809-80EE-7464BD3F75C9}">
      <dsp:nvSpPr>
        <dsp:cNvPr id="0" name=""/>
        <dsp:cNvSpPr/>
      </dsp:nvSpPr>
      <dsp:spPr>
        <a:xfrm>
          <a:off x="0" y="673774"/>
          <a:ext cx="10058399" cy="658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kern="1200" dirty="0" smtClean="0"/>
            <a:t>Nepritaikyta 7,5 proc. turizmo objektų, pilnai pritaikyta 24,4 proc. iš 295 apklaustų objektų  </a:t>
          </a:r>
          <a:endParaRPr lang="en-US" sz="1600" kern="1200" dirty="0"/>
        </a:p>
      </dsp:txBody>
      <dsp:txXfrm>
        <a:off x="32129" y="705903"/>
        <a:ext cx="9994141" cy="593915"/>
      </dsp:txXfrm>
    </dsp:sp>
    <dsp:sp modelId="{B15D5EDF-7DD1-4EC1-938C-D074080776ED}">
      <dsp:nvSpPr>
        <dsp:cNvPr id="0" name=""/>
        <dsp:cNvSpPr/>
      </dsp:nvSpPr>
      <dsp:spPr>
        <a:xfrm>
          <a:off x="0" y="1345192"/>
          <a:ext cx="10058399" cy="658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kern="1200" dirty="0" smtClean="0"/>
            <a:t>Apie 40 proc. įstaigų rekonstruoti/renovuoti per </a:t>
          </a:r>
          <a:r>
            <a:rPr lang="lt-LT" sz="1600" kern="1200" dirty="0"/>
            <a:t>paskitinius 5 metus</a:t>
          </a:r>
          <a:endParaRPr lang="en-GB" sz="1600" kern="1200" dirty="0"/>
        </a:p>
      </dsp:txBody>
      <dsp:txXfrm>
        <a:off x="32129" y="1377321"/>
        <a:ext cx="9994141" cy="593915"/>
      </dsp:txXfrm>
    </dsp:sp>
    <dsp:sp modelId="{CC28D204-0C9B-4312-96C5-9E0B38D43C44}">
      <dsp:nvSpPr>
        <dsp:cNvPr id="0" name=""/>
        <dsp:cNvSpPr/>
      </dsp:nvSpPr>
      <dsp:spPr>
        <a:xfrm>
          <a:off x="0" y="2018865"/>
          <a:ext cx="10058399" cy="658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kern="1200" dirty="0"/>
            <a:t>didžioji dalis įstaigų nenumato per artimiausius 2 metus rekonstrukcijos ar modernizavimo</a:t>
          </a:r>
          <a:endParaRPr lang="en-GB" sz="1600" kern="1200" dirty="0"/>
        </a:p>
      </dsp:txBody>
      <dsp:txXfrm>
        <a:off x="32129" y="2050994"/>
        <a:ext cx="9994141" cy="593915"/>
      </dsp:txXfrm>
    </dsp:sp>
    <dsp:sp modelId="{57589719-F5EB-421F-82F2-894E34ACD3B2}">
      <dsp:nvSpPr>
        <dsp:cNvPr id="0" name=""/>
        <dsp:cNvSpPr/>
      </dsp:nvSpPr>
      <dsp:spPr>
        <a:xfrm>
          <a:off x="0" y="2691411"/>
          <a:ext cx="10058399" cy="658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600" kern="1200" dirty="0"/>
            <a:t>reikalingos sisteminės tikslinės politikos priemonės dėl aplinkos prieinamumo neįgaliesiems- ieškoti būdų kaip skirti lėšų tiksliniam pritaikymui </a:t>
          </a:r>
          <a:r>
            <a:rPr lang="lt-LT" sz="1600" kern="1200" dirty="0" smtClean="0"/>
            <a:t>neįgaliesiems</a:t>
          </a:r>
          <a:endParaRPr lang="en-GB" sz="1600" kern="1200" dirty="0"/>
        </a:p>
      </dsp:txBody>
      <dsp:txXfrm>
        <a:off x="32129" y="2723540"/>
        <a:ext cx="9994141" cy="593915"/>
      </dsp:txXfrm>
    </dsp:sp>
    <dsp:sp modelId="{B1479BA9-1079-44AA-82B4-2741B104060D}">
      <dsp:nvSpPr>
        <dsp:cNvPr id="0" name=""/>
        <dsp:cNvSpPr/>
      </dsp:nvSpPr>
      <dsp:spPr>
        <a:xfrm>
          <a:off x="0" y="3363957"/>
          <a:ext cx="10058399" cy="658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kern="1200" dirty="0"/>
            <a:t>reikia atlikti gilesnę įstaigų aplinkos prieinamumo analizę, pagal savivaldybes ir regionus, įvertinant įstaigų faktinę situaciją</a:t>
          </a:r>
          <a:endParaRPr lang="en-GB" sz="1800" kern="1200" dirty="0"/>
        </a:p>
      </dsp:txBody>
      <dsp:txXfrm>
        <a:off x="32129" y="3396086"/>
        <a:ext cx="9994141" cy="593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543A-1A1D-4ED1-82BB-565FA31CE335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5182-9B55-4574-A9E7-AA8258BF58C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85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543A-1A1D-4ED1-82BB-565FA31CE335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5182-9B55-4574-A9E7-AA8258BF5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582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543A-1A1D-4ED1-82BB-565FA31CE335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5182-9B55-4574-A9E7-AA8258BF5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75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543A-1A1D-4ED1-82BB-565FA31CE335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5182-9B55-4574-A9E7-AA8258BF5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90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543A-1A1D-4ED1-82BB-565FA31CE335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5182-9B55-4574-A9E7-AA8258BF58C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50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543A-1A1D-4ED1-82BB-565FA31CE335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5182-9B55-4574-A9E7-AA8258BF5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57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543A-1A1D-4ED1-82BB-565FA31CE335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5182-9B55-4574-A9E7-AA8258BF5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235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543A-1A1D-4ED1-82BB-565FA31CE335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5182-9B55-4574-A9E7-AA8258BF5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89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543A-1A1D-4ED1-82BB-565FA31CE335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5182-9B55-4574-A9E7-AA8258BF5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02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A5E543A-1A1D-4ED1-82BB-565FA31CE335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805182-9B55-4574-A9E7-AA8258BF5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865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543A-1A1D-4ED1-82BB-565FA31CE335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5182-9B55-4574-A9E7-AA8258BF5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263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5E543A-1A1D-4ED1-82BB-565FA31CE335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805182-9B55-4574-A9E7-AA8258BF58CA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67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noapklausa.lt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eslenksciu.lt/wp-content/uploads/2014/01/Valkininkų-sanatorija..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-136525"/>
            <a:ext cx="11921671" cy="643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56F1D9-5F00-4DA2-B0D6-4AF76BA978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sz="6000" b="1" cap="all" dirty="0" smtClean="0">
                <a:solidFill>
                  <a:schemeClr val="bg1"/>
                </a:solidFill>
              </a:rPr>
              <a:t>KULTŪROS </a:t>
            </a:r>
            <a:r>
              <a:rPr lang="lt-LT" sz="6000" b="1" cap="all" dirty="0">
                <a:solidFill>
                  <a:schemeClr val="bg1"/>
                </a:solidFill>
              </a:rPr>
              <a:t>OBJEKTŲ (TEATRŲ, KINO CENTRŲ, MUZIEJŲ IR KT.) IR TURIZMO OBJEKTŲ PRIEINAMUMO </a:t>
            </a:r>
            <a:r>
              <a:rPr lang="lt-LT" sz="6000" b="1" cap="all" dirty="0">
                <a:solidFill>
                  <a:schemeClr val="bg1"/>
                </a:solidFill>
              </a:rPr>
              <a:t>NEĮGALIESIEMS</a:t>
            </a:r>
            <a:r>
              <a:rPr lang="en-US" sz="6000" b="1" cap="all" dirty="0">
                <a:solidFill>
                  <a:schemeClr val="bg1"/>
                </a:solidFill>
              </a:rPr>
              <a:t> TYRIMAS</a:t>
            </a:r>
            <a:r>
              <a:rPr lang="lt-LT" sz="6000" b="1" cap="all" dirty="0">
                <a:solidFill>
                  <a:schemeClr val="bg1"/>
                </a:solidFill>
              </a:rPr>
              <a:t> 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312648-E7C0-4028-9E4B-2D3A5F3A0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4480" y="4788426"/>
            <a:ext cx="9144000" cy="1248508"/>
          </a:xfrm>
        </p:spPr>
        <p:txBody>
          <a:bodyPr>
            <a:normAutofit fontScale="77500" lnSpcReduction="20000"/>
          </a:bodyPr>
          <a:lstStyle/>
          <a:p>
            <a:r>
              <a:rPr lang="lt-LT" dirty="0">
                <a:solidFill>
                  <a:schemeClr val="bg1"/>
                </a:solidFill>
              </a:rPr>
              <a:t>Atliko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Lietuvos</a:t>
            </a:r>
            <a:r>
              <a:rPr lang="lt-LT" dirty="0">
                <a:solidFill>
                  <a:schemeClr val="bg1"/>
                </a:solidFill>
              </a:rPr>
              <a:t> žmonių su negalia aplinkos pritaikymo asociacija</a:t>
            </a:r>
          </a:p>
          <a:p>
            <a:endParaRPr lang="lt-LT" dirty="0">
              <a:solidFill>
                <a:schemeClr val="bg1"/>
              </a:solidFill>
            </a:endParaRPr>
          </a:p>
          <a:p>
            <a:r>
              <a:rPr lang="lt-LT" dirty="0">
                <a:solidFill>
                  <a:schemeClr val="bg1"/>
                </a:solidFill>
              </a:rPr>
              <a:t>užsakovas: Neįgaliųjų reikalų departamentas prie SADM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61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C1B8D0-F446-43D0-84F4-4D9E4518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Pastato įėjimo durų pritaikymas žmonėms su negalia judantiems vežimėlio pagalba </a:t>
            </a:r>
            <a:endParaRPr lang="en-GB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449" descr="85C08B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34" y="2196193"/>
            <a:ext cx="6118225" cy="408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41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6285" y="1943100"/>
            <a:ext cx="3812721" cy="383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Kultūros įstaigos (N</a:t>
            </a:r>
            <a:r>
              <a:rPr lang="en-US" dirty="0" smtClean="0"/>
              <a:t>=505)</a:t>
            </a:r>
            <a:endParaRPr lang="en-US" dirty="0"/>
          </a:p>
        </p:txBody>
      </p:sp>
      <p:pic>
        <p:nvPicPr>
          <p:cNvPr id="9" name="Picture 8" descr="C:\Users\PC\Desktop\Chart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728" y="2174647"/>
            <a:ext cx="6120130" cy="407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6096000" y="1943099"/>
            <a:ext cx="3812721" cy="383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Turizmo objektai (N</a:t>
            </a:r>
            <a:r>
              <a:rPr lang="en-US" dirty="0" smtClean="0"/>
              <a:t>=</a:t>
            </a:r>
            <a:r>
              <a:rPr lang="lt-LT" dirty="0" smtClean="0"/>
              <a:t>295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40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FD847D-4745-43D1-829D-4D42BE0AD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15576"/>
          </a:xfrm>
        </p:spPr>
        <p:txBody>
          <a:bodyPr>
            <a:normAutofit/>
          </a:bodyPr>
          <a:lstStyle/>
          <a:p>
            <a:r>
              <a:rPr lang="lt-LT" sz="2000" b="1" dirty="0"/>
              <a:t>PASTATŲ PRITAIKYMAS JUDĖJIMUI TARP </a:t>
            </a:r>
            <a:r>
              <a:rPr lang="lt-LT" sz="2000" b="1" dirty="0" smtClean="0"/>
              <a:t>AUKŠTŲ (kultūros įstaigos)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86688801"/>
              </p:ext>
            </p:extLst>
          </p:nvPr>
        </p:nvGraphicFramePr>
        <p:xfrm>
          <a:off x="1045029" y="1276350"/>
          <a:ext cx="9119507" cy="4904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1090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FD847D-4745-43D1-829D-4D42BE0AD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15576"/>
          </a:xfrm>
        </p:spPr>
        <p:txBody>
          <a:bodyPr>
            <a:normAutofit/>
          </a:bodyPr>
          <a:lstStyle/>
          <a:p>
            <a:r>
              <a:rPr lang="lt-LT" sz="2000" b="1" dirty="0"/>
              <a:t>PASTATŲ PRITAIKYMAS JUDĖJIMUI TARP </a:t>
            </a:r>
            <a:r>
              <a:rPr lang="lt-LT" sz="2000" b="1" dirty="0" smtClean="0"/>
              <a:t>AUKŠTŲ (Turizmo objektai)</a:t>
            </a:r>
            <a:endParaRPr lang="en-GB" sz="20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cid="http://schemas.microsoft.com/office/word/2016/wordml/cid" xmlns:w16se="http://schemas.microsoft.com/office/word/2015/wordml/symex" xmlns:a16="http://schemas.microsoft.com/office/drawing/2014/main" xmlns:ve="http://schemas.openxmlformats.org/markup-compatibility/2006" xmlns:lc="http://schemas.openxmlformats.org/drawingml/2006/lockedCanvas" id="{00000000-0008-0000-0000-00003B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41481"/>
              </p:ext>
            </p:extLst>
          </p:nvPr>
        </p:nvGraphicFramePr>
        <p:xfrm>
          <a:off x="244929" y="1846263"/>
          <a:ext cx="10910434" cy="4252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9643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970B71-3115-4E8D-97BC-F2A2A172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b="1" dirty="0"/>
              <a:t>SANITARINIŲ MAZGŲ PRITAIKYMAS ŽMONĖMS SU </a:t>
            </a:r>
            <a:r>
              <a:rPr lang="lt-LT" b="1" dirty="0" smtClean="0"/>
              <a:t>NEGALIA (Kultūros įstaigos)</a:t>
            </a:r>
            <a:endParaRPr lang="en-GB" dirty="0"/>
          </a:p>
        </p:txBody>
      </p:sp>
      <p:pic>
        <p:nvPicPr>
          <p:cNvPr id="5" name="Picture 4" descr="C:\Users\User2\AppData\Local\Microsoft\Windows\Temporary Internet Files\Content.MSO\4A0D6EC1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99" y="1968726"/>
            <a:ext cx="6120130" cy="4079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070271" y="2237014"/>
            <a:ext cx="4547508" cy="3461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/>
              <a:t>52 dvarai, </a:t>
            </a:r>
            <a:endParaRPr lang="lt-LT" dirty="0" smtClean="0"/>
          </a:p>
          <a:p>
            <a:pPr algn="ctr"/>
            <a:r>
              <a:rPr lang="lt-LT" dirty="0" smtClean="0"/>
              <a:t>34 </a:t>
            </a:r>
            <a:r>
              <a:rPr lang="lt-LT" dirty="0"/>
              <a:t>bibliotekos</a:t>
            </a:r>
            <a:r>
              <a:rPr lang="lt-LT" dirty="0" smtClean="0"/>
              <a:t>,</a:t>
            </a:r>
          </a:p>
          <a:p>
            <a:pPr algn="ctr"/>
            <a:r>
              <a:rPr lang="lt-LT" dirty="0" smtClean="0"/>
              <a:t> </a:t>
            </a:r>
            <a:r>
              <a:rPr lang="lt-LT" dirty="0"/>
              <a:t>8 kultūros centrai</a:t>
            </a:r>
            <a:r>
              <a:rPr lang="lt-LT" dirty="0" smtClean="0"/>
              <a:t>,</a:t>
            </a:r>
          </a:p>
          <a:p>
            <a:pPr algn="ctr"/>
            <a:r>
              <a:rPr lang="lt-LT" dirty="0" smtClean="0"/>
              <a:t> </a:t>
            </a:r>
            <a:r>
              <a:rPr lang="lt-LT" dirty="0"/>
              <a:t>35 muziejai, </a:t>
            </a:r>
            <a:endParaRPr lang="lt-LT" dirty="0" smtClean="0"/>
          </a:p>
          <a:p>
            <a:pPr algn="ctr"/>
            <a:r>
              <a:rPr lang="lt-LT" dirty="0" smtClean="0"/>
              <a:t>1 </a:t>
            </a:r>
            <a:r>
              <a:rPr lang="lt-LT" dirty="0"/>
              <a:t>kino centras, </a:t>
            </a:r>
            <a:endParaRPr lang="lt-LT" dirty="0" smtClean="0"/>
          </a:p>
          <a:p>
            <a:pPr algn="ctr"/>
            <a:r>
              <a:rPr lang="lt-LT" dirty="0" smtClean="0"/>
              <a:t>13 </a:t>
            </a:r>
            <a:r>
              <a:rPr lang="lt-LT" dirty="0"/>
              <a:t>teatrų, </a:t>
            </a:r>
            <a:endParaRPr lang="lt-LT" dirty="0" smtClean="0"/>
          </a:p>
          <a:p>
            <a:pPr algn="ctr"/>
            <a:r>
              <a:rPr lang="lt-LT" dirty="0" smtClean="0"/>
              <a:t>2 </a:t>
            </a:r>
            <a:r>
              <a:rPr lang="lt-LT" dirty="0"/>
              <a:t>regioninio parko direkcijos </a:t>
            </a:r>
            <a:endParaRPr lang="lt-LT" dirty="0" smtClean="0"/>
          </a:p>
          <a:p>
            <a:pPr algn="ctr"/>
            <a:r>
              <a:rPr lang="lt-LT" dirty="0" smtClean="0"/>
              <a:t>neturi </a:t>
            </a:r>
            <a:r>
              <a:rPr lang="lt-LT" dirty="0"/>
              <a:t>pritaikytų sanitarinių mazgų žmonėms su negalia.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81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970B71-3115-4E8D-97BC-F2A2A172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b="1" dirty="0"/>
              <a:t>SANITARINIŲ MAZGŲ PRITAIKYMAS ŽMONĖMS SU </a:t>
            </a:r>
            <a:r>
              <a:rPr lang="lt-LT" b="1" dirty="0" smtClean="0"/>
              <a:t>NEGALIA (turizmo įstaigos)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070271" y="2237014"/>
            <a:ext cx="4547508" cy="3461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/>
              <a:t>3 etnografinių turizmo </a:t>
            </a:r>
            <a:r>
              <a:rPr lang="lt-LT" dirty="0" smtClean="0"/>
              <a:t>sodybos,</a:t>
            </a:r>
          </a:p>
          <a:p>
            <a:pPr algn="ctr"/>
            <a:r>
              <a:rPr lang="lt-LT" dirty="0" smtClean="0"/>
              <a:t>64 </a:t>
            </a:r>
            <a:r>
              <a:rPr lang="lt-LT" dirty="0"/>
              <a:t>bažnyčios, </a:t>
            </a:r>
            <a:endParaRPr lang="lt-LT" dirty="0" smtClean="0"/>
          </a:p>
          <a:p>
            <a:pPr algn="ctr"/>
            <a:r>
              <a:rPr lang="lt-LT" dirty="0" smtClean="0"/>
              <a:t>6 </a:t>
            </a:r>
            <a:r>
              <a:rPr lang="lt-LT" dirty="0"/>
              <a:t>turizmo ir informacijos </a:t>
            </a:r>
            <a:r>
              <a:rPr lang="lt-LT" dirty="0" smtClean="0"/>
              <a:t>centrai</a:t>
            </a:r>
            <a:r>
              <a:rPr lang="lt-LT" dirty="0"/>
              <a:t>, </a:t>
            </a:r>
            <a:endParaRPr lang="lt-LT" dirty="0" smtClean="0"/>
          </a:p>
          <a:p>
            <a:pPr algn="ctr"/>
            <a:r>
              <a:rPr lang="lt-LT" dirty="0" smtClean="0"/>
              <a:t>50 </a:t>
            </a:r>
            <a:r>
              <a:rPr lang="lt-LT" dirty="0"/>
              <a:t>cerkvių, </a:t>
            </a:r>
            <a:endParaRPr lang="lt-LT" dirty="0" smtClean="0"/>
          </a:p>
          <a:p>
            <a:pPr algn="ctr"/>
            <a:r>
              <a:rPr lang="lt-LT" dirty="0" smtClean="0"/>
              <a:t>2 pilys </a:t>
            </a:r>
          </a:p>
          <a:p>
            <a:pPr algn="ctr"/>
            <a:r>
              <a:rPr lang="lt-LT" dirty="0" smtClean="0"/>
              <a:t>2 </a:t>
            </a:r>
            <a:r>
              <a:rPr lang="lt-LT" dirty="0"/>
              <a:t>mečetės ir 3 sinagogos </a:t>
            </a:r>
            <a:endParaRPr lang="lt-LT" dirty="0" smtClean="0"/>
          </a:p>
          <a:p>
            <a:pPr algn="ctr"/>
            <a:r>
              <a:rPr lang="lt-LT" dirty="0" smtClean="0"/>
              <a:t>neturi </a:t>
            </a:r>
            <a:r>
              <a:rPr lang="lt-LT" dirty="0"/>
              <a:t>pritaikytų sanitarinių mazgų žmonėms su </a:t>
            </a:r>
            <a:r>
              <a:rPr lang="lt-LT" dirty="0" smtClean="0"/>
              <a:t>negalia</a:t>
            </a:r>
            <a:endParaRPr lang="en-US" dirty="0"/>
          </a:p>
        </p:txBody>
      </p:sp>
      <p:pic>
        <p:nvPicPr>
          <p:cNvPr id="7" name="Picture 6" descr="C:\Users\PC\Desktop\Chart8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3" y="2062841"/>
            <a:ext cx="6207578" cy="4027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6089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A36F33-57E7-4024-B200-3263E01BE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400" b="1" dirty="0"/>
              <a:t>PASTATO IR JO PRIEIGŲ PRITAIKYMAS ŽMONĖMS SU REGĖJIMO </a:t>
            </a:r>
            <a:r>
              <a:rPr lang="lt-LT" sz="2400" b="1" dirty="0" smtClean="0"/>
              <a:t>NEGALIA </a:t>
            </a:r>
            <a:br>
              <a:rPr lang="lt-LT" sz="2400" b="1" dirty="0" smtClean="0"/>
            </a:br>
            <a:r>
              <a:rPr lang="lt-LT" sz="2400" b="1" dirty="0" smtClean="0"/>
              <a:t>(Kultūros įstaigos)</a:t>
            </a:r>
            <a:endParaRPr lang="en-GB" sz="2400" dirty="0"/>
          </a:p>
        </p:txBody>
      </p:sp>
      <p:pic>
        <p:nvPicPr>
          <p:cNvPr id="5" name="Picture 4" descr="C:\Users\User2\AppData\Local\Microsoft\Windows\Temporary Internet Files\Content.MSO\88B8C0B3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99" y="2009548"/>
            <a:ext cx="6120130" cy="4079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980464" y="2009548"/>
            <a:ext cx="4588329" cy="3876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/>
              <a:t>64 dvarai, </a:t>
            </a:r>
            <a:endParaRPr lang="lt-LT" dirty="0" smtClean="0"/>
          </a:p>
          <a:p>
            <a:pPr algn="ctr"/>
            <a:r>
              <a:rPr lang="lt-LT" dirty="0" smtClean="0"/>
              <a:t>45 </a:t>
            </a:r>
            <a:r>
              <a:rPr lang="lt-LT" dirty="0"/>
              <a:t>bibliotekos, </a:t>
            </a:r>
            <a:endParaRPr lang="lt-LT" dirty="0" smtClean="0"/>
          </a:p>
          <a:p>
            <a:pPr algn="ctr"/>
            <a:r>
              <a:rPr lang="lt-LT" dirty="0" smtClean="0"/>
              <a:t>2 </a:t>
            </a:r>
            <a:r>
              <a:rPr lang="lt-LT" dirty="0"/>
              <a:t>kultūros centrai, </a:t>
            </a:r>
            <a:endParaRPr lang="lt-LT" dirty="0" smtClean="0"/>
          </a:p>
          <a:p>
            <a:pPr algn="ctr"/>
            <a:r>
              <a:rPr lang="lt-LT" dirty="0" smtClean="0"/>
              <a:t>59 </a:t>
            </a:r>
            <a:r>
              <a:rPr lang="lt-LT" dirty="0"/>
              <a:t>muziejai, </a:t>
            </a:r>
            <a:endParaRPr lang="lt-LT" dirty="0" smtClean="0"/>
          </a:p>
          <a:p>
            <a:pPr algn="ctr"/>
            <a:r>
              <a:rPr lang="lt-LT" dirty="0" smtClean="0"/>
              <a:t>3 </a:t>
            </a:r>
            <a:r>
              <a:rPr lang="lt-LT" dirty="0"/>
              <a:t>kino centrai</a:t>
            </a:r>
            <a:r>
              <a:rPr lang="lt-LT" dirty="0" smtClean="0"/>
              <a:t>,</a:t>
            </a:r>
          </a:p>
          <a:p>
            <a:pPr algn="ctr"/>
            <a:r>
              <a:rPr lang="lt-LT" dirty="0" smtClean="0"/>
              <a:t> </a:t>
            </a:r>
            <a:r>
              <a:rPr lang="lt-LT" dirty="0"/>
              <a:t>17 teatrų </a:t>
            </a:r>
            <a:endParaRPr lang="lt-LT" dirty="0" smtClean="0"/>
          </a:p>
          <a:p>
            <a:pPr algn="ctr"/>
            <a:r>
              <a:rPr lang="lt-LT" dirty="0" smtClean="0"/>
              <a:t>ir </a:t>
            </a:r>
            <a:r>
              <a:rPr lang="lt-LT" dirty="0"/>
              <a:t>3 regioninio parko direkcijos </a:t>
            </a:r>
            <a:endParaRPr lang="lt-LT" dirty="0" smtClean="0"/>
          </a:p>
          <a:p>
            <a:pPr algn="ctr"/>
            <a:r>
              <a:rPr lang="lt-LT" dirty="0" smtClean="0"/>
              <a:t>pažymėjo</a:t>
            </a:r>
            <a:r>
              <a:rPr lang="lt-LT" dirty="0"/>
              <a:t>, kad pastatai ir jų prieigos nepritaikytos žmonėms su regėjimo negalia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181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A36F33-57E7-4024-B200-3263E01BE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400" b="1" dirty="0"/>
              <a:t>PASTATO IR JO PRIEIGŲ PRITAIKYMAS ŽMONĖMS SU REGĖJIMO </a:t>
            </a:r>
            <a:r>
              <a:rPr lang="lt-LT" sz="2400" b="1" dirty="0" smtClean="0"/>
              <a:t>NEGALIA </a:t>
            </a:r>
            <a:br>
              <a:rPr lang="lt-LT" sz="2400" b="1" dirty="0" smtClean="0"/>
            </a:br>
            <a:r>
              <a:rPr lang="lt-LT" sz="2400" b="1" dirty="0" smtClean="0"/>
              <a:t>(turizmo įstaigos)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6980464" y="2009548"/>
            <a:ext cx="4588329" cy="3876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/>
              <a:t>5 etnografinių turizmo sodybų, </a:t>
            </a:r>
            <a:endParaRPr lang="lt-LT" dirty="0" smtClean="0"/>
          </a:p>
          <a:p>
            <a:pPr algn="ctr"/>
            <a:r>
              <a:rPr lang="lt-LT" dirty="0" smtClean="0"/>
              <a:t>24 </a:t>
            </a:r>
            <a:r>
              <a:rPr lang="lt-LT" dirty="0"/>
              <a:t>bažnyčių, </a:t>
            </a:r>
            <a:endParaRPr lang="lt-LT" dirty="0" smtClean="0"/>
          </a:p>
          <a:p>
            <a:pPr algn="ctr"/>
            <a:r>
              <a:rPr lang="lt-LT" dirty="0" smtClean="0"/>
              <a:t>23 </a:t>
            </a:r>
            <a:r>
              <a:rPr lang="lt-LT" dirty="0"/>
              <a:t>turizmo ir informacijos </a:t>
            </a:r>
            <a:r>
              <a:rPr lang="lt-LT" dirty="0" err="1" smtClean="0"/>
              <a:t>cenrtų</a:t>
            </a:r>
            <a:r>
              <a:rPr lang="lt-LT" dirty="0"/>
              <a:t>, </a:t>
            </a:r>
            <a:endParaRPr lang="lt-LT" dirty="0" smtClean="0"/>
          </a:p>
          <a:p>
            <a:pPr algn="ctr"/>
            <a:r>
              <a:rPr lang="lt-LT" dirty="0" smtClean="0"/>
              <a:t>2 </a:t>
            </a:r>
            <a:r>
              <a:rPr lang="lt-LT" dirty="0"/>
              <a:t>cerkvių, </a:t>
            </a:r>
            <a:endParaRPr lang="lt-LT" dirty="0" smtClean="0"/>
          </a:p>
          <a:p>
            <a:pPr algn="ctr"/>
            <a:r>
              <a:rPr lang="lt-LT" dirty="0" smtClean="0"/>
              <a:t>1 </a:t>
            </a:r>
            <a:r>
              <a:rPr lang="lt-LT" dirty="0"/>
              <a:t>pilies, </a:t>
            </a:r>
            <a:endParaRPr lang="lt-LT" dirty="0" smtClean="0"/>
          </a:p>
          <a:p>
            <a:pPr algn="ctr"/>
            <a:r>
              <a:rPr lang="lt-LT" dirty="0" smtClean="0"/>
              <a:t>2 </a:t>
            </a:r>
            <a:r>
              <a:rPr lang="lt-LT" dirty="0"/>
              <a:t>mečečių ir 1 sinagogos pastatai ir jų prieigos </a:t>
            </a:r>
            <a:endParaRPr lang="lt-LT" dirty="0" smtClean="0"/>
          </a:p>
          <a:p>
            <a:pPr algn="ctr"/>
            <a:r>
              <a:rPr lang="lt-LT" dirty="0" smtClean="0"/>
              <a:t>nepritaikytos </a:t>
            </a:r>
            <a:r>
              <a:rPr lang="lt-LT" dirty="0"/>
              <a:t>asmeniui su regėjimo negalia, orientuotis pastate neįmanoma. </a:t>
            </a:r>
            <a:endParaRPr lang="en-US" dirty="0"/>
          </a:p>
        </p:txBody>
      </p:sp>
      <p:pic>
        <p:nvPicPr>
          <p:cNvPr id="7" name="Picture 6" descr="C:\Users\PC\Desktop\Chart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5" y="2009546"/>
            <a:ext cx="5676900" cy="3783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6470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2850BA-A428-44D0-8A11-6B0E16B08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b="1" dirty="0"/>
              <a:t>AR PER PASKUTINIUS PENKIS METUS MODERNIZUOTOS IR/AR REKONSTRUOTOS </a:t>
            </a:r>
            <a:r>
              <a:rPr lang="lt-LT" sz="3200" b="1" dirty="0" smtClean="0"/>
              <a:t>Kultūros įstaigos?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2416628"/>
            <a:ext cx="3837214" cy="3175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/>
              <a:t>buvo modernizuota, </a:t>
            </a:r>
            <a:r>
              <a:rPr lang="lt-LT" dirty="0" smtClean="0"/>
              <a:t>renovuota</a:t>
            </a:r>
          </a:p>
          <a:p>
            <a:pPr algn="ctr"/>
            <a:r>
              <a:rPr lang="lt-LT" dirty="0" smtClean="0"/>
              <a:t> </a:t>
            </a:r>
            <a:r>
              <a:rPr lang="lt-LT" dirty="0"/>
              <a:t>121 dvaras, </a:t>
            </a:r>
            <a:endParaRPr lang="lt-LT" dirty="0" smtClean="0"/>
          </a:p>
          <a:p>
            <a:pPr algn="ctr"/>
            <a:r>
              <a:rPr lang="lt-LT" dirty="0" smtClean="0"/>
              <a:t>69 </a:t>
            </a:r>
            <a:r>
              <a:rPr lang="lt-LT" dirty="0"/>
              <a:t>bibliotekos, </a:t>
            </a:r>
            <a:endParaRPr lang="lt-LT" dirty="0" smtClean="0"/>
          </a:p>
          <a:p>
            <a:pPr algn="ctr"/>
            <a:r>
              <a:rPr lang="lt-LT" dirty="0" smtClean="0"/>
              <a:t>11 </a:t>
            </a:r>
            <a:r>
              <a:rPr lang="lt-LT" dirty="0"/>
              <a:t>kultūros centrų</a:t>
            </a:r>
            <a:r>
              <a:rPr lang="lt-LT" dirty="0" smtClean="0"/>
              <a:t>,</a:t>
            </a:r>
          </a:p>
          <a:p>
            <a:pPr algn="ctr"/>
            <a:r>
              <a:rPr lang="lt-LT" dirty="0" smtClean="0"/>
              <a:t> </a:t>
            </a:r>
            <a:r>
              <a:rPr lang="lt-LT" dirty="0"/>
              <a:t>1 botanikos sodas, </a:t>
            </a:r>
            <a:endParaRPr lang="lt-LT" dirty="0" smtClean="0"/>
          </a:p>
          <a:p>
            <a:pPr algn="ctr"/>
            <a:r>
              <a:rPr lang="lt-LT" dirty="0" smtClean="0"/>
              <a:t>29 </a:t>
            </a:r>
            <a:r>
              <a:rPr lang="lt-LT" dirty="0"/>
              <a:t>muziejai, </a:t>
            </a:r>
            <a:endParaRPr lang="lt-LT" dirty="0" smtClean="0"/>
          </a:p>
          <a:p>
            <a:pPr algn="ctr"/>
            <a:r>
              <a:rPr lang="lt-LT" dirty="0" smtClean="0"/>
              <a:t>5 </a:t>
            </a:r>
            <a:r>
              <a:rPr lang="lt-LT" dirty="0"/>
              <a:t>kino centrai, </a:t>
            </a:r>
            <a:endParaRPr lang="lt-LT" dirty="0" smtClean="0"/>
          </a:p>
          <a:p>
            <a:pPr algn="ctr"/>
            <a:r>
              <a:rPr lang="lt-LT" dirty="0" smtClean="0"/>
              <a:t>3 </a:t>
            </a:r>
            <a:r>
              <a:rPr lang="lt-LT" dirty="0"/>
              <a:t>teatrai ir </a:t>
            </a:r>
            <a:endParaRPr lang="lt-LT" dirty="0" smtClean="0"/>
          </a:p>
          <a:p>
            <a:pPr algn="ctr"/>
            <a:r>
              <a:rPr lang="lt-LT" dirty="0" smtClean="0"/>
              <a:t>4 </a:t>
            </a:r>
            <a:r>
              <a:rPr lang="lt-LT" dirty="0"/>
              <a:t>regioninio parko direkcijos;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599461"/>
              </p:ext>
            </p:extLst>
          </p:nvPr>
        </p:nvGraphicFramePr>
        <p:xfrm>
          <a:off x="3575956" y="1887084"/>
          <a:ext cx="8616043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7951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2850BA-A428-44D0-8A11-6B0E16B08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b="1" dirty="0"/>
              <a:t>AR PER PASKUTINIUS PENKIS METUS MODERNIZUOTOS IR/AR REKONSTRUOTOS </a:t>
            </a:r>
            <a:r>
              <a:rPr lang="lt-LT" sz="3200" b="1" dirty="0" smtClean="0"/>
              <a:t>Turizmo įstaigos?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8882743" y="2302328"/>
            <a:ext cx="2922815" cy="3265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/>
              <a:t>7 etnografinių turizmo sodybos, 11 bažnyčių, 44 turizmo ir informacijos </a:t>
            </a:r>
            <a:r>
              <a:rPr lang="lt-LT" dirty="0" smtClean="0"/>
              <a:t>centrai</a:t>
            </a:r>
            <a:r>
              <a:rPr lang="lt-LT" dirty="0"/>
              <a:t>, 2 cerkvės, 1 pilis ir 1 sinagogą </a:t>
            </a:r>
            <a:r>
              <a:rPr lang="lt-LT" dirty="0" smtClean="0"/>
              <a:t>renovuoti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875273"/>
              </p:ext>
            </p:extLst>
          </p:nvPr>
        </p:nvGraphicFramePr>
        <p:xfrm>
          <a:off x="383720" y="1846263"/>
          <a:ext cx="8352065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0805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017C9D-F1E9-4D3C-B514-12FCB7C88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AR PLANUOJAMI RENOVAVIMO DARBAI PER ATEINANČIUS 2 METUS?</a:t>
            </a:r>
            <a:endParaRPr lang="en-GB" dirty="0"/>
          </a:p>
        </p:txBody>
      </p:sp>
      <p:pic>
        <p:nvPicPr>
          <p:cNvPr id="5" name="Content Placeholder 4" descr="C:\Users\User2\AppData\Local\Microsoft\Windows\Temporary Internet Files\Content.MSO\6C742770.tmp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1789"/>
            <a:ext cx="59436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42950" y="1836964"/>
            <a:ext cx="4694464" cy="391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Kultūros įstaigos</a:t>
            </a:r>
            <a:endParaRPr lang="en-US" dirty="0"/>
          </a:p>
        </p:txBody>
      </p:sp>
      <p:pic>
        <p:nvPicPr>
          <p:cNvPr id="7" name="Picture 6" descr="C:\Users\PC\Desktop\Chart1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327" y="2156505"/>
            <a:ext cx="6120130" cy="4079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6153150" y="1836964"/>
            <a:ext cx="4694464" cy="391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Turizmo įstaigos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82493" y="5698671"/>
            <a:ext cx="4743450" cy="537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/>
              <a:t>tik 1 etnografinė turizmo sodyba, 1 bažnyčia, 1 turizmo ir informacijos </a:t>
            </a:r>
            <a:r>
              <a:rPr lang="lt-LT" dirty="0" smtClean="0"/>
              <a:t>centras </a:t>
            </a:r>
            <a:r>
              <a:rPr lang="lt-LT" dirty="0"/>
              <a:t>atsakė – taip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94170" y="5698671"/>
            <a:ext cx="4743450" cy="537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/>
              <a:t>2 dvarų, 2 bibliotekų, 3 kultūros centrų, 9 muziejų, 2 </a:t>
            </a:r>
            <a:r>
              <a:rPr lang="lt-LT" dirty="0" smtClean="0"/>
              <a:t>teatrų atstovai atsakė taip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865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E6C35-E4BD-4473-9C0F-A19D70945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lt-LT" dirty="0"/>
              <a:t>Tyrimo metodologija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8139CF-3CD1-4CA6-94FD-011AEE970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693534"/>
            <a:ext cx="10058400" cy="4175559"/>
          </a:xfrm>
        </p:spPr>
        <p:txBody>
          <a:bodyPr/>
          <a:lstStyle/>
          <a:p>
            <a:r>
              <a:rPr lang="lt-LT" dirty="0"/>
              <a:t>Siekiant įvertinti įstaigų prieinamumą, buvo parengtos </a:t>
            </a:r>
            <a:r>
              <a:rPr lang="lt-LT" dirty="0" smtClean="0"/>
              <a:t>anketos, </a:t>
            </a:r>
            <a:r>
              <a:rPr lang="lt-LT" dirty="0"/>
              <a:t>kurias sudarė </a:t>
            </a:r>
            <a:r>
              <a:rPr lang="lt-LT" dirty="0" smtClean="0"/>
              <a:t>11 klausimų</a:t>
            </a:r>
            <a:endParaRPr lang="lt-LT" dirty="0"/>
          </a:p>
          <a:p>
            <a:r>
              <a:rPr lang="lt-LT" dirty="0"/>
              <a:t>Klausimynai parengti vadovaujantis statybos techninio reglamento: STR 2.02.10:2018 Statinių pritaikymas specialiesiems neįgaliųjų poreikiams. </a:t>
            </a:r>
          </a:p>
          <a:p>
            <a:r>
              <a:rPr lang="lt-LT" dirty="0"/>
              <a:t>Klausimynai buvo patalpinti elektroninėje erdvėje </a:t>
            </a:r>
            <a:r>
              <a:rPr lang="lt-LT" u="sng" dirty="0">
                <a:hlinkClick r:id="rId2"/>
              </a:rPr>
              <a:t>www.manoapklausa.lt</a:t>
            </a:r>
            <a:r>
              <a:rPr lang="lt-LT" dirty="0"/>
              <a:t>.</a:t>
            </a:r>
            <a:endParaRPr lang="en-GB" dirty="0"/>
          </a:p>
          <a:p>
            <a:r>
              <a:rPr lang="lt-LT" b="1" dirty="0"/>
              <a:t>Apklausos tikslinė grupė </a:t>
            </a:r>
            <a:r>
              <a:rPr lang="lt-LT" dirty="0"/>
              <a:t>– kultūros </a:t>
            </a:r>
            <a:r>
              <a:rPr lang="lt-LT" dirty="0" smtClean="0"/>
              <a:t>objektų </a:t>
            </a:r>
            <a:r>
              <a:rPr lang="lt-LT" dirty="0"/>
              <a:t>(teatrai, kino centrai, muziejai ir kt.) ir turizmo </a:t>
            </a:r>
            <a:r>
              <a:rPr lang="lt-LT" dirty="0" smtClean="0"/>
              <a:t>objektų vadovai </a:t>
            </a:r>
            <a:r>
              <a:rPr lang="lt-LT" dirty="0"/>
              <a:t>ar kiti įgalioti įstaigų atstovai.</a:t>
            </a:r>
            <a:endParaRPr lang="en-GB" dirty="0"/>
          </a:p>
          <a:p>
            <a:pPr lvl="0"/>
            <a:r>
              <a:rPr lang="lt-LT" b="1" dirty="0"/>
              <a:t>Tyrimo tikslas </a:t>
            </a:r>
            <a:r>
              <a:rPr lang="lt-LT" dirty="0"/>
              <a:t>- </a:t>
            </a:r>
            <a:r>
              <a:rPr lang="lt-LT" dirty="0"/>
              <a:t>Įvertinti, kaip neįgaliesiems yra pritaikyti kultūros objektai (teatrai, kino centrai, muziejai ir kt.) ir turizmo objektai.</a:t>
            </a:r>
            <a:endParaRPr lang="en-US" dirty="0"/>
          </a:p>
          <a:p>
            <a:r>
              <a:rPr lang="lt-LT" dirty="0" smtClean="0"/>
              <a:t>Apklausa </a:t>
            </a:r>
            <a:r>
              <a:rPr lang="lt-LT" dirty="0"/>
              <a:t>atlikta 2018 m. birželio 18 d.- spalio 15 d.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227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44CC594A-A820-450F-B363-C19201FCFE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9FAB3DA-E9ED-4574-ABCC-378BC0FF1B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2655E3-5D05-4E6B-BAF0-7672AFD7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lt-LT" sz="3600" b="1" dirty="0" smtClean="0">
                <a:solidFill>
                  <a:srgbClr val="FFFFFF"/>
                </a:solidFill>
              </a:rPr>
              <a:t>KULTŪROS ĮSTAIGŲ </a:t>
            </a:r>
            <a:r>
              <a:rPr lang="lt-LT" sz="3600" b="1" dirty="0" smtClean="0">
                <a:solidFill>
                  <a:srgbClr val="FFFFFF"/>
                </a:solidFill>
              </a:rPr>
              <a:t>ĮSIVERTINIMAS</a:t>
            </a:r>
            <a:r>
              <a:rPr lang="lt-LT" sz="3600" b="1" dirty="0">
                <a:solidFill>
                  <a:srgbClr val="FFFFFF"/>
                </a:solidFill>
              </a:rPr>
              <a:t>:</a:t>
            </a:r>
            <a:endParaRPr lang="en-GB" sz="3600" dirty="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3B8D6B0-55D6-48DC-86D8-FD95D5F118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965241164"/>
              </p:ext>
            </p:extLst>
          </p:nvPr>
        </p:nvGraphicFramePr>
        <p:xfrm>
          <a:off x="4104079" y="165371"/>
          <a:ext cx="7995392" cy="6619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cid="http://schemas.microsoft.com/office/word/2016/wordml/cid" xmlns:w16se="http://schemas.microsoft.com/office/word/2015/wordml/symex" xmlns:a16="http://schemas.microsoft.com/office/drawing/2014/main" xmlns:ve="http://schemas.openxmlformats.org/markup-compatibility/2006" xmlns:lc="http://schemas.openxmlformats.org/drawingml/2006/lockedCanvas" id="{DFF171AE-B8FE-4F9A-BB49-A3142D839B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14781"/>
              </p:ext>
            </p:extLst>
          </p:nvPr>
        </p:nvGraphicFramePr>
        <p:xfrm>
          <a:off x="65315" y="2686050"/>
          <a:ext cx="3974756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0954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44CC594A-A820-450F-B363-C19201FCFE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9FAB3DA-E9ED-4574-ABCC-378BC0FF1B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2655E3-5D05-4E6B-BAF0-7672AFD7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lt-LT" sz="3600" b="1" dirty="0" smtClean="0">
                <a:solidFill>
                  <a:srgbClr val="FFFFFF"/>
                </a:solidFill>
              </a:rPr>
              <a:t>TURIZMO OBJEKTŲ ĮSIVERTINIMAS</a:t>
            </a:r>
            <a:r>
              <a:rPr lang="lt-LT" sz="3600" b="1" dirty="0">
                <a:solidFill>
                  <a:srgbClr val="FFFFFF"/>
                </a:solidFill>
              </a:rPr>
              <a:t>:</a:t>
            </a:r>
            <a:endParaRPr lang="en-GB" sz="3600" dirty="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3B8D6B0-55D6-48DC-86D8-FD95D5F118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0" name="Content Placeholder 9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cid="http://schemas.microsoft.com/office/word/2016/wordml/cid" xmlns:w16se="http://schemas.microsoft.com/office/word/2015/wordml/symex" xmlns:a16="http://schemas.microsoft.com/office/drawing/2014/main" xmlns:ve="http://schemas.openxmlformats.org/markup-compatibility/2006" xmlns:lc="http://schemas.openxmlformats.org/drawingml/2006/lockedCanvas" id="{FF6D7395-9ED7-4D8D-B336-5E0BDE285F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086898"/>
              </p:ext>
            </p:extLst>
          </p:nvPr>
        </p:nvGraphicFramePr>
        <p:xfrm>
          <a:off x="16" y="2661557"/>
          <a:ext cx="3967827" cy="355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660872842"/>
              </p:ext>
            </p:extLst>
          </p:nvPr>
        </p:nvGraphicFramePr>
        <p:xfrm>
          <a:off x="4322445" y="802731"/>
          <a:ext cx="7483112" cy="545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5925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FA6EF9-D1C1-4928-80D8-3ABAAA8EE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lt-LT" dirty="0"/>
              <a:t>š</a:t>
            </a:r>
            <a:r>
              <a:rPr lang="en-US" dirty="0" err="1"/>
              <a:t>vados</a:t>
            </a:r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69BB75F4-F49B-47CE-B9B3-0FBC8AF086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644127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3326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AF1324-F48A-4673-83FD-421D60A5C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000" dirty="0">
                <a:solidFill>
                  <a:srgbClr val="FF0000"/>
                </a:solidFill>
              </a:rPr>
              <a:t>ačiū už dėmesį</a:t>
            </a:r>
            <a:r>
              <a:rPr lang="en-US" sz="4000" dirty="0">
                <a:solidFill>
                  <a:srgbClr val="FF0000"/>
                </a:solidFill>
              </a:rPr>
              <a:t>!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6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5E9A29-9B9E-486A-9CA2-39DC92B67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Tyrimo uždaviniai: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CA33A8-0AEC-45D0-BCCB-4546E0230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lt-LT" dirty="0"/>
              <a:t>Išanalizuoti kultūros objektų ir turizmo objektų įstaigų rūšis;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lt-LT" dirty="0"/>
              <a:t>Išanalizuoti prieinamumo įsivertinimą pačių kultūros ir turizmo įstaigų;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lt-LT" dirty="0"/>
              <a:t>Išnagrinėti kultūros ir turizmo įstaigų parkavimo vietų atitikimą  pagal STR reikalavimus;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lt-LT" dirty="0"/>
              <a:t>Išnagrinėti kultūros ir turizmo įstaigų pastato vidinį ir išorinį prieinamumą;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lt-LT" dirty="0"/>
              <a:t>Išsiaiškinti ar buvo vykdomas kultūros ir turizmo įstaigų pastatų modernizavimas ar rekonstravimas ir ar ateityje planuojami atnaujinimo darbai pritaikant statinius neįgaliųjų  poreikiams; 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289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1A9148-7B68-42C2-B9AC-8C4574237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TYRIMO </a:t>
            </a:r>
            <a:r>
              <a:rPr lang="lt-LT" dirty="0" smtClean="0"/>
              <a:t>RESPONDENTAI 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B0C0F1-169E-4370-9D0C-BC88DE02C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Į klausimynus atsakė viso </a:t>
            </a:r>
            <a:r>
              <a:rPr lang="lt-LT" dirty="0" smtClean="0"/>
              <a:t>505 </a:t>
            </a:r>
            <a:r>
              <a:rPr lang="lt-LT" dirty="0" err="1" smtClean="0"/>
              <a:t>kultū</a:t>
            </a:r>
            <a:r>
              <a:rPr lang="en-US" dirty="0" err="1" smtClean="0"/>
              <a:t>ros</a:t>
            </a:r>
            <a:r>
              <a:rPr lang="en-US" dirty="0" smtClean="0"/>
              <a:t> </a:t>
            </a:r>
            <a:r>
              <a:rPr lang="lt-LT" dirty="0" smtClean="0"/>
              <a:t>įstaigos</a:t>
            </a:r>
            <a:r>
              <a:rPr lang="lt-LT" dirty="0"/>
              <a:t>, iš jų</a:t>
            </a:r>
            <a:r>
              <a:rPr lang="lt-LT" dirty="0" smtClean="0"/>
              <a:t>:</a:t>
            </a:r>
          </a:p>
          <a:p>
            <a:pPr lvl="0"/>
            <a:r>
              <a:rPr lang="lt-LT" dirty="0"/>
              <a:t>Dvarai: </a:t>
            </a:r>
            <a:r>
              <a:rPr lang="lt-LT" dirty="0" smtClean="0"/>
              <a:t>(</a:t>
            </a:r>
            <a:r>
              <a:rPr lang="lt-LT" dirty="0"/>
              <a:t>192) </a:t>
            </a:r>
            <a:r>
              <a:rPr lang="lt-LT" dirty="0" smtClean="0"/>
              <a:t>iš 545 esančių;</a:t>
            </a:r>
            <a:endParaRPr lang="en-US" dirty="0"/>
          </a:p>
          <a:p>
            <a:pPr lvl="0"/>
            <a:r>
              <a:rPr lang="lt-LT" dirty="0"/>
              <a:t>Bibliotekos: </a:t>
            </a:r>
            <a:r>
              <a:rPr lang="lt-LT" dirty="0" smtClean="0"/>
              <a:t>(</a:t>
            </a:r>
            <a:r>
              <a:rPr lang="lt-LT" dirty="0"/>
              <a:t>122) </a:t>
            </a:r>
            <a:r>
              <a:rPr lang="lt-LT" dirty="0" smtClean="0"/>
              <a:t>iš 2505;</a:t>
            </a:r>
            <a:endParaRPr lang="en-US" dirty="0"/>
          </a:p>
          <a:p>
            <a:pPr lvl="0"/>
            <a:r>
              <a:rPr lang="lt-LT" dirty="0"/>
              <a:t>Muziejai: </a:t>
            </a:r>
            <a:r>
              <a:rPr lang="lt-LT" dirty="0" smtClean="0"/>
              <a:t>(</a:t>
            </a:r>
            <a:r>
              <a:rPr lang="lt-LT" dirty="0"/>
              <a:t>96) </a:t>
            </a:r>
            <a:r>
              <a:rPr lang="lt-LT" dirty="0" smtClean="0"/>
              <a:t>iš 103 </a:t>
            </a:r>
            <a:r>
              <a:rPr lang="lt-LT" dirty="0"/>
              <a:t>;</a:t>
            </a:r>
            <a:endParaRPr lang="en-US" dirty="0"/>
          </a:p>
          <a:p>
            <a:pPr lvl="0"/>
            <a:r>
              <a:rPr lang="lt-LT" dirty="0"/>
              <a:t>Teatrai: </a:t>
            </a:r>
            <a:r>
              <a:rPr lang="lt-LT" dirty="0" smtClean="0"/>
              <a:t>(</a:t>
            </a:r>
            <a:r>
              <a:rPr lang="lt-LT" dirty="0"/>
              <a:t>40</a:t>
            </a:r>
            <a:r>
              <a:rPr lang="lt-LT" dirty="0" smtClean="0"/>
              <a:t>) iš 52  </a:t>
            </a:r>
            <a:r>
              <a:rPr lang="lt-LT" dirty="0"/>
              <a:t>;</a:t>
            </a:r>
            <a:endParaRPr lang="en-US" dirty="0"/>
          </a:p>
          <a:p>
            <a:pPr lvl="0"/>
            <a:r>
              <a:rPr lang="lt-LT" dirty="0"/>
              <a:t>Kultūros centrai: </a:t>
            </a:r>
            <a:r>
              <a:rPr lang="lt-LT" dirty="0" smtClean="0"/>
              <a:t>(34</a:t>
            </a:r>
            <a:r>
              <a:rPr lang="lt-LT" dirty="0"/>
              <a:t>)  </a:t>
            </a:r>
            <a:r>
              <a:rPr lang="lt-LT" dirty="0" smtClean="0"/>
              <a:t>iš 718;</a:t>
            </a:r>
            <a:endParaRPr lang="en-US" dirty="0"/>
          </a:p>
          <a:p>
            <a:pPr lvl="0"/>
            <a:r>
              <a:rPr lang="lt-LT" dirty="0"/>
              <a:t>Kino centrai: </a:t>
            </a:r>
            <a:r>
              <a:rPr lang="lt-LT" dirty="0" smtClean="0"/>
              <a:t>(16</a:t>
            </a:r>
            <a:r>
              <a:rPr lang="lt-LT" dirty="0"/>
              <a:t>) </a:t>
            </a:r>
            <a:r>
              <a:rPr lang="lt-LT" dirty="0" smtClean="0"/>
              <a:t>;</a:t>
            </a:r>
            <a:endParaRPr lang="en-US" dirty="0"/>
          </a:p>
          <a:p>
            <a:pPr lvl="0"/>
            <a:r>
              <a:rPr lang="lt-LT" dirty="0"/>
              <a:t>Regioninio parko direkcija:</a:t>
            </a:r>
            <a:r>
              <a:rPr lang="en-US" dirty="0"/>
              <a:t> </a:t>
            </a:r>
            <a:r>
              <a:rPr lang="lt-LT" dirty="0" smtClean="0"/>
              <a:t>(</a:t>
            </a:r>
            <a:r>
              <a:rPr lang="lt-LT" dirty="0"/>
              <a:t>4) </a:t>
            </a:r>
            <a:r>
              <a:rPr lang="lt-LT" dirty="0" smtClean="0"/>
              <a:t>iš 30 </a:t>
            </a:r>
            <a:r>
              <a:rPr lang="lt-LT" dirty="0"/>
              <a:t>;</a:t>
            </a:r>
            <a:endParaRPr lang="en-US" dirty="0"/>
          </a:p>
          <a:p>
            <a:r>
              <a:rPr lang="lt-LT" dirty="0"/>
              <a:t>Botanikos sodai: </a:t>
            </a:r>
            <a:r>
              <a:rPr lang="lt-LT" dirty="0" smtClean="0"/>
              <a:t>(</a:t>
            </a:r>
            <a:r>
              <a:rPr lang="lt-LT" dirty="0"/>
              <a:t>1</a:t>
            </a:r>
            <a:r>
              <a:rPr lang="lt-LT" dirty="0" smtClean="0"/>
              <a:t>) iš 4</a:t>
            </a:r>
            <a:endParaRPr lang="lt-LT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3335371"/>
              </p:ext>
            </p:extLst>
          </p:nvPr>
        </p:nvGraphicFramePr>
        <p:xfrm>
          <a:off x="5091112" y="2177143"/>
          <a:ext cx="6124575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9827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1A9148-7B68-42C2-B9AC-8C4574237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TYRIMO </a:t>
            </a:r>
            <a:r>
              <a:rPr lang="lt-LT" dirty="0" smtClean="0"/>
              <a:t>RESPONDENTAI II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B0C0F1-169E-4370-9D0C-BC88DE02C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Į klausimynus atsakė viso </a:t>
            </a:r>
            <a:r>
              <a:rPr lang="lt-LT" dirty="0" smtClean="0"/>
              <a:t>295 turizmo objektai, </a:t>
            </a:r>
            <a:r>
              <a:rPr lang="lt-LT" dirty="0"/>
              <a:t>iš jų</a:t>
            </a:r>
            <a:r>
              <a:rPr lang="lt-LT" dirty="0" smtClean="0"/>
              <a:t>:</a:t>
            </a:r>
          </a:p>
          <a:p>
            <a:pPr lvl="0"/>
            <a:r>
              <a:rPr lang="lt-LT" dirty="0"/>
              <a:t>Etnografinės turizmo sodybos: </a:t>
            </a:r>
            <a:r>
              <a:rPr lang="lt-LT" dirty="0" smtClean="0"/>
              <a:t>(</a:t>
            </a:r>
            <a:r>
              <a:rPr lang="lt-LT" dirty="0"/>
              <a:t>83</a:t>
            </a:r>
            <a:r>
              <a:rPr lang="lt-LT" dirty="0" smtClean="0"/>
              <a:t>);</a:t>
            </a:r>
            <a:endParaRPr lang="en-US" dirty="0"/>
          </a:p>
          <a:p>
            <a:pPr lvl="0"/>
            <a:r>
              <a:rPr lang="lt-LT" dirty="0"/>
              <a:t>Bažnyčios: </a:t>
            </a:r>
            <a:r>
              <a:rPr lang="lt-LT" dirty="0" smtClean="0"/>
              <a:t>(</a:t>
            </a:r>
            <a:r>
              <a:rPr lang="lt-LT" dirty="0"/>
              <a:t>74</a:t>
            </a:r>
            <a:r>
              <a:rPr lang="lt-LT" dirty="0" smtClean="0"/>
              <a:t>);</a:t>
            </a:r>
            <a:endParaRPr lang="en-US" dirty="0"/>
          </a:p>
          <a:p>
            <a:pPr lvl="0"/>
            <a:r>
              <a:rPr lang="lt-LT" dirty="0"/>
              <a:t>Turizmo ir informacijos centrai: </a:t>
            </a:r>
            <a:r>
              <a:rPr lang="lt-LT" dirty="0" smtClean="0"/>
              <a:t>(</a:t>
            </a:r>
            <a:r>
              <a:rPr lang="lt-LT" dirty="0"/>
              <a:t>65</a:t>
            </a:r>
            <a:r>
              <a:rPr lang="lt-LT" dirty="0" smtClean="0"/>
              <a:t>);</a:t>
            </a:r>
            <a:endParaRPr lang="en-US" dirty="0"/>
          </a:p>
          <a:p>
            <a:pPr lvl="0"/>
            <a:r>
              <a:rPr lang="lt-LT" dirty="0"/>
              <a:t>cerkvės </a:t>
            </a:r>
            <a:r>
              <a:rPr lang="lt-LT" dirty="0" smtClean="0"/>
              <a:t>(</a:t>
            </a:r>
            <a:r>
              <a:rPr lang="lt-LT" dirty="0"/>
              <a:t>56</a:t>
            </a:r>
            <a:r>
              <a:rPr lang="lt-LT" dirty="0" smtClean="0"/>
              <a:t>);</a:t>
            </a:r>
            <a:endParaRPr lang="en-US" dirty="0"/>
          </a:p>
          <a:p>
            <a:pPr lvl="0"/>
            <a:r>
              <a:rPr lang="lt-LT" dirty="0" smtClean="0"/>
              <a:t>Pilys</a:t>
            </a:r>
            <a:r>
              <a:rPr lang="lt-LT" dirty="0"/>
              <a:t>: </a:t>
            </a:r>
            <a:r>
              <a:rPr lang="lt-LT" dirty="0" smtClean="0"/>
              <a:t>(</a:t>
            </a:r>
            <a:r>
              <a:rPr lang="lt-LT" dirty="0"/>
              <a:t>11</a:t>
            </a:r>
            <a:r>
              <a:rPr lang="lt-LT" dirty="0" smtClean="0"/>
              <a:t>);</a:t>
            </a:r>
            <a:endParaRPr lang="en-US" dirty="0"/>
          </a:p>
          <a:p>
            <a:pPr lvl="0"/>
            <a:r>
              <a:rPr lang="lt-LT" dirty="0"/>
              <a:t>Mečetės </a:t>
            </a:r>
            <a:r>
              <a:rPr lang="lt-LT" dirty="0" smtClean="0"/>
              <a:t>(</a:t>
            </a:r>
            <a:r>
              <a:rPr lang="lt-LT" dirty="0"/>
              <a:t>3</a:t>
            </a:r>
            <a:r>
              <a:rPr lang="lt-LT" dirty="0" smtClean="0"/>
              <a:t>);</a:t>
            </a:r>
            <a:endParaRPr lang="en-US" dirty="0"/>
          </a:p>
          <a:p>
            <a:r>
              <a:rPr lang="lt-LT" dirty="0"/>
              <a:t>Sinagogos: </a:t>
            </a:r>
            <a:r>
              <a:rPr lang="lt-LT" dirty="0" smtClean="0"/>
              <a:t>(</a:t>
            </a:r>
            <a:r>
              <a:rPr lang="lt-LT" dirty="0"/>
              <a:t>3)</a:t>
            </a:r>
            <a:endParaRPr lang="lt-LT" dirty="0" smtClean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cid="http://schemas.microsoft.com/office/word/2016/wordml/cid" xmlns:w16se="http://schemas.microsoft.com/office/word/2015/wordml/symex" xmlns:a16="http://schemas.microsoft.com/office/drawing/2014/main" xmlns:ve="http://schemas.openxmlformats.org/markup-compatibility/2006" xmlns:lc="http://schemas.openxmlformats.org/drawingml/2006/lockedCanvas" id="{00000000-0008-0000-0000-00003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9315077"/>
              </p:ext>
            </p:extLst>
          </p:nvPr>
        </p:nvGraphicFramePr>
        <p:xfrm>
          <a:off x="6144985" y="2447925"/>
          <a:ext cx="5943600" cy="356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2933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97D0EE-5271-43FA-A1CF-A981652C3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b="1" dirty="0"/>
              <a:t>PARKAVIMO VIETOS ŽMONIŲ SU NEGALIA AUTOMOBILIAMS </a:t>
            </a:r>
            <a:r>
              <a:rPr lang="lt-LT" sz="3600" b="1" dirty="0" smtClean="0"/>
              <a:t>STATYTI (KULTŪROS ĮSTAIGOS)</a:t>
            </a:r>
            <a:endParaRPr lang="en-GB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362216"/>
              </p:ext>
            </p:extLst>
          </p:nvPr>
        </p:nvGraphicFramePr>
        <p:xfrm>
          <a:off x="857250" y="1846263"/>
          <a:ext cx="10298113" cy="4391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3876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97D0EE-5271-43FA-A1CF-A981652C3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b="1" dirty="0"/>
              <a:t>PARKAVIMO VIETOS ŽMONIŲ SU NEGALIA AUTOMOBILIAMS </a:t>
            </a:r>
            <a:r>
              <a:rPr lang="lt-LT" sz="3200" b="1" dirty="0" smtClean="0"/>
              <a:t>STATYTI (TURIZMO OBJEKTAI)</a:t>
            </a:r>
            <a:endParaRPr lang="en-GB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cid="http://schemas.microsoft.com/office/word/2016/wordml/cid" xmlns:w16se="http://schemas.microsoft.com/office/word/2015/wordml/symex" xmlns:a16="http://schemas.microsoft.com/office/drawing/2014/main" xmlns:ve="http://schemas.openxmlformats.org/markup-compatibility/2006" xmlns:lc="http://schemas.openxmlformats.org/drawingml/2006/lockedCanvas" id="{00000000-0008-0000-0000-000035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4646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34BF1-7E3B-4583-B81E-58BDC640A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IŠORINIO PANDUSO </a:t>
            </a:r>
            <a:r>
              <a:rPr lang="lt-LT" b="1" dirty="0" smtClean="0"/>
              <a:t/>
            </a:r>
            <a:br>
              <a:rPr lang="lt-LT" b="1" dirty="0" smtClean="0"/>
            </a:br>
            <a:r>
              <a:rPr lang="lt-LT" b="1" dirty="0" smtClean="0"/>
              <a:t>ĮRENGIMAS</a:t>
            </a:r>
            <a:endParaRPr lang="en-GB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733387745"/>
              </p:ext>
            </p:extLst>
          </p:nvPr>
        </p:nvGraphicFramePr>
        <p:xfrm>
          <a:off x="5045529" y="1352550"/>
          <a:ext cx="6248400" cy="483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7388679" y="5029200"/>
            <a:ext cx="3502478" cy="8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472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34BF1-7E3B-4583-B81E-58BDC640A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IŠORINIO PANDUSO </a:t>
            </a:r>
            <a:r>
              <a:rPr lang="lt-LT" b="1" dirty="0" smtClean="0"/>
              <a:t/>
            </a:r>
            <a:br>
              <a:rPr lang="lt-LT" b="1" dirty="0" smtClean="0"/>
            </a:br>
            <a:r>
              <a:rPr lang="lt-LT" b="1" dirty="0" smtClean="0"/>
              <a:t>ĮRENGIMAS</a:t>
            </a:r>
            <a:endParaRPr lang="en-GB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5="http://schemas.microsoft.com/office/word/2012/wordml" xmlns:w16cid="http://schemas.microsoft.com/office/word/2016/wordml/cid" xmlns:w16se="http://schemas.microsoft.com/office/word/2015/wordml/symex" xmlns:a16="http://schemas.microsoft.com/office/drawing/2014/main" xmlns:ve="http://schemas.openxmlformats.org/markup-compatibility/2006" xmlns:lc="http://schemas.openxmlformats.org/drawingml/2006/lockedCanvas" id="{00000000-0008-0000-0000-000037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5319234"/>
              </p:ext>
            </p:extLst>
          </p:nvPr>
        </p:nvGraphicFramePr>
        <p:xfrm>
          <a:off x="3035934" y="1104899"/>
          <a:ext cx="8230779" cy="5050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7192736" y="5208814"/>
            <a:ext cx="3673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74029" y="5208814"/>
            <a:ext cx="27187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27552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555</TotalTime>
  <Words>817</Words>
  <Application>Microsoft Office PowerPoint</Application>
  <PresentationFormat>Custom</PresentationFormat>
  <Paragraphs>110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Retrospect</vt:lpstr>
      <vt:lpstr>KULTŪROS OBJEKTŲ (TEATRŲ, KINO CENTRŲ, MUZIEJŲ IR KT.) IR TURIZMO OBJEKTŲ PRIEINAMUMO NEĮGALIESIEMS TYRIMAS </vt:lpstr>
      <vt:lpstr>Tyrimo metodologija</vt:lpstr>
      <vt:lpstr>Tyrimo uždaviniai: </vt:lpstr>
      <vt:lpstr>TYRIMO RESPONDENTAI I</vt:lpstr>
      <vt:lpstr>TYRIMO RESPONDENTAI II</vt:lpstr>
      <vt:lpstr>PARKAVIMO VIETOS ŽMONIŲ SU NEGALIA AUTOMOBILIAMS STATYTI (KULTŪROS ĮSTAIGOS)</vt:lpstr>
      <vt:lpstr>PARKAVIMO VIETOS ŽMONIŲ SU NEGALIA AUTOMOBILIAMS STATYTI (TURIZMO OBJEKTAI)</vt:lpstr>
      <vt:lpstr>IŠORINIO PANDUSO  ĮRENGIMAS</vt:lpstr>
      <vt:lpstr>IŠORINIO PANDUSO  ĮRENGIMAS</vt:lpstr>
      <vt:lpstr>Pastato įėjimo durų pritaikymas žmonėms su negalia judantiems vežimėlio pagalba </vt:lpstr>
      <vt:lpstr>PASTATŲ PRITAIKYMAS JUDĖJIMUI TARP AUKŠTŲ (kultūros įstaigos)</vt:lpstr>
      <vt:lpstr>PASTATŲ PRITAIKYMAS JUDĖJIMUI TARP AUKŠTŲ (Turizmo objektai)</vt:lpstr>
      <vt:lpstr>SANITARINIŲ MAZGŲ PRITAIKYMAS ŽMONĖMS SU NEGALIA (Kultūros įstaigos)</vt:lpstr>
      <vt:lpstr>SANITARINIŲ MAZGŲ PRITAIKYMAS ŽMONĖMS SU NEGALIA (turizmo įstaigos)</vt:lpstr>
      <vt:lpstr>PASTATO IR JO PRIEIGŲ PRITAIKYMAS ŽMONĖMS SU REGĖJIMO NEGALIA  (Kultūros įstaigos)</vt:lpstr>
      <vt:lpstr>PASTATO IR JO PRIEIGŲ PRITAIKYMAS ŽMONĖMS SU REGĖJIMO NEGALIA  (turizmo įstaigos)</vt:lpstr>
      <vt:lpstr>AR PER PASKUTINIUS PENKIS METUS MODERNIZUOTOS IR/AR REKONSTRUOTOS Kultūros įstaigos?</vt:lpstr>
      <vt:lpstr>AR PER PASKUTINIUS PENKIS METUS MODERNIZUOTOS IR/AR REKONSTRUOTOS Turizmo įstaigos?</vt:lpstr>
      <vt:lpstr>AR PLANUOJAMI RENOVAVIMO DARBAI PER ATEINANČIUS 2 METUS?</vt:lpstr>
      <vt:lpstr>KULTŪROS ĮSTAIGŲ ĮSIVERTINIMAS:</vt:lpstr>
      <vt:lpstr>TURIZMO OBJEKTŲ ĮSIVERTINIMAS:</vt:lpstr>
      <vt:lpstr>Išvados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Evaldas Oleskevicius</dc:creator>
  <cp:lastModifiedBy>Marija Oleškevičienė</cp:lastModifiedBy>
  <cp:revision>38</cp:revision>
  <cp:lastPrinted>2019-02-23T10:36:01Z</cp:lastPrinted>
  <dcterms:created xsi:type="dcterms:W3CDTF">2019-02-23T09:15:46Z</dcterms:created>
  <dcterms:modified xsi:type="dcterms:W3CDTF">2019-03-04T14:43:22Z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-117537215</vt:i4>
  </property>
  <property fmtid="{D5CDD505-2E9C-101B-9397-08002B2CF9AE}" pid="3" name="_NewReviewCycle">
    <vt:lpwstr/>
  </property>
  <property fmtid="{D5CDD505-2E9C-101B-9397-08002B2CF9AE}" pid="4" name="_EmailSubject">
    <vt:lpwstr>skaidres</vt:lpwstr>
  </property>
  <property fmtid="{D5CDD505-2E9C-101B-9397-08002B2CF9AE}" pid="5" name="_AuthorEmail">
    <vt:lpwstr>evaldas.oleskevicius@omicronenergy.com</vt:lpwstr>
  </property>
  <property fmtid="{D5CDD505-2E9C-101B-9397-08002B2CF9AE}" pid="6" name="_AuthorEmailDisplayName">
    <vt:lpwstr>Evaldas Oleskevicius</vt:lpwstr>
  </property>
</Properties>
</file>