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notesSlides/notesSlide6.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7.xml" ContentType="application/vnd.openxmlformats-officedocument.themeOverride+xml"/>
  <Override PartName="/ppt/notesSlides/notesSlide7.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8.xml" ContentType="application/vnd.openxmlformats-officedocument.themeOverr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2" r:id="rId2"/>
    <p:sldMasterId id="2147483712" r:id="rId3"/>
    <p:sldMasterId id="2147483722" r:id="rId4"/>
    <p:sldMasterId id="2147483732" r:id="rId5"/>
    <p:sldMasterId id="2147483742" r:id="rId6"/>
  </p:sldMasterIdLst>
  <p:notesMasterIdLst>
    <p:notesMasterId r:id="rId25"/>
  </p:notesMasterIdLst>
  <p:handoutMasterIdLst>
    <p:handoutMasterId r:id="rId26"/>
  </p:handoutMasterIdLst>
  <p:sldIdLst>
    <p:sldId id="1245" r:id="rId7"/>
    <p:sldId id="511" r:id="rId8"/>
    <p:sldId id="524" r:id="rId9"/>
    <p:sldId id="361" r:id="rId10"/>
    <p:sldId id="1375" r:id="rId11"/>
    <p:sldId id="512" r:id="rId12"/>
    <p:sldId id="1369" r:id="rId13"/>
    <p:sldId id="1376" r:id="rId14"/>
    <p:sldId id="1378" r:id="rId15"/>
    <p:sldId id="1370" r:id="rId16"/>
    <p:sldId id="1379" r:id="rId17"/>
    <p:sldId id="1380" r:id="rId18"/>
    <p:sldId id="1381" r:id="rId19"/>
    <p:sldId id="1382" r:id="rId20"/>
    <p:sldId id="1383" r:id="rId21"/>
    <p:sldId id="513" r:id="rId22"/>
    <p:sldId id="340" r:id="rId23"/>
    <p:sldId id="514" r:id="rId24"/>
  </p:sldIdLst>
  <p:sldSz cx="12192000" cy="6858000"/>
  <p:notesSz cx="6797675" cy="9926638"/>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3" userDrawn="1">
          <p15:clr>
            <a:srgbClr val="A4A3A4"/>
          </p15:clr>
        </p15:guide>
        <p15:guide id="2" pos="5496" userDrawn="1">
          <p15:clr>
            <a:srgbClr val="A4A3A4"/>
          </p15:clr>
        </p15:guide>
        <p15:guide id="3" orient="horz" pos="300" userDrawn="1">
          <p15:clr>
            <a:srgbClr val="A4A3A4"/>
          </p15:clr>
        </p15:guide>
        <p15:guide id="4" pos="1166">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7272"/>
    <a:srgbClr val="595959"/>
    <a:srgbClr val="1AB1AF"/>
    <a:srgbClr val="C9F7F7"/>
    <a:srgbClr val="5EE7E6"/>
    <a:srgbClr val="00565B"/>
    <a:srgbClr val="A6A6A6"/>
    <a:srgbClr val="7F7F7F"/>
    <a:srgbClr val="00AA14"/>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6" autoAdjust="0"/>
    <p:restoredTop sz="96140" autoAdjust="0"/>
  </p:normalViewPr>
  <p:slideViewPr>
    <p:cSldViewPr snapToGrid="0">
      <p:cViewPr varScale="1">
        <p:scale>
          <a:sx n="103" d="100"/>
          <a:sy n="103" d="100"/>
        </p:scale>
        <p:origin x="138" y="282"/>
      </p:cViewPr>
      <p:guideLst>
        <p:guide orient="horz" pos="3453"/>
        <p:guide pos="5496"/>
        <p:guide orient="horz" pos="300"/>
        <p:guide pos="1166"/>
      </p:guideLst>
    </p:cSldViewPr>
  </p:slideViewPr>
  <p:outlineViewPr>
    <p:cViewPr>
      <p:scale>
        <a:sx n="33" d="100"/>
        <a:sy n="33" d="100"/>
      </p:scale>
      <p:origin x="0" y="2256"/>
    </p:cViewPr>
  </p:outlineViewPr>
  <p:notesTextViewPr>
    <p:cViewPr>
      <p:scale>
        <a:sx n="3" d="2"/>
        <a:sy n="3" d="2"/>
      </p:scale>
      <p:origin x="0" y="0"/>
    </p:cViewPr>
  </p:notesTextViewPr>
  <p:notesViewPr>
    <p:cSldViewPr snapToGrid="0">
      <p:cViewPr varScale="1">
        <p:scale>
          <a:sx n="61" d="100"/>
          <a:sy n="61" d="100"/>
        </p:scale>
        <p:origin x="-3390"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636511963643521"/>
          <c:y val="6.5677174456420503E-2"/>
          <c:w val="0.4336348803635649"/>
          <c:h val="0.90581794574825569"/>
        </c:manualLayout>
      </c:layout>
      <c:barChart>
        <c:barDir val="bar"/>
        <c:grouping val="clustered"/>
        <c:varyColors val="0"/>
        <c:ser>
          <c:idx val="0"/>
          <c:order val="0"/>
          <c:tx>
            <c:strRef>
              <c:f>Sheet1!$B$1</c:f>
              <c:strCache>
                <c:ptCount val="1"/>
                <c:pt idx="0">
                  <c:v>Series 1</c:v>
                </c:pt>
              </c:strCache>
            </c:strRef>
          </c:tx>
          <c:spPr>
            <a:solidFill>
              <a:srgbClr val="BFBFBF"/>
            </a:solidFill>
            <a:ln>
              <a:noFill/>
            </a:ln>
            <a:effectLst/>
          </c:spPr>
          <c:invertIfNegative val="0"/>
          <c:dLbls>
            <c:dLbl>
              <c:idx val="11"/>
              <c:layout>
                <c:manualLayout>
                  <c:x val="-1.9815547587268942E-3"/>
                  <c:y val="4.1184380421473974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26-4842-854A-35C5712602B8}"/>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tx1">
                        <a:lumMod val="75000"/>
                        <a:lumOff val="25000"/>
                      </a:schemeClr>
                    </a:solidFill>
                    <a:latin typeface="+mn-lt"/>
                    <a:ea typeface="+mn-ea"/>
                    <a:cs typeface="+mn-cs"/>
                  </a:defRPr>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Vyras</c:v>
                </c:pt>
                <c:pt idx="1">
                  <c:v>Moteris</c:v>
                </c:pt>
                <c:pt idx="3">
                  <c:v>18-25 m.</c:v>
                </c:pt>
                <c:pt idx="4">
                  <c:v>26-35 m.</c:v>
                </c:pt>
                <c:pt idx="5">
                  <c:v>36-45 m.</c:v>
                </c:pt>
                <c:pt idx="6">
                  <c:v>46-55 m.</c:v>
                </c:pt>
                <c:pt idx="7">
                  <c:v>56 m. ir daugiau</c:v>
                </c:pt>
                <c:pt idx="9">
                  <c:v>Aukštasis / neb. aukštasis</c:v>
                </c:pt>
                <c:pt idx="10">
                  <c:v>Aukštesnysis / vidurinis / spec. vidurinis</c:v>
                </c:pt>
                <c:pt idx="11">
                  <c:v>Nebaigtas vidurinis</c:v>
                </c:pt>
                <c:pt idx="13">
                  <c:v>Iki 300 Eur</c:v>
                </c:pt>
                <c:pt idx="14">
                  <c:v>301–500 Eur</c:v>
                </c:pt>
                <c:pt idx="15">
                  <c:v>501–700 Eur</c:v>
                </c:pt>
                <c:pt idx="16">
                  <c:v>Daugiau nei 700 Eur</c:v>
                </c:pt>
              </c:strCache>
            </c:strRef>
          </c:cat>
          <c:val>
            <c:numRef>
              <c:f>Sheet1!$B$2:$B$18</c:f>
              <c:numCache>
                <c:formatCode>###0</c:formatCode>
                <c:ptCount val="17"/>
                <c:pt idx="0">
                  <c:v>47</c:v>
                </c:pt>
                <c:pt idx="1">
                  <c:v>53</c:v>
                </c:pt>
                <c:pt idx="3">
                  <c:v>11</c:v>
                </c:pt>
                <c:pt idx="4">
                  <c:v>21</c:v>
                </c:pt>
                <c:pt idx="5">
                  <c:v>20</c:v>
                </c:pt>
                <c:pt idx="6">
                  <c:v>21</c:v>
                </c:pt>
                <c:pt idx="7">
                  <c:v>27</c:v>
                </c:pt>
                <c:pt idx="9">
                  <c:v>27</c:v>
                </c:pt>
                <c:pt idx="10">
                  <c:v>68</c:v>
                </c:pt>
                <c:pt idx="11">
                  <c:v>5</c:v>
                </c:pt>
                <c:pt idx="13">
                  <c:v>19</c:v>
                </c:pt>
                <c:pt idx="14">
                  <c:v>42</c:v>
                </c:pt>
                <c:pt idx="15">
                  <c:v>23</c:v>
                </c:pt>
                <c:pt idx="16">
                  <c:v>16</c:v>
                </c:pt>
              </c:numCache>
            </c:numRef>
          </c:val>
          <c:extLst>
            <c:ext xmlns:c16="http://schemas.microsoft.com/office/drawing/2014/chart" uri="{C3380CC4-5D6E-409C-BE32-E72D297353CC}">
              <c16:uniqueId val="{00000000-705C-4911-9A3C-77B69B77FF88}"/>
            </c:ext>
          </c:extLst>
        </c:ser>
        <c:ser>
          <c:idx val="1"/>
          <c:order val="1"/>
          <c:tx>
            <c:strRef>
              <c:f>Sheet1!$C$1</c:f>
              <c:strCache>
                <c:ptCount val="1"/>
                <c:pt idx="0">
                  <c:v>Series 2</c:v>
                </c:pt>
              </c:strCache>
            </c:strRef>
          </c:tx>
          <c:spPr>
            <a:noFill/>
            <a:ln>
              <a:noFill/>
            </a:ln>
            <a:effectLst/>
          </c:spPr>
          <c:invertIfNegative val="0"/>
          <c:cat>
            <c:strRef>
              <c:f>Sheet1!$A$2:$A$18</c:f>
              <c:strCache>
                <c:ptCount val="17"/>
                <c:pt idx="0">
                  <c:v>Vyras</c:v>
                </c:pt>
                <c:pt idx="1">
                  <c:v>Moteris</c:v>
                </c:pt>
                <c:pt idx="3">
                  <c:v>18-25 m.</c:v>
                </c:pt>
                <c:pt idx="4">
                  <c:v>26-35 m.</c:v>
                </c:pt>
                <c:pt idx="5">
                  <c:v>36-45 m.</c:v>
                </c:pt>
                <c:pt idx="6">
                  <c:v>46-55 m.</c:v>
                </c:pt>
                <c:pt idx="7">
                  <c:v>56 m. ir daugiau</c:v>
                </c:pt>
                <c:pt idx="9">
                  <c:v>Aukštasis / neb. aukštasis</c:v>
                </c:pt>
                <c:pt idx="10">
                  <c:v>Aukštesnysis / vidurinis / spec. vidurinis</c:v>
                </c:pt>
                <c:pt idx="11">
                  <c:v>Nebaigtas vidurinis</c:v>
                </c:pt>
                <c:pt idx="13">
                  <c:v>Iki 300 Eur</c:v>
                </c:pt>
                <c:pt idx="14">
                  <c:v>301–500 Eur</c:v>
                </c:pt>
                <c:pt idx="15">
                  <c:v>501–700 Eur</c:v>
                </c:pt>
                <c:pt idx="16">
                  <c:v>Daugiau nei 700 Eur</c:v>
                </c:pt>
              </c:strCache>
            </c:strRef>
          </c:cat>
          <c:val>
            <c:numRef>
              <c:f>Sheet1!$C$2:$C$18</c:f>
              <c:numCache>
                <c:formatCode>General</c:formatCode>
                <c:ptCount val="17"/>
                <c:pt idx="0">
                  <c:v>100</c:v>
                </c:pt>
                <c:pt idx="7" formatCode="###0.0">
                  <c:v>100</c:v>
                </c:pt>
                <c:pt idx="11" formatCode="###0.0">
                  <c:v>100</c:v>
                </c:pt>
                <c:pt idx="16" formatCode="###0.0">
                  <c:v>100</c:v>
                </c:pt>
              </c:numCache>
            </c:numRef>
          </c:val>
          <c:extLst>
            <c:ext xmlns:c16="http://schemas.microsoft.com/office/drawing/2014/chart" uri="{C3380CC4-5D6E-409C-BE32-E72D297353CC}">
              <c16:uniqueId val="{00000001-705C-4911-9A3C-77B69B77FF88}"/>
            </c:ext>
          </c:extLst>
        </c:ser>
        <c:dLbls>
          <c:showLegendKey val="0"/>
          <c:showVal val="0"/>
          <c:showCatName val="0"/>
          <c:showSerName val="0"/>
          <c:showPercent val="0"/>
          <c:showBubbleSize val="0"/>
        </c:dLbls>
        <c:gapWidth val="0"/>
        <c:overlap val="35"/>
        <c:axId val="125460864"/>
        <c:axId val="125462400"/>
      </c:barChart>
      <c:catAx>
        <c:axId val="125460864"/>
        <c:scaling>
          <c:orientation val="maxMin"/>
        </c:scaling>
        <c:delete val="0"/>
        <c:axPos val="l"/>
        <c:numFmt formatCode="General" sourceLinked="1"/>
        <c:majorTickMark val="none"/>
        <c:minorTickMark val="none"/>
        <c:tickLblPos val="nextTo"/>
        <c:spPr>
          <a:noFill/>
          <a:ln w="1587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lt-LT"/>
          </a:p>
        </c:txPr>
        <c:crossAx val="125462400"/>
        <c:crosses val="autoZero"/>
        <c:auto val="1"/>
        <c:lblAlgn val="ctr"/>
        <c:lblOffset val="100"/>
        <c:noMultiLvlLbl val="0"/>
      </c:catAx>
      <c:valAx>
        <c:axId val="125462400"/>
        <c:scaling>
          <c:orientation val="minMax"/>
        </c:scaling>
        <c:delete val="1"/>
        <c:axPos val="t"/>
        <c:numFmt formatCode="###0" sourceLinked="1"/>
        <c:majorTickMark val="none"/>
        <c:minorTickMark val="none"/>
        <c:tickLblPos val="nextTo"/>
        <c:crossAx val="125460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270283045808471"/>
          <c:y val="3.9982301320589365E-2"/>
          <c:w val="0.43915671441455983"/>
          <c:h val="0.92003539735882123"/>
        </c:manualLayout>
      </c:layout>
      <c:barChart>
        <c:barDir val="bar"/>
        <c:grouping val="clustered"/>
        <c:varyColors val="0"/>
        <c:ser>
          <c:idx val="0"/>
          <c:order val="0"/>
          <c:tx>
            <c:strRef>
              <c:f>Sheet1!$B$1</c:f>
              <c:strCache>
                <c:ptCount val="1"/>
                <c:pt idx="0">
                  <c:v>Series 1</c:v>
                </c:pt>
              </c:strCache>
            </c:strRef>
          </c:tx>
          <c:spPr>
            <a:solidFill>
              <a:srgbClr val="1AB1AF"/>
            </a:solidFill>
            <a:ln>
              <a:noFill/>
            </a:ln>
            <a:effectLst/>
          </c:spPr>
          <c:invertIfNegative val="0"/>
          <c:dLbls>
            <c:spPr>
              <a:noFill/>
              <a:ln>
                <a:noFill/>
              </a:ln>
              <a:effectLst/>
            </c:spPr>
            <c:txPr>
              <a:bodyPr rot="0" spcFirstLastPara="1" vertOverflow="ellipsis" vert="horz" wrap="square" anchor="ctr" anchorCtr="0"/>
              <a:lstStyle/>
              <a:p>
                <a:pPr algn="ctr">
                  <a:defRPr lang="en-US" sz="1400" b="0" i="0" u="none" strike="noStrike" kern="1200" baseline="0">
                    <a:solidFill>
                      <a:schemeClr val="tx1">
                        <a:lumMod val="75000"/>
                        <a:lumOff val="25000"/>
                      </a:schemeClr>
                    </a:solidFill>
                    <a:latin typeface="+mn-lt"/>
                    <a:ea typeface="+mn-ea"/>
                    <a:cs typeface="+mn-cs"/>
                  </a:defRPr>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Informatyvios švietimo  kampanijos nacionaliniu ir regioniniu mastu, skleidžiant gerąją žinią</c:v>
                </c:pt>
                <c:pt idx="1">
                  <c:v>Paveikios edukacinės televizijos ir radijo laidos </c:v>
                </c:pt>
                <c:pt idx="2">
                  <c:v>Paskaitos, kuriose gausu asmeninių žmonių su negalia įsidarbinimo sėkmės istorijų</c:v>
                </c:pt>
                <c:pt idx="3">
                  <c:v>Architektūriniai darbo vietų žmonėms su negalia vizualiniai sprendimai</c:v>
                </c:pt>
                <c:pt idx="4">
                  <c:v>Iliustratyvūs edukaciniai straipsnių ciklai skaitomiausiuose informaciniuose portaluose</c:v>
                </c:pt>
              </c:strCache>
            </c:strRef>
          </c:cat>
          <c:val>
            <c:numRef>
              <c:f>Sheet1!$B$2:$B$6</c:f>
              <c:numCache>
                <c:formatCode>General</c:formatCode>
                <c:ptCount val="5"/>
                <c:pt idx="0">
                  <c:v>48</c:v>
                </c:pt>
                <c:pt idx="1">
                  <c:v>43</c:v>
                </c:pt>
                <c:pt idx="2">
                  <c:v>42</c:v>
                </c:pt>
                <c:pt idx="3">
                  <c:v>27</c:v>
                </c:pt>
                <c:pt idx="4">
                  <c:v>24</c:v>
                </c:pt>
              </c:numCache>
            </c:numRef>
          </c:val>
          <c:extLst>
            <c:ext xmlns:c16="http://schemas.microsoft.com/office/drawing/2014/chart" uri="{C3380CC4-5D6E-409C-BE32-E72D297353CC}">
              <c16:uniqueId val="{00000000-9A1B-474F-B3AF-EBC1C250C5D3}"/>
            </c:ext>
          </c:extLst>
        </c:ser>
        <c:dLbls>
          <c:showLegendKey val="0"/>
          <c:showVal val="0"/>
          <c:showCatName val="0"/>
          <c:showSerName val="0"/>
          <c:showPercent val="0"/>
          <c:showBubbleSize val="0"/>
        </c:dLbls>
        <c:gapWidth val="75"/>
        <c:axId val="494698336"/>
        <c:axId val="494695840"/>
      </c:barChart>
      <c:catAx>
        <c:axId val="494698336"/>
        <c:scaling>
          <c:orientation val="maxMin"/>
        </c:scaling>
        <c:delete val="0"/>
        <c:axPos val="l"/>
        <c:numFmt formatCode="General" sourceLinked="1"/>
        <c:majorTickMark val="none"/>
        <c:minorTickMark val="none"/>
        <c:tickLblPos val="nextTo"/>
        <c:spPr>
          <a:noFill/>
          <a:ln w="19050" cap="flat" cmpd="sng" algn="ctr">
            <a:solidFill>
              <a:srgbClr val="727272"/>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mj-lt"/>
                <a:ea typeface="+mn-ea"/>
                <a:cs typeface="+mn-cs"/>
              </a:defRPr>
            </a:pPr>
            <a:endParaRPr lang="lt-LT"/>
          </a:p>
        </c:txPr>
        <c:crossAx val="494695840"/>
        <c:crosses val="autoZero"/>
        <c:auto val="1"/>
        <c:lblAlgn val="ctr"/>
        <c:lblOffset val="100"/>
        <c:noMultiLvlLbl val="0"/>
      </c:catAx>
      <c:valAx>
        <c:axId val="494695840"/>
        <c:scaling>
          <c:orientation val="minMax"/>
        </c:scaling>
        <c:delete val="1"/>
        <c:axPos val="t"/>
        <c:numFmt formatCode="General" sourceLinked="1"/>
        <c:majorTickMark val="none"/>
        <c:minorTickMark val="none"/>
        <c:tickLblPos val="nextTo"/>
        <c:crossAx val="494698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lt-LT"/>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530321739216999"/>
          <c:y val="0.13406689897326765"/>
          <c:w val="0.36118392295520751"/>
          <c:h val="0.71560098318765519"/>
        </c:manualLayout>
      </c:layout>
      <c:doughnutChart>
        <c:varyColors val="1"/>
        <c:ser>
          <c:idx val="0"/>
          <c:order val="0"/>
          <c:tx>
            <c:strRef>
              <c:f>Sheet1!$B$1</c:f>
              <c:strCache>
                <c:ptCount val="1"/>
                <c:pt idx="0">
                  <c:v>Series 1</c:v>
                </c:pt>
              </c:strCache>
            </c:strRef>
          </c:tx>
          <c:dPt>
            <c:idx val="0"/>
            <c:bubble3D val="0"/>
            <c:spPr>
              <a:solidFill>
                <a:schemeClr val="accent1"/>
              </a:solidFill>
              <a:ln>
                <a:noFill/>
              </a:ln>
              <a:effectLst/>
            </c:spPr>
            <c:extLst>
              <c:ext xmlns:c16="http://schemas.microsoft.com/office/drawing/2014/chart" uri="{C3380CC4-5D6E-409C-BE32-E72D297353CC}">
                <c16:uniqueId val="{00000001-95CC-4E39-9F36-02B8A6E541BF}"/>
              </c:ext>
            </c:extLst>
          </c:dPt>
          <c:dPt>
            <c:idx val="1"/>
            <c:bubble3D val="0"/>
            <c:spPr>
              <a:solidFill>
                <a:schemeClr val="accent2"/>
              </a:solidFill>
              <a:ln>
                <a:noFill/>
              </a:ln>
              <a:effectLst/>
            </c:spPr>
            <c:extLst>
              <c:ext xmlns:c16="http://schemas.microsoft.com/office/drawing/2014/chart" uri="{C3380CC4-5D6E-409C-BE32-E72D297353CC}">
                <c16:uniqueId val="{00000003-95CC-4E39-9F36-02B8A6E541BF}"/>
              </c:ext>
            </c:extLst>
          </c:dPt>
          <c:dPt>
            <c:idx val="2"/>
            <c:bubble3D val="0"/>
            <c:spPr>
              <a:solidFill>
                <a:schemeClr val="accent3"/>
              </a:solidFill>
              <a:ln>
                <a:noFill/>
              </a:ln>
              <a:effectLst/>
            </c:spPr>
            <c:extLst>
              <c:ext xmlns:c16="http://schemas.microsoft.com/office/drawing/2014/chart" uri="{C3380CC4-5D6E-409C-BE32-E72D297353CC}">
                <c16:uniqueId val="{00000005-D77D-41A6-8F15-BA2CBE81E50A}"/>
              </c:ext>
            </c:extLst>
          </c:dPt>
          <c:dLbls>
            <c:dLbl>
              <c:idx val="0"/>
              <c:layout>
                <c:manualLayout>
                  <c:x val="-0.10575613787814547"/>
                  <c:y val="6.067256687218138E-2"/>
                </c:manualLayout>
              </c:layout>
              <c:tx>
                <c:rich>
                  <a:bodyPr/>
                  <a:lstStyle/>
                  <a:p>
                    <a:fld id="{D20E11C0-C132-485A-ACD3-B7DDA9CCB1EE}" type="CELLRANGE">
                      <a:rPr lang="en-US"/>
                      <a:pPr/>
                      <a:t>[LANGELIŲ DIAPAZONAS]</a:t>
                    </a:fld>
                    <a:r>
                      <a:rPr lang="en-US"/>
                      <a:t> </a:t>
                    </a:r>
                  </a:p>
                  <a:p>
                    <a:fld id="{F005AFFF-1E2F-47F3-B950-3E8546D4C26E}" type="VALUE">
                      <a:rPr lang="en-US"/>
                      <a:pPr/>
                      <a:t>[REIKŠMĖ]</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95CC-4E39-9F36-02B8A6E541BF}"/>
                </c:ext>
              </c:extLst>
            </c:dLbl>
            <c:dLbl>
              <c:idx val="1"/>
              <c:layout>
                <c:manualLayout>
                  <c:x val="-0.10878375856475436"/>
                  <c:y val="-0.10772182261731483"/>
                </c:manualLayout>
              </c:layout>
              <c:tx>
                <c:rich>
                  <a:bodyPr rot="0" spcFirstLastPara="1" vertOverflow="ellipsis" vert="horz" wrap="square" lIns="38100" tIns="19050" rIns="38100" bIns="19050" anchor="ctr" anchorCtr="0">
                    <a:noAutofit/>
                  </a:bodyPr>
                  <a:lstStyle/>
                  <a:p>
                    <a:pPr algn="ctr" rtl="0">
                      <a:defRPr lang="en-US" sz="1400" b="0" i="0" u="none" strike="noStrike" kern="1200" baseline="0">
                        <a:solidFill>
                          <a:schemeClr val="tx1">
                            <a:lumMod val="50000"/>
                            <a:lumOff val="50000"/>
                          </a:schemeClr>
                        </a:solidFill>
                        <a:latin typeface="+mj-lt"/>
                        <a:ea typeface="+mn-ea"/>
                        <a:cs typeface="+mn-cs"/>
                      </a:defRPr>
                    </a:pPr>
                    <a:fld id="{C0DCEA3A-9962-4623-A37C-B9641F5F54E8}" type="CELLRANGE">
                      <a:rPr lang="en-US"/>
                      <a:pPr algn="ctr" rtl="0">
                        <a:defRPr lang="en-US">
                          <a:solidFill>
                            <a:schemeClr val="tx1">
                              <a:lumMod val="50000"/>
                              <a:lumOff val="50000"/>
                            </a:schemeClr>
                          </a:solidFill>
                          <a:latin typeface="+mj-lt"/>
                        </a:defRPr>
                      </a:pPr>
                      <a:t>[LANGELIŲ DIAPAZONAS]</a:t>
                    </a:fld>
                    <a:endParaRPr lang="en-US"/>
                  </a:p>
                  <a:p>
                    <a:pPr algn="ctr" rtl="0">
                      <a:defRPr lang="en-US">
                        <a:solidFill>
                          <a:schemeClr val="tx1">
                            <a:lumMod val="50000"/>
                            <a:lumOff val="50000"/>
                          </a:schemeClr>
                        </a:solidFill>
                        <a:latin typeface="+mj-lt"/>
                      </a:defRPr>
                    </a:pPr>
                    <a:fld id="{95D32463-B636-41C9-89B0-26DB599A5302}" type="VALUE">
                      <a:rPr lang="en-US"/>
                      <a:pPr algn="ctr" rtl="0">
                        <a:defRPr lang="en-US">
                          <a:solidFill>
                            <a:schemeClr val="tx1">
                              <a:lumMod val="50000"/>
                              <a:lumOff val="50000"/>
                            </a:schemeClr>
                          </a:solidFill>
                          <a:latin typeface="+mj-lt"/>
                        </a:defRPr>
                      </a:pPr>
                      <a:t>[REIKŠMĖ]</a:t>
                    </a:fld>
                    <a:r>
                      <a:rPr lang="en-US"/>
                      <a:t>%</a:t>
                    </a:r>
                  </a:p>
                </c:rich>
              </c:tx>
              <c:spPr>
                <a:noFill/>
                <a:ln>
                  <a:noFill/>
                </a:ln>
                <a:effectLst/>
              </c:spPr>
              <c:txPr>
                <a:bodyPr rot="0" spcFirstLastPara="1" vertOverflow="ellipsis" vert="horz" wrap="square" lIns="38100" tIns="19050" rIns="38100" bIns="19050" anchor="ctr" anchorCtr="0">
                  <a:noAutofit/>
                </a:bodyPr>
                <a:lstStyle/>
                <a:p>
                  <a:pPr algn="ctr" rtl="0">
                    <a:defRPr lang="en-US" sz="1400" b="0" i="0" u="none" strike="noStrike" kern="1200" baseline="0">
                      <a:solidFill>
                        <a:schemeClr val="tx1">
                          <a:lumMod val="50000"/>
                          <a:lumOff val="50000"/>
                        </a:schemeClr>
                      </a:solidFill>
                      <a:latin typeface="+mj-lt"/>
                      <a:ea typeface="+mn-ea"/>
                      <a:cs typeface="+mn-cs"/>
                    </a:defRPr>
                  </a:pPr>
                  <a:endParaRPr lang="lt-LT"/>
                </a:p>
              </c:txPr>
              <c:showLegendKey val="0"/>
              <c:showVal val="1"/>
              <c:showCatName val="0"/>
              <c:showSerName val="0"/>
              <c:showPercent val="0"/>
              <c:showBubbleSize val="0"/>
              <c:extLst>
                <c:ext xmlns:c15="http://schemas.microsoft.com/office/drawing/2012/chart" uri="{CE6537A1-D6FC-4f65-9D91-7224C49458BB}">
                  <c15:layout>
                    <c:manualLayout>
                      <c:w val="0.23952352348696834"/>
                      <c:h val="0.24091894902294705"/>
                    </c:manualLayout>
                  </c15:layout>
                  <c15:dlblFieldTable/>
                  <c15:showDataLabelsRange val="1"/>
                </c:ext>
                <c:ext xmlns:c16="http://schemas.microsoft.com/office/drawing/2014/chart" uri="{C3380CC4-5D6E-409C-BE32-E72D297353CC}">
                  <c16:uniqueId val="{00000003-95CC-4E39-9F36-02B8A6E541BF}"/>
                </c:ext>
              </c:extLst>
            </c:dLbl>
            <c:dLbl>
              <c:idx val="2"/>
              <c:layout>
                <c:manualLayout>
                  <c:x val="8.9517508657729089E-2"/>
                  <c:y val="-6.6506397038743073E-2"/>
                </c:manualLayout>
              </c:layout>
              <c:tx>
                <c:rich>
                  <a:bodyPr rot="0" spcFirstLastPara="1" vertOverflow="ellipsis" vert="horz" wrap="square" lIns="38100" tIns="19050" rIns="38100" bIns="19050" anchor="ctr" anchorCtr="0">
                    <a:noAutofit/>
                  </a:bodyPr>
                  <a:lstStyle/>
                  <a:p>
                    <a:pPr algn="ctr" rtl="0">
                      <a:defRPr lang="en-US" sz="1400" b="0" i="0" u="none" strike="noStrike" kern="1200" baseline="0">
                        <a:solidFill>
                          <a:schemeClr val="tx1">
                            <a:lumMod val="50000"/>
                            <a:lumOff val="50000"/>
                          </a:schemeClr>
                        </a:solidFill>
                        <a:latin typeface="+mj-lt"/>
                        <a:ea typeface="+mn-ea"/>
                        <a:cs typeface="+mn-cs"/>
                      </a:defRPr>
                    </a:pPr>
                    <a:fld id="{DC39146F-ADEF-4024-84CB-858A25DFA662}" type="CELLRANGE">
                      <a:rPr lang="en-US" baseline="0" smtClean="0"/>
                      <a:pPr algn="ctr" rtl="0">
                        <a:defRPr lang="en-US">
                          <a:solidFill>
                            <a:schemeClr val="tx1">
                              <a:lumMod val="50000"/>
                              <a:lumOff val="50000"/>
                            </a:schemeClr>
                          </a:solidFill>
                          <a:latin typeface="+mj-lt"/>
                        </a:defRPr>
                      </a:pPr>
                      <a:t>[LANGELIŲ DIAPAZONAS]</a:t>
                    </a:fld>
                    <a:r>
                      <a:rPr lang="en-US" baseline="0" dirty="0"/>
                      <a:t> </a:t>
                    </a:r>
                    <a:fld id="{98E78ECF-09AF-4AB7-84ED-8DE6F81E647F}" type="PERCENTAGE">
                      <a:rPr lang="en-US" baseline="0" smtClean="0"/>
                      <a:pPr algn="ctr" rtl="0">
                        <a:defRPr lang="en-US">
                          <a:solidFill>
                            <a:schemeClr val="tx1">
                              <a:lumMod val="50000"/>
                              <a:lumOff val="50000"/>
                            </a:schemeClr>
                          </a:solidFill>
                          <a:latin typeface="+mj-lt"/>
                        </a:defRPr>
                      </a:pPr>
                      <a:t>[PROCENTAI]</a:t>
                    </a:fld>
                    <a:endParaRPr lang="en-US" baseline="0" dirty="0"/>
                  </a:p>
                </c:rich>
              </c:tx>
              <c:spPr>
                <a:noFill/>
                <a:ln>
                  <a:noFill/>
                </a:ln>
                <a:effectLst/>
              </c:spPr>
              <c:txPr>
                <a:bodyPr rot="0" spcFirstLastPara="1" vertOverflow="ellipsis" vert="horz" wrap="square" lIns="38100" tIns="19050" rIns="38100" bIns="19050" anchor="ctr" anchorCtr="0">
                  <a:noAutofit/>
                </a:bodyPr>
                <a:lstStyle/>
                <a:p>
                  <a:pPr algn="ctr" rtl="0">
                    <a:defRPr lang="en-US" sz="1400" b="0" i="0" u="none" strike="noStrike" kern="1200" baseline="0">
                      <a:solidFill>
                        <a:schemeClr val="tx1">
                          <a:lumMod val="50000"/>
                          <a:lumOff val="50000"/>
                        </a:schemeClr>
                      </a:solidFill>
                      <a:latin typeface="+mj-lt"/>
                      <a:ea typeface="+mn-ea"/>
                      <a:cs typeface="+mn-cs"/>
                    </a:defRPr>
                  </a:pPr>
                  <a:endParaRPr lang="lt-LT"/>
                </a:p>
              </c:txPr>
              <c:showLegendKey val="0"/>
              <c:showVal val="0"/>
              <c:showCatName val="0"/>
              <c:showSerName val="0"/>
              <c:showPercent val="1"/>
              <c:showBubbleSize val="0"/>
              <c:extLst>
                <c:ext xmlns:c15="http://schemas.microsoft.com/office/drawing/2012/chart" uri="{CE6537A1-D6FC-4f65-9D91-7224C49458BB}">
                  <c15:layout>
                    <c:manualLayout>
                      <c:w val="0.13408034469267846"/>
                      <c:h val="0.13996243705142633"/>
                    </c:manualLayout>
                  </c15:layout>
                  <c15:dlblFieldTable/>
                  <c15:showDataLabelsRange val="1"/>
                </c:ext>
                <c:ext xmlns:c16="http://schemas.microsoft.com/office/drawing/2014/chart" uri="{C3380CC4-5D6E-409C-BE32-E72D297353CC}">
                  <c16:uniqueId val="{00000005-D77D-41A6-8F15-BA2CBE81E50A}"/>
                </c:ext>
              </c:extLst>
            </c:dLbl>
            <c:spPr>
              <a:noFill/>
              <a:ln>
                <a:noFill/>
              </a:ln>
              <a:effectLst/>
            </c:spPr>
            <c:txPr>
              <a:bodyPr rot="0" spcFirstLastPara="1" vertOverflow="ellipsis" vert="horz" wrap="square" lIns="38100" tIns="19050" rIns="38100" bIns="19050" anchor="ctr" anchorCtr="0">
                <a:spAutoFit/>
              </a:bodyPr>
              <a:lstStyle/>
              <a:p>
                <a:pPr algn="ctr" rtl="0">
                  <a:defRPr lang="en-US" sz="1400" b="0" i="0" u="none" strike="noStrike" kern="1200" baseline="0">
                    <a:solidFill>
                      <a:schemeClr val="tx1">
                        <a:lumMod val="50000"/>
                        <a:lumOff val="50000"/>
                      </a:schemeClr>
                    </a:solidFill>
                    <a:latin typeface="+mj-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DataLabelsRange val="1"/>
              </c:ext>
            </c:extLst>
          </c:dLbls>
          <c:cat>
            <c:strRef>
              <c:f>Sheet1!$A$2:$A$4</c:f>
              <c:strCache>
                <c:ptCount val="3"/>
                <c:pt idx="0">
                  <c:v>Taip, žinau</c:v>
                </c:pt>
                <c:pt idx="1">
                  <c:v>Taip, žinau. Asmeninę pagalbą gauna man artimas žmogus</c:v>
                </c:pt>
                <c:pt idx="2">
                  <c:v>Ne, nežinau</c:v>
                </c:pt>
              </c:strCache>
            </c:strRef>
          </c:cat>
          <c:val>
            <c:numRef>
              <c:f>Sheet1!$B$2:$B$4</c:f>
              <c:numCache>
                <c:formatCode>General</c:formatCode>
                <c:ptCount val="3"/>
                <c:pt idx="0">
                  <c:v>47</c:v>
                </c:pt>
                <c:pt idx="1">
                  <c:v>5</c:v>
                </c:pt>
                <c:pt idx="2">
                  <c:v>48</c:v>
                </c:pt>
              </c:numCache>
            </c:numRef>
          </c:val>
          <c:extLst>
            <c:ext xmlns:c15="http://schemas.microsoft.com/office/drawing/2012/chart" uri="{02D57815-91ED-43cb-92C2-25804820EDAC}">
              <c15:datalabelsRange>
                <c15:f>Sheet1!$A$2:$A$5</c15:f>
                <c15:dlblRangeCache>
                  <c:ptCount val="4"/>
                  <c:pt idx="0">
                    <c:v>Taip, žinau</c:v>
                  </c:pt>
                  <c:pt idx="1">
                    <c:v>Taip, žinau. Asmeninę pagalbą gauna man artimas žmogus</c:v>
                  </c:pt>
                  <c:pt idx="2">
                    <c:v>Ne, nežinau</c:v>
                  </c:pt>
                </c15:dlblRangeCache>
              </c15:datalabelsRange>
            </c:ext>
            <c:ext xmlns:c16="http://schemas.microsoft.com/office/drawing/2014/chart" uri="{C3380CC4-5D6E-409C-BE32-E72D297353CC}">
              <c16:uniqueId val="{00000004-95CC-4E39-9F36-02B8A6E541BF}"/>
            </c:ext>
          </c:extLst>
        </c:ser>
        <c:dLbls>
          <c:showLegendKey val="0"/>
          <c:showVal val="0"/>
          <c:showCatName val="0"/>
          <c:showSerName val="0"/>
          <c:showPercent val="0"/>
          <c:showBubbleSize val="0"/>
          <c:showLeaderLines val="0"/>
        </c:dLbls>
        <c:firstSliceAng val="140"/>
        <c:holeSize val="7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lt-LT"/>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480596207239619"/>
          <c:y val="6.8313528955922742E-2"/>
          <c:w val="0.37750662196045387"/>
          <c:h val="0.90581794574825569"/>
        </c:manualLayout>
      </c:layout>
      <c:barChart>
        <c:barDir val="bar"/>
        <c:grouping val="clustered"/>
        <c:varyColors val="0"/>
        <c:ser>
          <c:idx val="0"/>
          <c:order val="0"/>
          <c:tx>
            <c:strRef>
              <c:f>Sheet1!$B$1</c:f>
              <c:strCache>
                <c:ptCount val="1"/>
                <c:pt idx="0">
                  <c:v>Series 1</c:v>
                </c:pt>
              </c:strCache>
            </c:strRef>
          </c:tx>
          <c:spPr>
            <a:solidFill>
              <a:srgbClr val="BFBFBF"/>
            </a:solidFill>
            <a:ln>
              <a:noFill/>
            </a:ln>
            <a:effectLst/>
          </c:spPr>
          <c:invertIfNegative val="0"/>
          <c:dLbls>
            <c:dLbl>
              <c:idx val="0"/>
              <c:layout>
                <c:manualLayout>
                  <c:x val="-5.09979345965392E-3"/>
                  <c:y val="0"/>
                </c:manualLayout>
              </c:layout>
              <c:numFmt formatCode="0" sourceLinked="0"/>
              <c:spPr>
                <a:noFill/>
                <a:ln>
                  <a:noFill/>
                </a:ln>
                <a:effectLst/>
              </c:spPr>
              <c:txPr>
                <a:bodyPr rot="0" spcFirstLastPara="1" vertOverflow="ellipsis" vert="horz" wrap="square" lIns="38100" tIns="19050" rIns="38100" bIns="19050" anchor="ctr" anchorCtr="0">
                  <a:noAutofit/>
                </a:bodyPr>
                <a:lstStyle/>
                <a:p>
                  <a:pPr algn="ctr">
                    <a:defRPr lang="en-US" sz="1197"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723-469E-893C-2ABBAF8E1C62}"/>
                </c:ext>
              </c:extLst>
            </c:dLbl>
            <c:dLbl>
              <c:idx val="3"/>
              <c:layout>
                <c:manualLayout>
                  <c:x val="-5.09979345965392E-3"/>
                  <c:y val="-2.63617814577386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723-469E-893C-2ABBAF8E1C62}"/>
                </c:ext>
              </c:extLst>
            </c:dLbl>
            <c:dLbl>
              <c:idx val="4"/>
              <c:layout>
                <c:manualLayout>
                  <c:x val="4.5472268300121251E-4"/>
                  <c:y val="-2.63638573520183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723-469E-893C-2ABBAF8E1C62}"/>
                </c:ext>
              </c:extLst>
            </c:dLbl>
            <c:dLbl>
              <c:idx val="7"/>
              <c:layout>
                <c:manualLayout>
                  <c:x val="-5.3271548011546979E-3"/>
                  <c:y val="2.0758942796864817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723-469E-893C-2ABBAF8E1C62}"/>
                </c:ext>
              </c:extLst>
            </c:dLbl>
            <c:dLbl>
              <c:idx val="8"/>
              <c:layout>
                <c:manualLayout>
                  <c:x val="-5.327154801154697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723-469E-893C-2ABBAF8E1C62}"/>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tx1">
                        <a:lumMod val="75000"/>
                        <a:lumOff val="25000"/>
                      </a:schemeClr>
                    </a:solidFill>
                    <a:latin typeface="+mn-lt"/>
                    <a:ea typeface="+mn-ea"/>
                    <a:cs typeface="+mn-cs"/>
                  </a:defRPr>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Aukščiausio, vidutinio lygio vadovas</c:v>
                </c:pt>
                <c:pt idx="1">
                  <c:v>Specialistas, tarnautojas</c:v>
                </c:pt>
                <c:pt idx="2">
                  <c:v>Darbininkas, techninis darbuotojas</c:v>
                </c:pt>
                <c:pt idx="3">
                  <c:v>Smulkus verslininkas</c:v>
                </c:pt>
                <c:pt idx="4">
                  <c:v>Ūkininkas</c:v>
                </c:pt>
                <c:pt idx="5">
                  <c:v>Bedarbis</c:v>
                </c:pt>
                <c:pt idx="6">
                  <c:v>Pensininkas</c:v>
                </c:pt>
                <c:pt idx="7">
                  <c:v>Studentas, moksleivis</c:v>
                </c:pt>
                <c:pt idx="8">
                  <c:v>Namų šeimininkė</c:v>
                </c:pt>
                <c:pt idx="10">
                  <c:v>Nevedęs / netekėjusi</c:v>
                </c:pt>
                <c:pt idx="11">
                  <c:v>Vedęs / ištekėjusi, gyvena neregistruotoje santuokoje</c:v>
                </c:pt>
                <c:pt idx="12">
                  <c:v>Kita</c:v>
                </c:pt>
                <c:pt idx="14">
                  <c:v>Didieji miestai</c:v>
                </c:pt>
                <c:pt idx="15">
                  <c:v>Kitas miestas, rajono centras</c:v>
                </c:pt>
                <c:pt idx="16">
                  <c:v>Kaimo vietovė</c:v>
                </c:pt>
              </c:strCache>
            </c:strRef>
          </c:cat>
          <c:val>
            <c:numRef>
              <c:f>Sheet1!$B$2:$B$18</c:f>
              <c:numCache>
                <c:formatCode>###0</c:formatCode>
                <c:ptCount val="17"/>
                <c:pt idx="0">
                  <c:v>5</c:v>
                </c:pt>
                <c:pt idx="1">
                  <c:v>34</c:v>
                </c:pt>
                <c:pt idx="2">
                  <c:v>24</c:v>
                </c:pt>
                <c:pt idx="3">
                  <c:v>7</c:v>
                </c:pt>
                <c:pt idx="4">
                  <c:v>2</c:v>
                </c:pt>
                <c:pt idx="5">
                  <c:v>8</c:v>
                </c:pt>
                <c:pt idx="6">
                  <c:v>13</c:v>
                </c:pt>
                <c:pt idx="7">
                  <c:v>4</c:v>
                </c:pt>
                <c:pt idx="8">
                  <c:v>3</c:v>
                </c:pt>
                <c:pt idx="10">
                  <c:v>23</c:v>
                </c:pt>
                <c:pt idx="11">
                  <c:v>64</c:v>
                </c:pt>
                <c:pt idx="12">
                  <c:v>13</c:v>
                </c:pt>
                <c:pt idx="14">
                  <c:v>45</c:v>
                </c:pt>
                <c:pt idx="15">
                  <c:v>26</c:v>
                </c:pt>
                <c:pt idx="16">
                  <c:v>29</c:v>
                </c:pt>
              </c:numCache>
            </c:numRef>
          </c:val>
          <c:extLst>
            <c:ext xmlns:c16="http://schemas.microsoft.com/office/drawing/2014/chart" uri="{C3380CC4-5D6E-409C-BE32-E72D297353CC}">
              <c16:uniqueId val="{00000002-4A8C-4633-A5BC-56B2A859C892}"/>
            </c:ext>
          </c:extLst>
        </c:ser>
        <c:ser>
          <c:idx val="1"/>
          <c:order val="1"/>
          <c:tx>
            <c:strRef>
              <c:f>Sheet1!$C$1</c:f>
              <c:strCache>
                <c:ptCount val="1"/>
                <c:pt idx="0">
                  <c:v>Series 2</c:v>
                </c:pt>
              </c:strCache>
            </c:strRef>
          </c:tx>
          <c:spPr>
            <a:noFill/>
            <a:ln>
              <a:noFill/>
            </a:ln>
            <a:effectLst/>
          </c:spPr>
          <c:invertIfNegative val="0"/>
          <c:cat>
            <c:strRef>
              <c:f>Sheet1!$A$2:$A$18</c:f>
              <c:strCache>
                <c:ptCount val="17"/>
                <c:pt idx="0">
                  <c:v>Aukščiausio, vidutinio lygio vadovas</c:v>
                </c:pt>
                <c:pt idx="1">
                  <c:v>Specialistas, tarnautojas</c:v>
                </c:pt>
                <c:pt idx="2">
                  <c:v>Darbininkas, techninis darbuotojas</c:v>
                </c:pt>
                <c:pt idx="3">
                  <c:v>Smulkus verslininkas</c:v>
                </c:pt>
                <c:pt idx="4">
                  <c:v>Ūkininkas</c:v>
                </c:pt>
                <c:pt idx="5">
                  <c:v>Bedarbis</c:v>
                </c:pt>
                <c:pt idx="6">
                  <c:v>Pensininkas</c:v>
                </c:pt>
                <c:pt idx="7">
                  <c:v>Studentas, moksleivis</c:v>
                </c:pt>
                <c:pt idx="8">
                  <c:v>Namų šeimininkė</c:v>
                </c:pt>
                <c:pt idx="10">
                  <c:v>Nevedęs / netekėjusi</c:v>
                </c:pt>
                <c:pt idx="11">
                  <c:v>Vedęs / ištekėjusi, gyvena neregistruotoje santuokoje</c:v>
                </c:pt>
                <c:pt idx="12">
                  <c:v>Kita</c:v>
                </c:pt>
                <c:pt idx="14">
                  <c:v>Didieji miestai</c:v>
                </c:pt>
                <c:pt idx="15">
                  <c:v>Kitas miestas, rajono centras</c:v>
                </c:pt>
                <c:pt idx="16">
                  <c:v>Kaimo vietovė</c:v>
                </c:pt>
              </c:strCache>
            </c:strRef>
          </c:cat>
          <c:val>
            <c:numRef>
              <c:f>Sheet1!$C$2:$C$18</c:f>
              <c:numCache>
                <c:formatCode>General</c:formatCode>
                <c:ptCount val="17"/>
                <c:pt idx="0">
                  <c:v>100</c:v>
                </c:pt>
                <c:pt idx="8" formatCode="###0.0">
                  <c:v>100</c:v>
                </c:pt>
                <c:pt idx="12" formatCode="###0.0">
                  <c:v>100</c:v>
                </c:pt>
                <c:pt idx="16" formatCode="###0.0">
                  <c:v>100</c:v>
                </c:pt>
              </c:numCache>
            </c:numRef>
          </c:val>
          <c:extLst>
            <c:ext xmlns:c16="http://schemas.microsoft.com/office/drawing/2014/chart" uri="{C3380CC4-5D6E-409C-BE32-E72D297353CC}">
              <c16:uniqueId val="{00000003-4A8C-4633-A5BC-56B2A859C892}"/>
            </c:ext>
          </c:extLst>
        </c:ser>
        <c:dLbls>
          <c:showLegendKey val="0"/>
          <c:showVal val="0"/>
          <c:showCatName val="0"/>
          <c:showSerName val="0"/>
          <c:showPercent val="0"/>
          <c:showBubbleSize val="0"/>
        </c:dLbls>
        <c:gapWidth val="0"/>
        <c:overlap val="35"/>
        <c:axId val="125470976"/>
        <c:axId val="148710528"/>
      </c:barChart>
      <c:catAx>
        <c:axId val="125470976"/>
        <c:scaling>
          <c:orientation val="maxMin"/>
        </c:scaling>
        <c:delete val="0"/>
        <c:axPos val="l"/>
        <c:numFmt formatCode="General" sourceLinked="1"/>
        <c:majorTickMark val="none"/>
        <c:minorTickMark val="none"/>
        <c:tickLblPos val="nextTo"/>
        <c:spPr>
          <a:noFill/>
          <a:ln w="1587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lt-LT"/>
          </a:p>
        </c:txPr>
        <c:crossAx val="148710528"/>
        <c:crosses val="autoZero"/>
        <c:auto val="1"/>
        <c:lblAlgn val="ctr"/>
        <c:lblOffset val="100"/>
        <c:noMultiLvlLbl val="0"/>
      </c:catAx>
      <c:valAx>
        <c:axId val="148710528"/>
        <c:scaling>
          <c:orientation val="minMax"/>
        </c:scaling>
        <c:delete val="1"/>
        <c:axPos val="t"/>
        <c:numFmt formatCode="###0" sourceLinked="1"/>
        <c:majorTickMark val="none"/>
        <c:minorTickMark val="none"/>
        <c:tickLblPos val="nextTo"/>
        <c:crossAx val="125470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530321739216999"/>
          <c:y val="0.13406689897326765"/>
          <c:w val="0.36118392295520751"/>
          <c:h val="0.71560098318765519"/>
        </c:manualLayout>
      </c:layout>
      <c:doughnutChart>
        <c:varyColors val="1"/>
        <c:ser>
          <c:idx val="0"/>
          <c:order val="0"/>
          <c:tx>
            <c:strRef>
              <c:f>Sheet1!$B$1</c:f>
              <c:strCache>
                <c:ptCount val="1"/>
                <c:pt idx="0">
                  <c:v>Series 1</c:v>
                </c:pt>
              </c:strCache>
            </c:strRef>
          </c:tx>
          <c:dPt>
            <c:idx val="0"/>
            <c:bubble3D val="0"/>
            <c:spPr>
              <a:solidFill>
                <a:schemeClr val="accent1"/>
              </a:solidFill>
              <a:ln>
                <a:noFill/>
              </a:ln>
              <a:effectLst/>
            </c:spPr>
            <c:extLst>
              <c:ext xmlns:c16="http://schemas.microsoft.com/office/drawing/2014/chart" uri="{C3380CC4-5D6E-409C-BE32-E72D297353CC}">
                <c16:uniqueId val="{00000001-95CC-4E39-9F36-02B8A6E541BF}"/>
              </c:ext>
            </c:extLst>
          </c:dPt>
          <c:dPt>
            <c:idx val="1"/>
            <c:bubble3D val="0"/>
            <c:spPr>
              <a:solidFill>
                <a:schemeClr val="accent2"/>
              </a:solidFill>
              <a:ln>
                <a:noFill/>
              </a:ln>
              <a:effectLst/>
            </c:spPr>
            <c:extLst>
              <c:ext xmlns:c16="http://schemas.microsoft.com/office/drawing/2014/chart" uri="{C3380CC4-5D6E-409C-BE32-E72D297353CC}">
                <c16:uniqueId val="{00000003-95CC-4E39-9F36-02B8A6E541BF}"/>
              </c:ext>
            </c:extLst>
          </c:dPt>
          <c:dLbls>
            <c:dLbl>
              <c:idx val="0"/>
              <c:layout>
                <c:manualLayout>
                  <c:x val="-3.8794440257037342E-2"/>
                  <c:y val="0.1554439960944588"/>
                </c:manualLayout>
              </c:layout>
              <c:tx>
                <c:rich>
                  <a:bodyPr rot="0" spcFirstLastPara="1" vertOverflow="ellipsis" vert="horz" wrap="square" anchor="ctr" anchorCtr="0"/>
                  <a:lstStyle/>
                  <a:p>
                    <a:pPr algn="ctr" rtl="0">
                      <a:defRPr lang="en-US" sz="1400" b="0" i="0" u="none" strike="noStrike" kern="1200" baseline="0">
                        <a:solidFill>
                          <a:schemeClr val="tx1">
                            <a:lumMod val="50000"/>
                            <a:lumOff val="50000"/>
                          </a:schemeClr>
                        </a:solidFill>
                        <a:latin typeface="+mj-lt"/>
                        <a:ea typeface="+mn-ea"/>
                        <a:cs typeface="+mn-cs"/>
                      </a:defRPr>
                    </a:pPr>
                    <a:fld id="{D20E11C0-C132-485A-ACD3-B7DDA9CCB1EE}" type="CELLRANGE">
                      <a:rPr lang="en-US" sz="1400" b="0" i="0" u="none" strike="noStrike" kern="1200" baseline="0" smtClean="0">
                        <a:solidFill>
                          <a:schemeClr val="tx1">
                            <a:lumMod val="50000"/>
                            <a:lumOff val="50000"/>
                          </a:schemeClr>
                        </a:solidFill>
                        <a:latin typeface="+mj-lt"/>
                        <a:ea typeface="+mn-ea"/>
                        <a:cs typeface="+mn-cs"/>
                      </a:rPr>
                      <a:pPr algn="ctr" rtl="0">
                        <a:defRPr lang="en-US">
                          <a:solidFill>
                            <a:schemeClr val="tx1">
                              <a:lumMod val="50000"/>
                              <a:lumOff val="50000"/>
                            </a:schemeClr>
                          </a:solidFill>
                          <a:latin typeface="+mj-lt"/>
                        </a:defRPr>
                      </a:pPr>
                      <a:t>[LANGELIŲ DIAPAZONAS]</a:t>
                    </a:fld>
                    <a:r>
                      <a:rPr lang="en-US" sz="1400" b="0" i="0" u="none" strike="noStrike" kern="1200" baseline="0" dirty="0">
                        <a:solidFill>
                          <a:schemeClr val="tx1">
                            <a:lumMod val="50000"/>
                            <a:lumOff val="50000"/>
                          </a:schemeClr>
                        </a:solidFill>
                        <a:latin typeface="+mj-lt"/>
                        <a:ea typeface="+mn-ea"/>
                        <a:cs typeface="+mn-cs"/>
                      </a:rPr>
                      <a:t> </a:t>
                    </a:r>
                  </a:p>
                  <a:p>
                    <a:pPr algn="ctr" rtl="0">
                      <a:defRPr lang="en-US">
                        <a:solidFill>
                          <a:schemeClr val="tx1">
                            <a:lumMod val="50000"/>
                            <a:lumOff val="50000"/>
                          </a:schemeClr>
                        </a:solidFill>
                        <a:latin typeface="+mj-lt"/>
                      </a:defRPr>
                    </a:pPr>
                    <a:fld id="{F005AFFF-1E2F-47F3-B950-3E8546D4C26E}" type="VALUE">
                      <a:rPr lang="en-US" sz="1400" b="0" i="0" u="none" strike="noStrike" kern="1200" baseline="0" smtClean="0">
                        <a:solidFill>
                          <a:schemeClr val="tx1">
                            <a:lumMod val="50000"/>
                            <a:lumOff val="50000"/>
                          </a:schemeClr>
                        </a:solidFill>
                        <a:latin typeface="+mj-lt"/>
                        <a:ea typeface="+mn-ea"/>
                        <a:cs typeface="+mn-cs"/>
                      </a:rPr>
                      <a:pPr algn="ctr" rtl="0">
                        <a:defRPr lang="en-US">
                          <a:solidFill>
                            <a:schemeClr val="tx1">
                              <a:lumMod val="50000"/>
                              <a:lumOff val="50000"/>
                            </a:schemeClr>
                          </a:solidFill>
                          <a:latin typeface="+mj-lt"/>
                        </a:defRPr>
                      </a:pPr>
                      <a:t>[REIKŠMĖ]</a:t>
                    </a:fld>
                    <a:r>
                      <a:rPr lang="en-US" sz="1400" b="0" i="0" u="none" strike="noStrike" kern="1200" baseline="0" dirty="0">
                        <a:solidFill>
                          <a:schemeClr val="tx1">
                            <a:lumMod val="50000"/>
                            <a:lumOff val="50000"/>
                          </a:schemeClr>
                        </a:solidFill>
                        <a:latin typeface="+mj-lt"/>
                        <a:ea typeface="+mn-ea"/>
                        <a:cs typeface="+mn-cs"/>
                      </a:rPr>
                      <a:t>%</a:t>
                    </a:r>
                  </a:p>
                </c:rich>
              </c:tx>
              <c:spPr>
                <a:noFill/>
                <a:ln>
                  <a:noFill/>
                </a:ln>
                <a:effectLst/>
              </c:spPr>
              <c:txPr>
                <a:bodyPr rot="0" spcFirstLastPara="1" vertOverflow="ellipsis" vert="horz" wrap="square" anchor="ctr" anchorCtr="0"/>
                <a:lstStyle/>
                <a:p>
                  <a:pPr algn="ctr" rtl="0">
                    <a:defRPr lang="en-US" sz="1400" b="0" i="0" u="none" strike="noStrike" kern="1200" baseline="0">
                      <a:solidFill>
                        <a:schemeClr val="tx1">
                          <a:lumMod val="50000"/>
                          <a:lumOff val="50000"/>
                        </a:schemeClr>
                      </a:solidFill>
                      <a:latin typeface="+mj-lt"/>
                      <a:ea typeface="+mn-ea"/>
                      <a:cs typeface="+mn-cs"/>
                    </a:defRPr>
                  </a:pPr>
                  <a:endParaRPr lang="lt-LT"/>
                </a:p>
              </c:txPr>
              <c:showLegendKey val="0"/>
              <c:showVal val="1"/>
              <c:showCatName val="0"/>
              <c:showSerName val="0"/>
              <c:showPercent val="0"/>
              <c:showBubbleSize val="0"/>
              <c:extLst>
                <c:ext xmlns:c15="http://schemas.microsoft.com/office/drawing/2012/chart" uri="{CE6537A1-D6FC-4f65-9D91-7224C49458BB}">
                  <c15:layout>
                    <c:manualLayout>
                      <c:w val="0.11968409257574053"/>
                      <c:h val="0.17090853581742094"/>
                    </c:manualLayout>
                  </c15:layout>
                  <c15:dlblFieldTable/>
                  <c15:showDataLabelsRange val="1"/>
                </c:ext>
                <c:ext xmlns:c16="http://schemas.microsoft.com/office/drawing/2014/chart" uri="{C3380CC4-5D6E-409C-BE32-E72D297353CC}">
                  <c16:uniqueId val="{00000001-95CC-4E39-9F36-02B8A6E541BF}"/>
                </c:ext>
              </c:extLst>
            </c:dLbl>
            <c:dLbl>
              <c:idx val="1"/>
              <c:layout>
                <c:manualLayout>
                  <c:x val="6.2578525072573887E-2"/>
                  <c:y val="-0.11608629476048449"/>
                </c:manualLayout>
              </c:layout>
              <c:tx>
                <c:rich>
                  <a:bodyPr rot="0" spcFirstLastPara="1" vertOverflow="ellipsis" vert="horz" wrap="square" anchor="ctr" anchorCtr="0"/>
                  <a:lstStyle/>
                  <a:p>
                    <a:pPr algn="ctr" rtl="0">
                      <a:defRPr lang="lt-LT" sz="1400" b="0" i="0" u="none" strike="noStrike" kern="1200" baseline="0" smtClean="0">
                        <a:solidFill>
                          <a:schemeClr val="tx1">
                            <a:lumMod val="50000"/>
                            <a:lumOff val="50000"/>
                          </a:schemeClr>
                        </a:solidFill>
                        <a:latin typeface="+mj-lt"/>
                        <a:ea typeface="+mn-ea"/>
                        <a:cs typeface="+mn-cs"/>
                      </a:defRPr>
                    </a:pPr>
                    <a:fld id="{C0DCEA3A-9962-4623-A37C-B9641F5F54E8}" type="CELLRANGE">
                      <a:rPr lang="en-US" sz="1400" b="0" i="0" u="none" strike="noStrike" kern="1200" baseline="0" smtClean="0">
                        <a:solidFill>
                          <a:schemeClr val="tx1">
                            <a:lumMod val="50000"/>
                            <a:lumOff val="50000"/>
                          </a:schemeClr>
                        </a:solidFill>
                        <a:latin typeface="+mj-lt"/>
                        <a:ea typeface="+mn-ea"/>
                        <a:cs typeface="+mn-cs"/>
                      </a:rPr>
                      <a:pPr algn="ctr" rtl="0">
                        <a:defRPr lang="lt-LT" smtClean="0">
                          <a:solidFill>
                            <a:schemeClr val="tx1">
                              <a:lumMod val="50000"/>
                              <a:lumOff val="50000"/>
                            </a:schemeClr>
                          </a:solidFill>
                          <a:latin typeface="+mj-lt"/>
                        </a:defRPr>
                      </a:pPr>
                      <a:t>[LANGELIŲ DIAPAZONAS]</a:t>
                    </a:fld>
                    <a:endParaRPr lang="en-US" sz="1400" b="0" i="0" u="none" strike="noStrike" kern="1200" baseline="0">
                      <a:solidFill>
                        <a:schemeClr val="tx1">
                          <a:lumMod val="50000"/>
                          <a:lumOff val="50000"/>
                        </a:schemeClr>
                      </a:solidFill>
                      <a:latin typeface="+mj-lt"/>
                      <a:ea typeface="+mn-ea"/>
                      <a:cs typeface="+mn-cs"/>
                    </a:endParaRPr>
                  </a:p>
                  <a:p>
                    <a:pPr algn="ctr" rtl="0">
                      <a:defRPr lang="lt-LT" smtClean="0">
                        <a:solidFill>
                          <a:schemeClr val="tx1">
                            <a:lumMod val="50000"/>
                            <a:lumOff val="50000"/>
                          </a:schemeClr>
                        </a:solidFill>
                        <a:latin typeface="+mj-lt"/>
                      </a:defRPr>
                    </a:pPr>
                    <a:fld id="{95D32463-B636-41C9-89B0-26DB599A5302}" type="VALUE">
                      <a:rPr lang="en-US" sz="1400" b="0" i="0" u="none" strike="noStrike" kern="1200" baseline="0" smtClean="0">
                        <a:solidFill>
                          <a:schemeClr val="tx1">
                            <a:lumMod val="50000"/>
                            <a:lumOff val="50000"/>
                          </a:schemeClr>
                        </a:solidFill>
                        <a:latin typeface="+mj-lt"/>
                        <a:ea typeface="+mn-ea"/>
                        <a:cs typeface="+mn-cs"/>
                      </a:rPr>
                      <a:pPr algn="ctr" rtl="0">
                        <a:defRPr lang="lt-LT" smtClean="0">
                          <a:solidFill>
                            <a:schemeClr val="tx1">
                              <a:lumMod val="50000"/>
                              <a:lumOff val="50000"/>
                            </a:schemeClr>
                          </a:solidFill>
                          <a:latin typeface="+mj-lt"/>
                        </a:defRPr>
                      </a:pPr>
                      <a:t>[REIKŠMĖ]</a:t>
                    </a:fld>
                    <a:r>
                      <a:rPr lang="en-US" sz="1400" b="0" i="0" u="none" strike="noStrike" kern="1200" baseline="0">
                        <a:solidFill>
                          <a:schemeClr val="tx1">
                            <a:lumMod val="50000"/>
                            <a:lumOff val="50000"/>
                          </a:schemeClr>
                        </a:solidFill>
                        <a:latin typeface="+mj-lt"/>
                        <a:ea typeface="+mn-ea"/>
                        <a:cs typeface="+mn-cs"/>
                      </a:rPr>
                      <a:t>%</a:t>
                    </a:r>
                  </a:p>
                </c:rich>
              </c:tx>
              <c:spPr>
                <a:noFill/>
                <a:ln>
                  <a:noFill/>
                </a:ln>
                <a:effectLst/>
              </c:spPr>
              <c:txPr>
                <a:bodyPr rot="0" spcFirstLastPara="1" vertOverflow="ellipsis" vert="horz" wrap="square" anchor="ctr" anchorCtr="0"/>
                <a:lstStyle/>
                <a:p>
                  <a:pPr algn="ctr" rtl="0">
                    <a:defRPr lang="lt-LT" sz="1400" b="0" i="0" u="none" strike="noStrike" kern="1200" baseline="0" smtClean="0">
                      <a:solidFill>
                        <a:schemeClr val="tx1">
                          <a:lumMod val="50000"/>
                          <a:lumOff val="50000"/>
                        </a:schemeClr>
                      </a:solidFill>
                      <a:latin typeface="+mj-lt"/>
                      <a:ea typeface="+mn-ea"/>
                      <a:cs typeface="+mn-cs"/>
                    </a:defRPr>
                  </a:pPr>
                  <a:endParaRPr lang="lt-LT"/>
                </a:p>
              </c:txPr>
              <c:showLegendKey val="0"/>
              <c:showVal val="1"/>
              <c:showCatName val="0"/>
              <c:showSerName val="0"/>
              <c:showPercent val="0"/>
              <c:showBubbleSize val="0"/>
              <c:extLst>
                <c:ext xmlns:c15="http://schemas.microsoft.com/office/drawing/2012/chart" uri="{CE6537A1-D6FC-4f65-9D91-7224C49458BB}">
                  <c15:layout>
                    <c:manualLayout>
                      <c:w val="0.10848080181970066"/>
                      <c:h val="0.13324216214489512"/>
                    </c:manualLayout>
                  </c15:layout>
                  <c15:dlblFieldTable/>
                  <c15:showDataLabelsRange val="1"/>
                </c:ext>
                <c:ext xmlns:c16="http://schemas.microsoft.com/office/drawing/2014/chart" uri="{C3380CC4-5D6E-409C-BE32-E72D297353CC}">
                  <c16:uniqueId val="{00000003-95CC-4E39-9F36-02B8A6E541BF}"/>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j-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DataLabelsRange val="1"/>
              </c:ext>
            </c:extLst>
          </c:dLbls>
          <c:cat>
            <c:strRef>
              <c:f>Sheet1!$A$2:$A$3</c:f>
              <c:strCache>
                <c:ptCount val="2"/>
                <c:pt idx="0">
                  <c:v>Taip</c:v>
                </c:pt>
                <c:pt idx="1">
                  <c:v>Ne</c:v>
                </c:pt>
              </c:strCache>
            </c:strRef>
          </c:cat>
          <c:val>
            <c:numRef>
              <c:f>Sheet1!$B$2:$B$3</c:f>
              <c:numCache>
                <c:formatCode>General</c:formatCode>
                <c:ptCount val="2"/>
                <c:pt idx="0">
                  <c:v>21</c:v>
                </c:pt>
                <c:pt idx="1">
                  <c:v>79</c:v>
                </c:pt>
              </c:numCache>
            </c:numRef>
          </c:val>
          <c:extLst>
            <c:ext xmlns:c15="http://schemas.microsoft.com/office/drawing/2012/chart" uri="{02D57815-91ED-43cb-92C2-25804820EDAC}">
              <c15:datalabelsRange>
                <c15:f>Sheet1!$A$2:$A$5</c15:f>
                <c15:dlblRangeCache>
                  <c:ptCount val="4"/>
                  <c:pt idx="0">
                    <c:v>Taip</c:v>
                  </c:pt>
                  <c:pt idx="1">
                    <c:v>Ne</c:v>
                  </c:pt>
                </c15:dlblRangeCache>
              </c15:datalabelsRange>
            </c:ext>
            <c:ext xmlns:c16="http://schemas.microsoft.com/office/drawing/2014/chart" uri="{C3380CC4-5D6E-409C-BE32-E72D297353CC}">
              <c16:uniqueId val="{00000004-95CC-4E39-9F36-02B8A6E541BF}"/>
            </c:ext>
          </c:extLst>
        </c:ser>
        <c:dLbls>
          <c:showLegendKey val="0"/>
          <c:showVal val="0"/>
          <c:showCatName val="0"/>
          <c:showSerName val="0"/>
          <c:showPercent val="0"/>
          <c:showBubbleSize val="0"/>
          <c:showLeaderLines val="0"/>
        </c:dLbls>
        <c:firstSliceAng val="180"/>
        <c:holeSize val="7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lt-LT"/>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41891908374824"/>
          <c:y val="9.7545631206732208E-2"/>
          <c:w val="0.63558108091625176"/>
          <c:h val="0.88202235027908926"/>
        </c:manualLayout>
      </c:layout>
      <c:barChart>
        <c:barDir val="bar"/>
        <c:grouping val="stacked"/>
        <c:varyColors val="0"/>
        <c:ser>
          <c:idx val="0"/>
          <c:order val="0"/>
          <c:tx>
            <c:strRef>
              <c:f>Sheet1!$B$1</c:f>
              <c:strCache>
                <c:ptCount val="1"/>
                <c:pt idx="0">
                  <c:v>Nuolatos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Naudodamiesi miesto susisiekimo autobusais ar troleibusais</c:v>
                </c:pt>
                <c:pt idx="1">
                  <c:v>Pirkdami (įsigydami) įvairias prekes ar paslaugas</c:v>
                </c:pt>
                <c:pt idx="2">
                  <c:v>Naudodamiesi priemiestiniais ir tarpmiestiniais autobusais</c:v>
                </c:pt>
                <c:pt idx="3">
                  <c:v>Naudodamiesi kompiuteriais ir mobiliaisiais telefonais</c:v>
                </c:pt>
                <c:pt idx="4">
                  <c:v>Naudodamiesi valstybės, savivaldybių įstaigų tinklalapiais</c:v>
                </c:pt>
                <c:pt idx="5">
                  <c:v>Naudodamiesi vietinio susisiekimo traukiniais</c:v>
                </c:pt>
                <c:pt idx="6">
                  <c:v>Naudodamiesi komerciniais tinklapiais</c:v>
                </c:pt>
                <c:pt idx="7">
                  <c:v>Užsisakydami savivaldybėse teikiamas pavėžėjimo paslaugas</c:v>
                </c:pt>
                <c:pt idx="8">
                  <c:v>Užsisakydami taksi</c:v>
                </c:pt>
                <c:pt idx="9">
                  <c:v>Naudodamiesi keltais</c:v>
                </c:pt>
              </c:strCache>
            </c:strRef>
          </c:cat>
          <c:val>
            <c:numRef>
              <c:f>Sheet1!$B$2:$B$11</c:f>
              <c:numCache>
                <c:formatCode>General</c:formatCode>
                <c:ptCount val="10"/>
                <c:pt idx="0">
                  <c:v>5</c:v>
                </c:pt>
                <c:pt idx="1">
                  <c:v>4</c:v>
                </c:pt>
                <c:pt idx="2">
                  <c:v>5</c:v>
                </c:pt>
                <c:pt idx="3">
                  <c:v>3</c:v>
                </c:pt>
                <c:pt idx="4">
                  <c:v>4</c:v>
                </c:pt>
                <c:pt idx="5">
                  <c:v>4</c:v>
                </c:pt>
                <c:pt idx="6">
                  <c:v>2</c:v>
                </c:pt>
                <c:pt idx="7">
                  <c:v>4</c:v>
                </c:pt>
                <c:pt idx="8">
                  <c:v>1</c:v>
                </c:pt>
                <c:pt idx="9">
                  <c:v>2</c:v>
                </c:pt>
              </c:numCache>
            </c:numRef>
          </c:val>
          <c:extLst>
            <c:ext xmlns:c16="http://schemas.microsoft.com/office/drawing/2014/chart" uri="{C3380CC4-5D6E-409C-BE32-E72D297353CC}">
              <c16:uniqueId val="{00000000-14B9-4ED7-87EE-41CFFAC4F0E9}"/>
            </c:ext>
          </c:extLst>
        </c:ser>
        <c:ser>
          <c:idx val="1"/>
          <c:order val="1"/>
          <c:tx>
            <c:strRef>
              <c:f>Sheet1!$C$1</c:f>
              <c:strCache>
                <c:ptCount val="1"/>
                <c:pt idx="0">
                  <c:v>Dažnai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Naudodamiesi miesto susisiekimo autobusais ar troleibusais</c:v>
                </c:pt>
                <c:pt idx="1">
                  <c:v>Pirkdami (įsigydami) įvairias prekes ar paslaugas</c:v>
                </c:pt>
                <c:pt idx="2">
                  <c:v>Naudodamiesi priemiestiniais ir tarpmiestiniais autobusais</c:v>
                </c:pt>
                <c:pt idx="3">
                  <c:v>Naudodamiesi kompiuteriais ir mobiliaisiais telefonais</c:v>
                </c:pt>
                <c:pt idx="4">
                  <c:v>Naudodamiesi valstybės, savivaldybių įstaigų tinklalapiais</c:v>
                </c:pt>
                <c:pt idx="5">
                  <c:v>Naudodamiesi vietinio susisiekimo traukiniais</c:v>
                </c:pt>
                <c:pt idx="6">
                  <c:v>Naudodamiesi komerciniais tinklapiais</c:v>
                </c:pt>
                <c:pt idx="7">
                  <c:v>Užsisakydami savivaldybėse teikiamas pavėžėjimo paslaugas</c:v>
                </c:pt>
                <c:pt idx="8">
                  <c:v>Užsisakydami taksi</c:v>
                </c:pt>
                <c:pt idx="9">
                  <c:v>Naudodamiesi keltais</c:v>
                </c:pt>
              </c:strCache>
            </c:strRef>
          </c:cat>
          <c:val>
            <c:numRef>
              <c:f>Sheet1!$C$2:$C$11</c:f>
              <c:numCache>
                <c:formatCode>General</c:formatCode>
                <c:ptCount val="10"/>
                <c:pt idx="0">
                  <c:v>6</c:v>
                </c:pt>
                <c:pt idx="1">
                  <c:v>7</c:v>
                </c:pt>
                <c:pt idx="2">
                  <c:v>5</c:v>
                </c:pt>
                <c:pt idx="3">
                  <c:v>10</c:v>
                </c:pt>
                <c:pt idx="4">
                  <c:v>5</c:v>
                </c:pt>
                <c:pt idx="5">
                  <c:v>5</c:v>
                </c:pt>
                <c:pt idx="6">
                  <c:v>6</c:v>
                </c:pt>
                <c:pt idx="7">
                  <c:v>5</c:v>
                </c:pt>
                <c:pt idx="8">
                  <c:v>4</c:v>
                </c:pt>
                <c:pt idx="9">
                  <c:v>3</c:v>
                </c:pt>
              </c:numCache>
            </c:numRef>
          </c:val>
          <c:extLst>
            <c:ext xmlns:c16="http://schemas.microsoft.com/office/drawing/2014/chart" uri="{C3380CC4-5D6E-409C-BE32-E72D297353CC}">
              <c16:uniqueId val="{00000001-14B9-4ED7-87EE-41CFFAC4F0E9}"/>
            </c:ext>
          </c:extLst>
        </c:ser>
        <c:ser>
          <c:idx val="2"/>
          <c:order val="2"/>
          <c:tx>
            <c:strRef>
              <c:f>Sheet1!$D$1</c:f>
              <c:strCache>
                <c:ptCount val="1"/>
                <c:pt idx="0">
                  <c:v>Kelis kartus</c:v>
                </c:pt>
              </c:strCache>
            </c:strRef>
          </c:tx>
          <c:spPr>
            <a:solidFill>
              <a:srgbClr val="00D0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Naudodamiesi miesto susisiekimo autobusais ar troleibusais</c:v>
                </c:pt>
                <c:pt idx="1">
                  <c:v>Pirkdami (įsigydami) įvairias prekes ar paslaugas</c:v>
                </c:pt>
                <c:pt idx="2">
                  <c:v>Naudodamiesi priemiestiniais ir tarpmiestiniais autobusais</c:v>
                </c:pt>
                <c:pt idx="3">
                  <c:v>Naudodamiesi kompiuteriais ir mobiliaisiais telefonais</c:v>
                </c:pt>
                <c:pt idx="4">
                  <c:v>Naudodamiesi valstybės, savivaldybių įstaigų tinklalapiais</c:v>
                </c:pt>
                <c:pt idx="5">
                  <c:v>Naudodamiesi vietinio susisiekimo traukiniais</c:v>
                </c:pt>
                <c:pt idx="6">
                  <c:v>Naudodamiesi komerciniais tinklapiais</c:v>
                </c:pt>
                <c:pt idx="7">
                  <c:v>Užsisakydami savivaldybėse teikiamas pavėžėjimo paslaugas</c:v>
                </c:pt>
                <c:pt idx="8">
                  <c:v>Užsisakydami taksi</c:v>
                </c:pt>
                <c:pt idx="9">
                  <c:v>Naudodamiesi keltais</c:v>
                </c:pt>
              </c:strCache>
            </c:strRef>
          </c:cat>
          <c:val>
            <c:numRef>
              <c:f>Sheet1!$D$2:$D$11</c:f>
              <c:numCache>
                <c:formatCode>General</c:formatCode>
                <c:ptCount val="10"/>
                <c:pt idx="0">
                  <c:v>20</c:v>
                </c:pt>
                <c:pt idx="1">
                  <c:v>18</c:v>
                </c:pt>
                <c:pt idx="2">
                  <c:v>15</c:v>
                </c:pt>
                <c:pt idx="3">
                  <c:v>11</c:v>
                </c:pt>
                <c:pt idx="4">
                  <c:v>14</c:v>
                </c:pt>
                <c:pt idx="5">
                  <c:v>11</c:v>
                </c:pt>
                <c:pt idx="6">
                  <c:v>9</c:v>
                </c:pt>
                <c:pt idx="7">
                  <c:v>7</c:v>
                </c:pt>
                <c:pt idx="8">
                  <c:v>8</c:v>
                </c:pt>
                <c:pt idx="9">
                  <c:v>7</c:v>
                </c:pt>
              </c:numCache>
            </c:numRef>
          </c:val>
          <c:extLst>
            <c:ext xmlns:c16="http://schemas.microsoft.com/office/drawing/2014/chart" uri="{C3380CC4-5D6E-409C-BE32-E72D297353CC}">
              <c16:uniqueId val="{00000002-14B9-4ED7-87EE-41CFFAC4F0E9}"/>
            </c:ext>
          </c:extLst>
        </c:ser>
        <c:ser>
          <c:idx val="3"/>
          <c:order val="3"/>
          <c:tx>
            <c:strRef>
              <c:f>Sheet1!$E$1</c:f>
              <c:strCache>
                <c:ptCount val="1"/>
                <c:pt idx="0">
                  <c:v>Kartą</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Naudodamiesi miesto susisiekimo autobusais ar troleibusais</c:v>
                </c:pt>
                <c:pt idx="1">
                  <c:v>Pirkdami (įsigydami) įvairias prekes ar paslaugas</c:v>
                </c:pt>
                <c:pt idx="2">
                  <c:v>Naudodamiesi priemiestiniais ir tarpmiestiniais autobusais</c:v>
                </c:pt>
                <c:pt idx="3">
                  <c:v>Naudodamiesi kompiuteriais ir mobiliaisiais telefonais</c:v>
                </c:pt>
                <c:pt idx="4">
                  <c:v>Naudodamiesi valstybės, savivaldybių įstaigų tinklalapiais</c:v>
                </c:pt>
                <c:pt idx="5">
                  <c:v>Naudodamiesi vietinio susisiekimo traukiniais</c:v>
                </c:pt>
                <c:pt idx="6">
                  <c:v>Naudodamiesi komerciniais tinklapiais</c:v>
                </c:pt>
                <c:pt idx="7">
                  <c:v>Užsisakydami savivaldybėse teikiamas pavėžėjimo paslaugas</c:v>
                </c:pt>
                <c:pt idx="8">
                  <c:v>Užsisakydami taksi</c:v>
                </c:pt>
                <c:pt idx="9">
                  <c:v>Naudodamiesi keltais</c:v>
                </c:pt>
              </c:strCache>
            </c:strRef>
          </c:cat>
          <c:val>
            <c:numRef>
              <c:f>Sheet1!$E$2:$E$11</c:f>
              <c:numCache>
                <c:formatCode>General</c:formatCode>
                <c:ptCount val="10"/>
                <c:pt idx="0">
                  <c:v>8</c:v>
                </c:pt>
                <c:pt idx="1">
                  <c:v>10</c:v>
                </c:pt>
                <c:pt idx="2">
                  <c:v>7</c:v>
                </c:pt>
                <c:pt idx="3">
                  <c:v>5</c:v>
                </c:pt>
                <c:pt idx="4">
                  <c:v>9</c:v>
                </c:pt>
                <c:pt idx="5">
                  <c:v>6</c:v>
                </c:pt>
                <c:pt idx="6">
                  <c:v>10</c:v>
                </c:pt>
                <c:pt idx="7">
                  <c:v>11</c:v>
                </c:pt>
                <c:pt idx="8">
                  <c:v>7</c:v>
                </c:pt>
                <c:pt idx="9">
                  <c:v>4</c:v>
                </c:pt>
              </c:numCache>
            </c:numRef>
          </c:val>
          <c:extLst>
            <c:ext xmlns:c16="http://schemas.microsoft.com/office/drawing/2014/chart" uri="{C3380CC4-5D6E-409C-BE32-E72D297353CC}">
              <c16:uniqueId val="{00000003-14B9-4ED7-87EE-41CFFAC4F0E9}"/>
            </c:ext>
          </c:extLst>
        </c:ser>
        <c:ser>
          <c:idx val="4"/>
          <c:order val="4"/>
          <c:tx>
            <c:strRef>
              <c:f>Sheet1!$F$1</c:f>
              <c:strCache>
                <c:ptCount val="1"/>
                <c:pt idx="0">
                  <c:v>Ne</c:v>
                </c:pt>
              </c:strCache>
            </c:strRef>
          </c:tx>
          <c:spPr>
            <a:solidFill>
              <a:schemeClr val="accent3">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Naudodamiesi miesto susisiekimo autobusais ar troleibusais</c:v>
                </c:pt>
                <c:pt idx="1">
                  <c:v>Pirkdami (įsigydami) įvairias prekes ar paslaugas</c:v>
                </c:pt>
                <c:pt idx="2">
                  <c:v>Naudodamiesi priemiestiniais ir tarpmiestiniais autobusais</c:v>
                </c:pt>
                <c:pt idx="3">
                  <c:v>Naudodamiesi kompiuteriais ir mobiliaisiais telefonais</c:v>
                </c:pt>
                <c:pt idx="4">
                  <c:v>Naudodamiesi valstybės, savivaldybių įstaigų tinklalapiais</c:v>
                </c:pt>
                <c:pt idx="5">
                  <c:v>Naudodamiesi vietinio susisiekimo traukiniais</c:v>
                </c:pt>
                <c:pt idx="6">
                  <c:v>Naudodamiesi komerciniais tinklapiais</c:v>
                </c:pt>
                <c:pt idx="7">
                  <c:v>Užsisakydami savivaldybėse teikiamas pavėžėjimo paslaugas</c:v>
                </c:pt>
                <c:pt idx="8">
                  <c:v>Užsisakydami taksi</c:v>
                </c:pt>
                <c:pt idx="9">
                  <c:v>Naudodamiesi keltais</c:v>
                </c:pt>
              </c:strCache>
            </c:strRef>
          </c:cat>
          <c:val>
            <c:numRef>
              <c:f>Sheet1!$F$2:$F$11</c:f>
              <c:numCache>
                <c:formatCode>General</c:formatCode>
                <c:ptCount val="10"/>
                <c:pt idx="0">
                  <c:v>45</c:v>
                </c:pt>
                <c:pt idx="1">
                  <c:v>58</c:v>
                </c:pt>
                <c:pt idx="2">
                  <c:v>46</c:v>
                </c:pt>
                <c:pt idx="3">
                  <c:v>68</c:v>
                </c:pt>
                <c:pt idx="4">
                  <c:v>53</c:v>
                </c:pt>
                <c:pt idx="5">
                  <c:v>43</c:v>
                </c:pt>
                <c:pt idx="6">
                  <c:v>58</c:v>
                </c:pt>
                <c:pt idx="7">
                  <c:v>31</c:v>
                </c:pt>
                <c:pt idx="8">
                  <c:v>57</c:v>
                </c:pt>
                <c:pt idx="9">
                  <c:v>39</c:v>
                </c:pt>
              </c:numCache>
            </c:numRef>
          </c:val>
          <c:extLst>
            <c:ext xmlns:c16="http://schemas.microsoft.com/office/drawing/2014/chart" uri="{C3380CC4-5D6E-409C-BE32-E72D297353CC}">
              <c16:uniqueId val="{00000004-14B9-4ED7-87EE-41CFFAC4F0E9}"/>
            </c:ext>
          </c:extLst>
        </c:ser>
        <c:ser>
          <c:idx val="5"/>
          <c:order val="5"/>
          <c:tx>
            <c:strRef>
              <c:f>Sheet1!$G$1</c:f>
              <c:strCache>
                <c:ptCount val="1"/>
                <c:pt idx="0">
                  <c:v>Nesinaudoju</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Naudodamiesi miesto susisiekimo autobusais ar troleibusais</c:v>
                </c:pt>
                <c:pt idx="1">
                  <c:v>Pirkdami (įsigydami) įvairias prekes ar paslaugas</c:v>
                </c:pt>
                <c:pt idx="2">
                  <c:v>Naudodamiesi priemiestiniais ir tarpmiestiniais autobusais</c:v>
                </c:pt>
                <c:pt idx="3">
                  <c:v>Naudodamiesi kompiuteriais ir mobiliaisiais telefonais</c:v>
                </c:pt>
                <c:pt idx="4">
                  <c:v>Naudodamiesi valstybės, savivaldybių įstaigų tinklalapiais</c:v>
                </c:pt>
                <c:pt idx="5">
                  <c:v>Naudodamiesi vietinio susisiekimo traukiniais</c:v>
                </c:pt>
                <c:pt idx="6">
                  <c:v>Naudodamiesi komerciniais tinklapiais</c:v>
                </c:pt>
                <c:pt idx="7">
                  <c:v>Užsisakydami savivaldybėse teikiamas pavėžėjimo paslaugas</c:v>
                </c:pt>
                <c:pt idx="8">
                  <c:v>Užsisakydami taksi</c:v>
                </c:pt>
                <c:pt idx="9">
                  <c:v>Naudodamiesi keltais</c:v>
                </c:pt>
              </c:strCache>
            </c:strRef>
          </c:cat>
          <c:val>
            <c:numRef>
              <c:f>Sheet1!$G$2:$G$11</c:f>
              <c:numCache>
                <c:formatCode>General</c:formatCode>
                <c:ptCount val="10"/>
                <c:pt idx="0">
                  <c:v>16</c:v>
                </c:pt>
                <c:pt idx="1">
                  <c:v>3</c:v>
                </c:pt>
                <c:pt idx="2">
                  <c:v>22</c:v>
                </c:pt>
                <c:pt idx="3">
                  <c:v>3</c:v>
                </c:pt>
                <c:pt idx="4">
                  <c:v>15</c:v>
                </c:pt>
                <c:pt idx="5">
                  <c:v>31</c:v>
                </c:pt>
                <c:pt idx="6">
                  <c:v>15</c:v>
                </c:pt>
                <c:pt idx="7">
                  <c:v>42</c:v>
                </c:pt>
                <c:pt idx="8">
                  <c:v>23</c:v>
                </c:pt>
                <c:pt idx="9">
                  <c:v>45</c:v>
                </c:pt>
              </c:numCache>
            </c:numRef>
          </c:val>
          <c:extLst>
            <c:ext xmlns:c16="http://schemas.microsoft.com/office/drawing/2014/chart" uri="{C3380CC4-5D6E-409C-BE32-E72D297353CC}">
              <c16:uniqueId val="{00000005-14B9-4ED7-87EE-41CFFAC4F0E9}"/>
            </c:ext>
          </c:extLst>
        </c:ser>
        <c:dLbls>
          <c:dLblPos val="ctr"/>
          <c:showLegendKey val="0"/>
          <c:showVal val="1"/>
          <c:showCatName val="0"/>
          <c:showSerName val="0"/>
          <c:showPercent val="0"/>
          <c:showBubbleSize val="0"/>
        </c:dLbls>
        <c:gapWidth val="150"/>
        <c:overlap val="100"/>
        <c:axId val="1814637663"/>
        <c:axId val="1814650975"/>
      </c:barChart>
      <c:catAx>
        <c:axId val="181463766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lt-LT"/>
          </a:p>
        </c:txPr>
        <c:crossAx val="1814650975"/>
        <c:crosses val="autoZero"/>
        <c:auto val="1"/>
        <c:lblAlgn val="ctr"/>
        <c:lblOffset val="100"/>
        <c:noMultiLvlLbl val="0"/>
      </c:catAx>
      <c:valAx>
        <c:axId val="1814650975"/>
        <c:scaling>
          <c:orientation val="minMax"/>
          <c:max val="100"/>
        </c:scaling>
        <c:delete val="1"/>
        <c:axPos val="t"/>
        <c:numFmt formatCode="General" sourceLinked="1"/>
        <c:majorTickMark val="none"/>
        <c:minorTickMark val="none"/>
        <c:tickLblPos val="nextTo"/>
        <c:crossAx val="1814637663"/>
        <c:crosses val="autoZero"/>
        <c:crossBetween val="between"/>
      </c:valAx>
      <c:spPr>
        <a:noFill/>
        <a:ln>
          <a:noFill/>
        </a:ln>
        <a:effectLst/>
      </c:spPr>
    </c:plotArea>
    <c:legend>
      <c:legendPos val="b"/>
      <c:layout>
        <c:manualLayout>
          <c:xMode val="edge"/>
          <c:yMode val="edge"/>
          <c:x val="0.18220791480243625"/>
          <c:y val="3.1865280345396221E-2"/>
          <c:w val="0.71363373997851398"/>
          <c:h val="4.9174649919588177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530321739216999"/>
          <c:y val="0.13406689897326765"/>
          <c:w val="0.36118392295520751"/>
          <c:h val="0.71560098318765519"/>
        </c:manualLayout>
      </c:layout>
      <c:doughnutChart>
        <c:varyColors val="1"/>
        <c:ser>
          <c:idx val="0"/>
          <c:order val="0"/>
          <c:tx>
            <c:strRef>
              <c:f>Sheet1!$B$1</c:f>
              <c:strCache>
                <c:ptCount val="1"/>
                <c:pt idx="0">
                  <c:v>Series 1</c:v>
                </c:pt>
              </c:strCache>
            </c:strRef>
          </c:tx>
          <c:dPt>
            <c:idx val="0"/>
            <c:bubble3D val="0"/>
            <c:spPr>
              <a:solidFill>
                <a:schemeClr val="accent1"/>
              </a:solidFill>
              <a:ln>
                <a:noFill/>
              </a:ln>
              <a:effectLst/>
            </c:spPr>
            <c:extLst>
              <c:ext xmlns:c16="http://schemas.microsoft.com/office/drawing/2014/chart" uri="{C3380CC4-5D6E-409C-BE32-E72D297353CC}">
                <c16:uniqueId val="{00000001-95CC-4E39-9F36-02B8A6E541BF}"/>
              </c:ext>
            </c:extLst>
          </c:dPt>
          <c:dPt>
            <c:idx val="1"/>
            <c:bubble3D val="0"/>
            <c:spPr>
              <a:solidFill>
                <a:srgbClr val="00D0D3"/>
              </a:solidFill>
              <a:ln>
                <a:noFill/>
              </a:ln>
              <a:effectLst/>
            </c:spPr>
            <c:extLst>
              <c:ext xmlns:c16="http://schemas.microsoft.com/office/drawing/2014/chart" uri="{C3380CC4-5D6E-409C-BE32-E72D297353CC}">
                <c16:uniqueId val="{00000003-95CC-4E39-9F36-02B8A6E541BF}"/>
              </c:ext>
            </c:extLst>
          </c:dPt>
          <c:dPt>
            <c:idx val="2"/>
            <c:bubble3D val="0"/>
            <c:spPr>
              <a:solidFill>
                <a:sysClr val="window" lastClr="FFFFFF">
                  <a:lumMod val="75000"/>
                </a:sysClr>
              </a:solidFill>
              <a:ln>
                <a:noFill/>
              </a:ln>
              <a:effectLst/>
            </c:spPr>
            <c:extLst>
              <c:ext xmlns:c16="http://schemas.microsoft.com/office/drawing/2014/chart" uri="{C3380CC4-5D6E-409C-BE32-E72D297353CC}">
                <c16:uniqueId val="{00000005-D77D-41A6-8F15-BA2CBE81E50A}"/>
              </c:ext>
            </c:extLst>
          </c:dPt>
          <c:dLbls>
            <c:dLbl>
              <c:idx val="0"/>
              <c:layout>
                <c:manualLayout>
                  <c:x val="-8.9094658106633765E-2"/>
                  <c:y val="-5.8336992487148451E-3"/>
                </c:manualLayout>
              </c:layout>
              <c:tx>
                <c:rich>
                  <a:bodyPr/>
                  <a:lstStyle/>
                  <a:p>
                    <a:fld id="{D20E11C0-C132-485A-ACD3-B7DDA9CCB1EE}" type="CELLRANGE">
                      <a:rPr lang="en-US"/>
                      <a:pPr/>
                      <a:t>[LANGELIŲ DIAPAZONAS]</a:t>
                    </a:fld>
                    <a:r>
                      <a:rPr lang="en-US"/>
                      <a:t> </a:t>
                    </a:r>
                  </a:p>
                  <a:p>
                    <a:fld id="{F005AFFF-1E2F-47F3-B950-3E8546D4C26E}" type="VALUE">
                      <a:rPr lang="en-US"/>
                      <a:pPr/>
                      <a:t>[REIKŠMĖ]</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95CC-4E39-9F36-02B8A6E541BF}"/>
                </c:ext>
              </c:extLst>
            </c:dLbl>
            <c:dLbl>
              <c:idx val="1"/>
              <c:layout>
                <c:manualLayout>
                  <c:x val="3.5296843906319986E-2"/>
                  <c:y val="-0.12107439563739847"/>
                </c:manualLayout>
              </c:layout>
              <c:tx>
                <c:rich>
                  <a:bodyPr/>
                  <a:lstStyle/>
                  <a:p>
                    <a:fld id="{C0DCEA3A-9962-4623-A37C-B9641F5F54E8}" type="CELLRANGE">
                      <a:rPr lang="en-US"/>
                      <a:pPr/>
                      <a:t>[LANGELIŲ DIAPAZONAS]</a:t>
                    </a:fld>
                    <a:endParaRPr lang="en-US"/>
                  </a:p>
                  <a:p>
                    <a:fld id="{95D32463-B636-41C9-89B0-26DB599A5302}" type="VALUE">
                      <a:rPr lang="en-US"/>
                      <a:pPr/>
                      <a:t>[REIKŠMĖ]</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95CC-4E39-9F36-02B8A6E541BF}"/>
                </c:ext>
              </c:extLst>
            </c:dLbl>
            <c:dLbl>
              <c:idx val="2"/>
              <c:layout>
                <c:manualLayout>
                  <c:x val="0.13640773453336338"/>
                  <c:y val="9.9759399181343911E-3"/>
                </c:manualLayout>
              </c:layout>
              <c:tx>
                <c:rich>
                  <a:bodyPr/>
                  <a:lstStyle/>
                  <a:p>
                    <a:fld id="{8C8B4975-DAE8-4C8F-99D3-8B509EB25EC1}" type="CELLRANGE">
                      <a:rPr lang="lt-LT" baseline="0" smtClean="0"/>
                      <a:pPr/>
                      <a:t>[LANGELIŲ DIAPAZONAS]</a:t>
                    </a:fld>
                    <a:r>
                      <a:rPr lang="lt-LT" baseline="0" dirty="0"/>
                      <a:t> </a:t>
                    </a:r>
                    <a:fld id="{4F0C2E4A-8B88-46F9-B398-551B20032C41}" type="PERCENTAGE">
                      <a:rPr lang="lt-LT" baseline="0" smtClean="0"/>
                      <a:pPr/>
                      <a:t>[PROCENTAI]</a:t>
                    </a:fld>
                    <a:endParaRPr lang="lt-LT" baseline="0" dirty="0"/>
                  </a:p>
                </c:rich>
              </c:tx>
              <c:showLegendKey val="0"/>
              <c:showVal val="0"/>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D77D-41A6-8F15-BA2CBE81E50A}"/>
                </c:ext>
              </c:extLst>
            </c:dLbl>
            <c:spPr>
              <a:noFill/>
              <a:ln>
                <a:noFill/>
              </a:ln>
              <a:effectLst/>
            </c:spPr>
            <c:txPr>
              <a:bodyPr rot="0" spcFirstLastPara="1" vertOverflow="ellipsis" vert="horz" wrap="square" lIns="38100" tIns="19050" rIns="38100" bIns="19050" anchor="ctr" anchorCtr="0">
                <a:spAutoFit/>
              </a:bodyPr>
              <a:lstStyle/>
              <a:p>
                <a:pPr algn="ctr" rtl="0">
                  <a:defRPr lang="en-US" sz="1400" b="0" i="0" u="none" strike="noStrike" kern="1200" baseline="0">
                    <a:solidFill>
                      <a:schemeClr val="tx1">
                        <a:lumMod val="50000"/>
                        <a:lumOff val="50000"/>
                      </a:schemeClr>
                    </a:solidFill>
                    <a:latin typeface="+mj-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DataLabelsRange val="1"/>
              </c:ext>
            </c:extLst>
          </c:dLbls>
          <c:cat>
            <c:strRef>
              <c:f>Sheet1!$A$2:$A$4</c:f>
              <c:strCache>
                <c:ptCount val="3"/>
                <c:pt idx="0">
                  <c:v>Taip</c:v>
                </c:pt>
                <c:pt idx="1">
                  <c:v>Ne</c:v>
                </c:pt>
                <c:pt idx="2">
                  <c:v>Neturiu nuomonės</c:v>
                </c:pt>
              </c:strCache>
            </c:strRef>
          </c:cat>
          <c:val>
            <c:numRef>
              <c:f>Sheet1!$B$2:$B$4</c:f>
              <c:numCache>
                <c:formatCode>General</c:formatCode>
                <c:ptCount val="3"/>
                <c:pt idx="0">
                  <c:v>63</c:v>
                </c:pt>
                <c:pt idx="1">
                  <c:v>10</c:v>
                </c:pt>
                <c:pt idx="2">
                  <c:v>27</c:v>
                </c:pt>
              </c:numCache>
            </c:numRef>
          </c:val>
          <c:extLst>
            <c:ext xmlns:c15="http://schemas.microsoft.com/office/drawing/2012/chart" uri="{02D57815-91ED-43cb-92C2-25804820EDAC}">
              <c15:datalabelsRange>
                <c15:f>Sheet1!$A$2:$A$5</c15:f>
                <c15:dlblRangeCache>
                  <c:ptCount val="4"/>
                  <c:pt idx="0">
                    <c:v>Taip</c:v>
                  </c:pt>
                  <c:pt idx="1">
                    <c:v>Ne</c:v>
                  </c:pt>
                  <c:pt idx="2">
                    <c:v>Neturiu nuomonės</c:v>
                  </c:pt>
                </c15:dlblRangeCache>
              </c15:datalabelsRange>
            </c:ext>
            <c:ext xmlns:c16="http://schemas.microsoft.com/office/drawing/2014/chart" uri="{C3380CC4-5D6E-409C-BE32-E72D297353CC}">
              <c16:uniqueId val="{00000004-95CC-4E39-9F36-02B8A6E541BF}"/>
            </c:ext>
          </c:extLst>
        </c:ser>
        <c:dLbls>
          <c:showLegendKey val="0"/>
          <c:showVal val="0"/>
          <c:showCatName val="0"/>
          <c:showSerName val="0"/>
          <c:showPercent val="0"/>
          <c:showBubbleSize val="0"/>
          <c:showLeaderLines val="0"/>
        </c:dLbls>
        <c:firstSliceAng val="140"/>
        <c:holeSize val="7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lt-LT"/>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270283045808471"/>
          <c:y val="3.9982301320589365E-2"/>
          <c:w val="0.43915671441455983"/>
          <c:h val="0.92003539735882123"/>
        </c:manualLayout>
      </c:layout>
      <c:barChart>
        <c:barDir val="bar"/>
        <c:grouping val="clustered"/>
        <c:varyColors val="0"/>
        <c:ser>
          <c:idx val="0"/>
          <c:order val="0"/>
          <c:tx>
            <c:strRef>
              <c:f>Sheet1!$B$1</c:f>
              <c:strCache>
                <c:ptCount val="1"/>
                <c:pt idx="0">
                  <c:v>Series 1</c:v>
                </c:pt>
              </c:strCache>
            </c:strRef>
          </c:tx>
          <c:spPr>
            <a:solidFill>
              <a:srgbClr val="1AB1AF"/>
            </a:solidFill>
            <a:ln>
              <a:noFill/>
            </a:ln>
            <a:effectLst/>
          </c:spPr>
          <c:invertIfNegative val="0"/>
          <c:dPt>
            <c:idx val="2"/>
            <c:invertIfNegative val="0"/>
            <c:bubble3D val="0"/>
            <c:spPr>
              <a:solidFill>
                <a:srgbClr val="1AB1AF"/>
              </a:solidFill>
              <a:ln>
                <a:noFill/>
              </a:ln>
              <a:effectLst/>
            </c:spPr>
            <c:extLst>
              <c:ext xmlns:c16="http://schemas.microsoft.com/office/drawing/2014/chart" uri="{C3380CC4-5D6E-409C-BE32-E72D297353CC}">
                <c16:uniqueId val="{00000001-2884-425D-93F9-7F53980F733D}"/>
              </c:ext>
            </c:extLst>
          </c:dPt>
          <c:dPt>
            <c:idx val="7"/>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5-EA60-4B44-9025-BAD97EF655FC}"/>
              </c:ext>
            </c:extLst>
          </c:dPt>
          <c:dLbls>
            <c:spPr>
              <a:noFill/>
              <a:ln>
                <a:noFill/>
              </a:ln>
              <a:effectLst/>
            </c:spPr>
            <c:txPr>
              <a:bodyPr rot="0" spcFirstLastPara="1" vertOverflow="ellipsis" vert="horz" wrap="square" anchor="ctr" anchorCtr="0"/>
              <a:lstStyle/>
              <a:p>
                <a:pPr algn="ctr">
                  <a:defRPr lang="en-US" sz="1400" b="0" i="0" u="none" strike="noStrike" kern="1200" baseline="0">
                    <a:solidFill>
                      <a:schemeClr val="tx1">
                        <a:lumMod val="75000"/>
                        <a:lumOff val="25000"/>
                      </a:schemeClr>
                    </a:solidFill>
                    <a:latin typeface="+mn-lt"/>
                    <a:ea typeface="+mn-ea"/>
                    <a:cs typeface="+mn-cs"/>
                  </a:defRPr>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Manau, kad nesugebės kokybiškai dirbti ir pateisinti lūkesčių</c:v>
                </c:pt>
                <c:pt idx="1">
                  <c:v>Neturiu žinių, kaip reikės pritaikyti darbo aplinką</c:v>
                </c:pt>
                <c:pt idx="2">
                  <c:v>Manau, kad gali dažnai sirgti</c:v>
                </c:pt>
                <c:pt idx="3">
                  <c:v>Neturiu žinių apie žmonių su negalia įdarbinimo galimybes ir sąlygas </c:v>
                </c:pt>
                <c:pt idx="4">
                  <c:v>Manau, kad gali kilti papildomų problemų bendraujant</c:v>
                </c:pt>
                <c:pt idx="5">
                  <c:v>Manau, kad gali kelti papildomų sąlygų</c:v>
                </c:pt>
                <c:pt idx="6">
                  <c:v>Manau, kad galiu patirti papildomų išlaidų</c:v>
                </c:pt>
                <c:pt idx="7">
                  <c:v>Nenoriu, kad įmonėje dirbtų žmonės su negalia</c:v>
                </c:pt>
              </c:strCache>
            </c:strRef>
          </c:cat>
          <c:val>
            <c:numRef>
              <c:f>Sheet1!$B$2:$B$9</c:f>
              <c:numCache>
                <c:formatCode>General</c:formatCode>
                <c:ptCount val="8"/>
                <c:pt idx="0">
                  <c:v>53</c:v>
                </c:pt>
                <c:pt idx="1">
                  <c:v>43</c:v>
                </c:pt>
                <c:pt idx="2">
                  <c:v>38</c:v>
                </c:pt>
                <c:pt idx="3">
                  <c:v>37</c:v>
                </c:pt>
                <c:pt idx="4">
                  <c:v>37</c:v>
                </c:pt>
                <c:pt idx="5">
                  <c:v>30</c:v>
                </c:pt>
                <c:pt idx="6">
                  <c:v>22</c:v>
                </c:pt>
                <c:pt idx="7">
                  <c:v>21</c:v>
                </c:pt>
              </c:numCache>
            </c:numRef>
          </c:val>
          <c:extLst>
            <c:ext xmlns:c16="http://schemas.microsoft.com/office/drawing/2014/chart" uri="{C3380CC4-5D6E-409C-BE32-E72D297353CC}">
              <c16:uniqueId val="{00000000-9A1B-474F-B3AF-EBC1C250C5D3}"/>
            </c:ext>
          </c:extLst>
        </c:ser>
        <c:dLbls>
          <c:showLegendKey val="0"/>
          <c:showVal val="0"/>
          <c:showCatName val="0"/>
          <c:showSerName val="0"/>
          <c:showPercent val="0"/>
          <c:showBubbleSize val="0"/>
        </c:dLbls>
        <c:gapWidth val="75"/>
        <c:axId val="494698336"/>
        <c:axId val="494695840"/>
      </c:barChart>
      <c:catAx>
        <c:axId val="494698336"/>
        <c:scaling>
          <c:orientation val="maxMin"/>
        </c:scaling>
        <c:delete val="0"/>
        <c:axPos val="l"/>
        <c:numFmt formatCode="General" sourceLinked="1"/>
        <c:majorTickMark val="none"/>
        <c:minorTickMark val="none"/>
        <c:tickLblPos val="nextTo"/>
        <c:spPr>
          <a:noFill/>
          <a:ln w="19050" cap="flat" cmpd="sng" algn="ctr">
            <a:solidFill>
              <a:srgbClr val="727272"/>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mj-lt"/>
                <a:ea typeface="+mn-ea"/>
                <a:cs typeface="+mn-cs"/>
              </a:defRPr>
            </a:pPr>
            <a:endParaRPr lang="lt-LT"/>
          </a:p>
        </c:txPr>
        <c:crossAx val="494695840"/>
        <c:crosses val="autoZero"/>
        <c:auto val="1"/>
        <c:lblAlgn val="ctr"/>
        <c:lblOffset val="100"/>
        <c:noMultiLvlLbl val="0"/>
      </c:catAx>
      <c:valAx>
        <c:axId val="494695840"/>
        <c:scaling>
          <c:orientation val="minMax"/>
        </c:scaling>
        <c:delete val="1"/>
        <c:axPos val="t"/>
        <c:numFmt formatCode="General" sourceLinked="1"/>
        <c:majorTickMark val="none"/>
        <c:minorTickMark val="none"/>
        <c:tickLblPos val="nextTo"/>
        <c:crossAx val="494698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lt-LT"/>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530321739216999"/>
          <c:y val="0.13406689897326765"/>
          <c:w val="0.36118392295520751"/>
          <c:h val="0.71560098318765519"/>
        </c:manualLayout>
      </c:layout>
      <c:doughnutChart>
        <c:varyColors val="1"/>
        <c:ser>
          <c:idx val="0"/>
          <c:order val="0"/>
          <c:tx>
            <c:strRef>
              <c:f>Sheet1!$B$1</c:f>
              <c:strCache>
                <c:ptCount val="1"/>
                <c:pt idx="0">
                  <c:v>Series 1</c:v>
                </c:pt>
              </c:strCache>
            </c:strRef>
          </c:tx>
          <c:dPt>
            <c:idx val="0"/>
            <c:bubble3D val="0"/>
            <c:spPr>
              <a:solidFill>
                <a:schemeClr val="accent1"/>
              </a:solidFill>
              <a:ln>
                <a:noFill/>
              </a:ln>
              <a:effectLst/>
            </c:spPr>
            <c:extLst>
              <c:ext xmlns:c16="http://schemas.microsoft.com/office/drawing/2014/chart" uri="{C3380CC4-5D6E-409C-BE32-E72D297353CC}">
                <c16:uniqueId val="{00000001-95CC-4E39-9F36-02B8A6E541BF}"/>
              </c:ext>
            </c:extLst>
          </c:dPt>
          <c:dPt>
            <c:idx val="1"/>
            <c:bubble3D val="0"/>
            <c:spPr>
              <a:solidFill>
                <a:srgbClr val="00D0D3"/>
              </a:solidFill>
              <a:ln>
                <a:noFill/>
              </a:ln>
              <a:effectLst/>
            </c:spPr>
            <c:extLst>
              <c:ext xmlns:c16="http://schemas.microsoft.com/office/drawing/2014/chart" uri="{C3380CC4-5D6E-409C-BE32-E72D297353CC}">
                <c16:uniqueId val="{00000003-95CC-4E39-9F36-02B8A6E541BF}"/>
              </c:ext>
            </c:extLst>
          </c:dPt>
          <c:dPt>
            <c:idx val="2"/>
            <c:bubble3D val="0"/>
            <c:spPr>
              <a:solidFill>
                <a:sysClr val="window" lastClr="FFFFFF">
                  <a:lumMod val="75000"/>
                </a:sysClr>
              </a:solidFill>
              <a:ln>
                <a:noFill/>
              </a:ln>
              <a:effectLst/>
            </c:spPr>
            <c:extLst>
              <c:ext xmlns:c16="http://schemas.microsoft.com/office/drawing/2014/chart" uri="{C3380CC4-5D6E-409C-BE32-E72D297353CC}">
                <c16:uniqueId val="{00000005-D77D-41A6-8F15-BA2CBE81E50A}"/>
              </c:ext>
            </c:extLst>
          </c:dPt>
          <c:dLbls>
            <c:dLbl>
              <c:idx val="0"/>
              <c:layout>
                <c:manualLayout>
                  <c:x val="-8.2274271379965652E-2"/>
                  <c:y val="2.7419433811733208E-2"/>
                </c:manualLayout>
              </c:layout>
              <c:tx>
                <c:rich>
                  <a:bodyPr/>
                  <a:lstStyle/>
                  <a:p>
                    <a:fld id="{D20E11C0-C132-485A-ACD3-B7DDA9CCB1EE}" type="CELLRANGE">
                      <a:rPr lang="en-US"/>
                      <a:pPr/>
                      <a:t>[LANGELIŲ DIAPAZONAS]</a:t>
                    </a:fld>
                    <a:r>
                      <a:rPr lang="en-US"/>
                      <a:t> </a:t>
                    </a:r>
                  </a:p>
                  <a:p>
                    <a:fld id="{F005AFFF-1E2F-47F3-B950-3E8546D4C26E}" type="VALUE">
                      <a:rPr lang="en-US"/>
                      <a:pPr/>
                      <a:t>[REIKŠMĖ]</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95CC-4E39-9F36-02B8A6E541BF}"/>
                </c:ext>
              </c:extLst>
            </c:dLbl>
            <c:dLbl>
              <c:idx val="1"/>
              <c:layout>
                <c:manualLayout>
                  <c:x val="3.3591747224653065E-2"/>
                  <c:y val="-0.13437564886157768"/>
                </c:manualLayout>
              </c:layout>
              <c:tx>
                <c:rich>
                  <a:bodyPr/>
                  <a:lstStyle/>
                  <a:p>
                    <a:fld id="{C0DCEA3A-9962-4623-A37C-B9641F5F54E8}" type="CELLRANGE">
                      <a:rPr lang="en-US"/>
                      <a:pPr/>
                      <a:t>[LANGELIŲ DIAPAZONAS]</a:t>
                    </a:fld>
                    <a:endParaRPr lang="en-US"/>
                  </a:p>
                  <a:p>
                    <a:fld id="{95D32463-B636-41C9-89B0-26DB599A5302}" type="VALUE">
                      <a:rPr lang="en-US"/>
                      <a:pPr/>
                      <a:t>[REIKŠMĖ]</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95CC-4E39-9F36-02B8A6E541BF}"/>
                </c:ext>
              </c:extLst>
            </c:dLbl>
            <c:dLbl>
              <c:idx val="2"/>
              <c:layout>
                <c:manualLayout>
                  <c:x val="0.13981792789669745"/>
                  <c:y val="3.3253133060448171E-2"/>
                </c:manualLayout>
              </c:layout>
              <c:tx>
                <c:rich>
                  <a:bodyPr/>
                  <a:lstStyle/>
                  <a:p>
                    <a:fld id="{DC39146F-ADEF-4024-84CB-858A25DFA662}" type="CELLRANGE">
                      <a:rPr lang="lt-LT" baseline="0" smtClean="0"/>
                      <a:pPr/>
                      <a:t>[LANGELIŲ DIAPAZONAS]</a:t>
                    </a:fld>
                    <a:r>
                      <a:rPr lang="lt-LT" baseline="0" dirty="0"/>
                      <a:t> </a:t>
                    </a:r>
                    <a:fld id="{98E78ECF-09AF-4AB7-84ED-8DE6F81E647F}" type="PERCENTAGE">
                      <a:rPr lang="lt-LT" baseline="0" smtClean="0"/>
                      <a:pPr/>
                      <a:t>[PROCENTAI]</a:t>
                    </a:fld>
                    <a:endParaRPr lang="lt-LT" baseline="0" dirty="0"/>
                  </a:p>
                </c:rich>
              </c:tx>
              <c:showLegendKey val="0"/>
              <c:showVal val="0"/>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D77D-41A6-8F15-BA2CBE81E50A}"/>
                </c:ext>
              </c:extLst>
            </c:dLbl>
            <c:spPr>
              <a:noFill/>
              <a:ln>
                <a:noFill/>
              </a:ln>
              <a:effectLst/>
            </c:spPr>
            <c:txPr>
              <a:bodyPr rot="0" spcFirstLastPara="1" vertOverflow="ellipsis" vert="horz" wrap="square" lIns="38100" tIns="19050" rIns="38100" bIns="19050" anchor="ctr" anchorCtr="0">
                <a:spAutoFit/>
              </a:bodyPr>
              <a:lstStyle/>
              <a:p>
                <a:pPr algn="ctr" rtl="0">
                  <a:defRPr lang="en-US" sz="1400" b="0" i="0" u="none" strike="noStrike" kern="1200" baseline="0">
                    <a:solidFill>
                      <a:schemeClr val="tx1">
                        <a:lumMod val="50000"/>
                        <a:lumOff val="50000"/>
                      </a:schemeClr>
                    </a:solidFill>
                    <a:latin typeface="+mj-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DataLabelsRange val="1"/>
              </c:ext>
            </c:extLst>
          </c:dLbls>
          <c:cat>
            <c:strRef>
              <c:f>Sheet1!$A$2:$A$4</c:f>
              <c:strCache>
                <c:ptCount val="3"/>
                <c:pt idx="0">
                  <c:v>Taip</c:v>
                </c:pt>
                <c:pt idx="1">
                  <c:v>Ne</c:v>
                </c:pt>
                <c:pt idx="2">
                  <c:v>Neturiu nuomonės</c:v>
                </c:pt>
              </c:strCache>
            </c:strRef>
          </c:cat>
          <c:val>
            <c:numRef>
              <c:f>Sheet1!$B$2:$B$4</c:f>
              <c:numCache>
                <c:formatCode>General</c:formatCode>
                <c:ptCount val="3"/>
                <c:pt idx="0">
                  <c:v>57</c:v>
                </c:pt>
                <c:pt idx="1">
                  <c:v>25</c:v>
                </c:pt>
                <c:pt idx="2">
                  <c:v>18</c:v>
                </c:pt>
              </c:numCache>
            </c:numRef>
          </c:val>
          <c:extLst>
            <c:ext xmlns:c15="http://schemas.microsoft.com/office/drawing/2012/chart" uri="{02D57815-91ED-43cb-92C2-25804820EDAC}">
              <c15:datalabelsRange>
                <c15:f>Sheet1!$A$2:$A$5</c15:f>
                <c15:dlblRangeCache>
                  <c:ptCount val="4"/>
                  <c:pt idx="0">
                    <c:v>Taip</c:v>
                  </c:pt>
                  <c:pt idx="1">
                    <c:v>Ne</c:v>
                  </c:pt>
                  <c:pt idx="2">
                    <c:v>Neturiu nuomonės</c:v>
                  </c:pt>
                </c15:dlblRangeCache>
              </c15:datalabelsRange>
            </c:ext>
            <c:ext xmlns:c16="http://schemas.microsoft.com/office/drawing/2014/chart" uri="{C3380CC4-5D6E-409C-BE32-E72D297353CC}">
              <c16:uniqueId val="{00000004-95CC-4E39-9F36-02B8A6E541BF}"/>
            </c:ext>
          </c:extLst>
        </c:ser>
        <c:dLbls>
          <c:showLegendKey val="0"/>
          <c:showVal val="0"/>
          <c:showCatName val="0"/>
          <c:showSerName val="0"/>
          <c:showPercent val="0"/>
          <c:showBubbleSize val="0"/>
          <c:showLeaderLines val="0"/>
        </c:dLbls>
        <c:firstSliceAng val="140"/>
        <c:holeSize val="7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lt-LT"/>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270283045808471"/>
          <c:y val="3.9982301320589365E-2"/>
          <c:w val="0.43915671441455983"/>
          <c:h val="0.92003539735882123"/>
        </c:manualLayout>
      </c:layout>
      <c:barChart>
        <c:barDir val="bar"/>
        <c:grouping val="clustered"/>
        <c:varyColors val="0"/>
        <c:ser>
          <c:idx val="0"/>
          <c:order val="0"/>
          <c:tx>
            <c:strRef>
              <c:f>Sheet1!$B$1</c:f>
              <c:strCache>
                <c:ptCount val="1"/>
                <c:pt idx="0">
                  <c:v>Series 1</c:v>
                </c:pt>
              </c:strCache>
            </c:strRef>
          </c:tx>
          <c:spPr>
            <a:solidFill>
              <a:srgbClr val="1AB1AF"/>
            </a:solidFill>
            <a:ln>
              <a:noFill/>
            </a:ln>
            <a:effectLst/>
          </c:spPr>
          <c:invertIfNegative val="0"/>
          <c:dPt>
            <c:idx val="4"/>
            <c:invertIfNegative val="0"/>
            <c:bubble3D val="0"/>
            <c:spPr>
              <a:solidFill>
                <a:srgbClr val="1AB1AF"/>
              </a:solidFill>
              <a:ln>
                <a:noFill/>
              </a:ln>
              <a:effectLst/>
            </c:spPr>
            <c:extLst>
              <c:ext xmlns:c16="http://schemas.microsoft.com/office/drawing/2014/chart" uri="{C3380CC4-5D6E-409C-BE32-E72D297353CC}">
                <c16:uniqueId val="{00000001-2347-4553-8AD7-4BA35DC8CD08}"/>
              </c:ext>
            </c:extLst>
          </c:dPt>
          <c:dLbls>
            <c:spPr>
              <a:noFill/>
              <a:ln>
                <a:noFill/>
              </a:ln>
              <a:effectLst/>
            </c:spPr>
            <c:txPr>
              <a:bodyPr rot="0" spcFirstLastPara="1" vertOverflow="ellipsis" vert="horz" wrap="square" anchor="ctr" anchorCtr="0"/>
              <a:lstStyle/>
              <a:p>
                <a:pPr algn="ctr">
                  <a:defRPr lang="en-US" sz="1400" b="0" i="0" u="none" strike="noStrike" kern="1200" baseline="0">
                    <a:solidFill>
                      <a:schemeClr val="tx1">
                        <a:lumMod val="75000"/>
                        <a:lumOff val="25000"/>
                      </a:schemeClr>
                    </a:solidFill>
                    <a:latin typeface="+mn-lt"/>
                    <a:ea typeface="+mn-ea"/>
                    <a:cs typeface="+mn-cs"/>
                  </a:defRPr>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Laida</c:v>
                </c:pt>
                <c:pt idx="1">
                  <c:v>Dokumentinis filmas</c:v>
                </c:pt>
                <c:pt idx="2">
                  <c:v>Straipsnis (straipsnių ciklas)</c:v>
                </c:pt>
                <c:pt idx="3">
                  <c:v>Reklama arba reklaminiai filmukai</c:v>
                </c:pt>
                <c:pt idx="4">
                  <c:v>Visuomenės nuomonės formuotojai</c:v>
                </c:pt>
                <c:pt idx="5">
                  <c:v>Plakatas</c:v>
                </c:pt>
              </c:strCache>
            </c:strRef>
          </c:cat>
          <c:val>
            <c:numRef>
              <c:f>Sheet1!$B$2:$B$7</c:f>
              <c:numCache>
                <c:formatCode>General</c:formatCode>
                <c:ptCount val="6"/>
                <c:pt idx="0">
                  <c:v>46</c:v>
                </c:pt>
                <c:pt idx="1">
                  <c:v>45</c:v>
                </c:pt>
                <c:pt idx="2">
                  <c:v>28</c:v>
                </c:pt>
                <c:pt idx="3">
                  <c:v>25</c:v>
                </c:pt>
                <c:pt idx="4">
                  <c:v>21</c:v>
                </c:pt>
                <c:pt idx="5">
                  <c:v>6</c:v>
                </c:pt>
              </c:numCache>
            </c:numRef>
          </c:val>
          <c:extLst>
            <c:ext xmlns:c16="http://schemas.microsoft.com/office/drawing/2014/chart" uri="{C3380CC4-5D6E-409C-BE32-E72D297353CC}">
              <c16:uniqueId val="{00000000-9A1B-474F-B3AF-EBC1C250C5D3}"/>
            </c:ext>
          </c:extLst>
        </c:ser>
        <c:dLbls>
          <c:showLegendKey val="0"/>
          <c:showVal val="0"/>
          <c:showCatName val="0"/>
          <c:showSerName val="0"/>
          <c:showPercent val="0"/>
          <c:showBubbleSize val="0"/>
        </c:dLbls>
        <c:gapWidth val="75"/>
        <c:axId val="494698336"/>
        <c:axId val="494695840"/>
      </c:barChart>
      <c:catAx>
        <c:axId val="494698336"/>
        <c:scaling>
          <c:orientation val="maxMin"/>
        </c:scaling>
        <c:delete val="0"/>
        <c:axPos val="l"/>
        <c:numFmt formatCode="General" sourceLinked="1"/>
        <c:majorTickMark val="none"/>
        <c:minorTickMark val="none"/>
        <c:tickLblPos val="nextTo"/>
        <c:spPr>
          <a:noFill/>
          <a:ln w="19050" cap="flat" cmpd="sng" algn="ctr">
            <a:solidFill>
              <a:srgbClr val="727272"/>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mj-lt"/>
                <a:ea typeface="+mn-ea"/>
                <a:cs typeface="+mn-cs"/>
              </a:defRPr>
            </a:pPr>
            <a:endParaRPr lang="lt-LT"/>
          </a:p>
        </c:txPr>
        <c:crossAx val="494695840"/>
        <c:crosses val="autoZero"/>
        <c:auto val="1"/>
        <c:lblAlgn val="ctr"/>
        <c:lblOffset val="100"/>
        <c:noMultiLvlLbl val="0"/>
      </c:catAx>
      <c:valAx>
        <c:axId val="494695840"/>
        <c:scaling>
          <c:orientation val="minMax"/>
        </c:scaling>
        <c:delete val="1"/>
        <c:axPos val="t"/>
        <c:numFmt formatCode="General" sourceLinked="1"/>
        <c:majorTickMark val="none"/>
        <c:minorTickMark val="none"/>
        <c:tickLblPos val="nextTo"/>
        <c:crossAx val="494698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lt-LT"/>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270283045808471"/>
          <c:y val="3.9982301320589365E-2"/>
          <c:w val="0.43915671441455983"/>
          <c:h val="0.92003539735882123"/>
        </c:manualLayout>
      </c:layout>
      <c:barChart>
        <c:barDir val="bar"/>
        <c:grouping val="clustered"/>
        <c:varyColors val="0"/>
        <c:ser>
          <c:idx val="0"/>
          <c:order val="0"/>
          <c:tx>
            <c:strRef>
              <c:f>Sheet1!$B$1</c:f>
              <c:strCache>
                <c:ptCount val="1"/>
                <c:pt idx="0">
                  <c:v>Series 1</c:v>
                </c:pt>
              </c:strCache>
            </c:strRef>
          </c:tx>
          <c:spPr>
            <a:solidFill>
              <a:srgbClr val="1AB1AF"/>
            </a:solidFill>
            <a:ln>
              <a:noFill/>
            </a:ln>
            <a:effectLst/>
          </c:spPr>
          <c:invertIfNegative val="0"/>
          <c:dPt>
            <c:idx val="7"/>
            <c:invertIfNegative val="0"/>
            <c:bubble3D val="0"/>
            <c:spPr>
              <a:solidFill>
                <a:srgbClr val="1AB1AF"/>
              </a:solidFill>
              <a:ln>
                <a:noFill/>
              </a:ln>
              <a:effectLst/>
            </c:spPr>
            <c:extLst>
              <c:ext xmlns:c16="http://schemas.microsoft.com/office/drawing/2014/chart" uri="{C3380CC4-5D6E-409C-BE32-E72D297353CC}">
                <c16:uniqueId val="{00000001-67E9-4934-8676-81C11D758BE5}"/>
              </c:ext>
            </c:extLst>
          </c:dPt>
          <c:dLbls>
            <c:spPr>
              <a:noFill/>
              <a:ln>
                <a:noFill/>
              </a:ln>
              <a:effectLst/>
            </c:spPr>
            <c:txPr>
              <a:bodyPr rot="0" spcFirstLastPara="1" vertOverflow="ellipsis" vert="horz" wrap="square" anchor="ctr" anchorCtr="0"/>
              <a:lstStyle/>
              <a:p>
                <a:pPr algn="ctr">
                  <a:defRPr lang="en-US" sz="1400" b="0" i="0" u="none" strike="noStrike" kern="1200" baseline="0">
                    <a:solidFill>
                      <a:schemeClr val="tx1">
                        <a:lumMod val="75000"/>
                        <a:lumOff val="25000"/>
                      </a:schemeClr>
                    </a:solidFill>
                    <a:latin typeface="+mn-lt"/>
                    <a:ea typeface="+mn-ea"/>
                    <a:cs typeface="+mn-cs"/>
                  </a:defRPr>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Televizija</c:v>
                </c:pt>
                <c:pt idx="1">
                  <c:v>Skaitomiausi informaciniai naujienų portalai</c:v>
                </c:pt>
                <c:pt idx="2">
                  <c:v>Socialiniai tinklai (Facebook, Instagram, kt.)</c:v>
                </c:pt>
                <c:pt idx="3">
                  <c:v>Radijas</c:v>
                </c:pt>
                <c:pt idx="4">
                  <c:v>Vietos viešoje erdvėje</c:v>
                </c:pt>
                <c:pt idx="5">
                  <c:v>Seminarai, konferencijos, mokymai</c:v>
                </c:pt>
                <c:pt idx="6">
                  <c:v>Popieriniai laikraščiai ir žurnalai</c:v>
                </c:pt>
                <c:pt idx="7">
                  <c:v>Prekybos centrai</c:v>
                </c:pt>
                <c:pt idx="8">
                  <c:v>Viešasis transportas</c:v>
                </c:pt>
              </c:strCache>
            </c:strRef>
          </c:cat>
          <c:val>
            <c:numRef>
              <c:f>Sheet1!$B$2:$B$10</c:f>
              <c:numCache>
                <c:formatCode>General</c:formatCode>
                <c:ptCount val="9"/>
                <c:pt idx="0">
                  <c:v>80</c:v>
                </c:pt>
                <c:pt idx="1">
                  <c:v>38</c:v>
                </c:pt>
                <c:pt idx="2">
                  <c:v>37</c:v>
                </c:pt>
                <c:pt idx="3">
                  <c:v>26</c:v>
                </c:pt>
                <c:pt idx="4">
                  <c:v>16</c:v>
                </c:pt>
                <c:pt idx="5">
                  <c:v>15</c:v>
                </c:pt>
                <c:pt idx="6">
                  <c:v>12</c:v>
                </c:pt>
                <c:pt idx="7">
                  <c:v>11</c:v>
                </c:pt>
                <c:pt idx="8">
                  <c:v>8</c:v>
                </c:pt>
              </c:numCache>
            </c:numRef>
          </c:val>
          <c:extLst>
            <c:ext xmlns:c16="http://schemas.microsoft.com/office/drawing/2014/chart" uri="{C3380CC4-5D6E-409C-BE32-E72D297353CC}">
              <c16:uniqueId val="{00000000-9A1B-474F-B3AF-EBC1C250C5D3}"/>
            </c:ext>
          </c:extLst>
        </c:ser>
        <c:dLbls>
          <c:showLegendKey val="0"/>
          <c:showVal val="0"/>
          <c:showCatName val="0"/>
          <c:showSerName val="0"/>
          <c:showPercent val="0"/>
          <c:showBubbleSize val="0"/>
        </c:dLbls>
        <c:gapWidth val="75"/>
        <c:axId val="494698336"/>
        <c:axId val="494695840"/>
      </c:barChart>
      <c:catAx>
        <c:axId val="494698336"/>
        <c:scaling>
          <c:orientation val="maxMin"/>
        </c:scaling>
        <c:delete val="0"/>
        <c:axPos val="l"/>
        <c:numFmt formatCode="General" sourceLinked="1"/>
        <c:majorTickMark val="none"/>
        <c:minorTickMark val="none"/>
        <c:tickLblPos val="nextTo"/>
        <c:spPr>
          <a:noFill/>
          <a:ln w="19050" cap="flat" cmpd="sng" algn="ctr">
            <a:solidFill>
              <a:srgbClr val="727272"/>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mj-lt"/>
                <a:ea typeface="+mn-ea"/>
                <a:cs typeface="+mn-cs"/>
              </a:defRPr>
            </a:pPr>
            <a:endParaRPr lang="lt-LT"/>
          </a:p>
        </c:txPr>
        <c:crossAx val="494695840"/>
        <c:crosses val="autoZero"/>
        <c:auto val="1"/>
        <c:lblAlgn val="ctr"/>
        <c:lblOffset val="100"/>
        <c:noMultiLvlLbl val="0"/>
      </c:catAx>
      <c:valAx>
        <c:axId val="494695840"/>
        <c:scaling>
          <c:orientation val="minMax"/>
        </c:scaling>
        <c:delete val="1"/>
        <c:axPos val="t"/>
        <c:numFmt formatCode="General" sourceLinked="1"/>
        <c:majorTickMark val="none"/>
        <c:minorTickMark val="none"/>
        <c:tickLblPos val="nextTo"/>
        <c:crossAx val="494698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lt-LT"/>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lt-LT"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252C2C4-F258-4EDD-ADEC-4DA4E277B833}" type="datetimeFigureOut">
              <a:rPr lang="lt-LT" smtClean="0"/>
              <a:t>2021-12-28</a:t>
            </a:fld>
            <a:endParaRPr lang="lt-LT"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lt-LT"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1E03658-02AD-4D7E-995B-8F528EE30F96}" type="slidenum">
              <a:rPr lang="lt-LT" smtClean="0"/>
              <a:t>‹#›</a:t>
            </a:fld>
            <a:endParaRPr lang="lt-LT" dirty="0"/>
          </a:p>
        </p:txBody>
      </p:sp>
    </p:spTree>
    <p:extLst>
      <p:ext uri="{BB962C8B-B14F-4D97-AF65-F5344CB8AC3E}">
        <p14:creationId xmlns:p14="http://schemas.microsoft.com/office/powerpoint/2010/main" val="72380209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lt-LT"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1D56536-7B96-42CE-9B6D-FA15B6D85CA7}" type="datetimeFigureOut">
              <a:rPr lang="lt-LT" smtClean="0"/>
              <a:t>2021-12-28</a:t>
            </a:fld>
            <a:endParaRPr lang="lt-LT"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lt-LT"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lt-LT"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4A44A83-B917-47C9-AE06-88D76CC8E3B6}" type="slidenum">
              <a:rPr lang="lt-LT" smtClean="0"/>
              <a:t>‹#›</a:t>
            </a:fld>
            <a:endParaRPr lang="lt-LT" dirty="0"/>
          </a:p>
        </p:txBody>
      </p:sp>
    </p:spTree>
    <p:extLst>
      <p:ext uri="{BB962C8B-B14F-4D97-AF65-F5344CB8AC3E}">
        <p14:creationId xmlns:p14="http://schemas.microsoft.com/office/powerpoint/2010/main" val="421265929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Tree>
    <p:extLst>
      <p:ext uri="{BB962C8B-B14F-4D97-AF65-F5344CB8AC3E}">
        <p14:creationId xmlns:p14="http://schemas.microsoft.com/office/powerpoint/2010/main" val="477291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Tree>
    <p:extLst>
      <p:ext uri="{BB962C8B-B14F-4D97-AF65-F5344CB8AC3E}">
        <p14:creationId xmlns:p14="http://schemas.microsoft.com/office/powerpoint/2010/main" val="2231676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Tree>
    <p:extLst>
      <p:ext uri="{BB962C8B-B14F-4D97-AF65-F5344CB8AC3E}">
        <p14:creationId xmlns:p14="http://schemas.microsoft.com/office/powerpoint/2010/main" val="4156051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Tree>
    <p:extLst>
      <p:ext uri="{BB962C8B-B14F-4D97-AF65-F5344CB8AC3E}">
        <p14:creationId xmlns:p14="http://schemas.microsoft.com/office/powerpoint/2010/main" val="4157289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Tree>
    <p:extLst>
      <p:ext uri="{BB962C8B-B14F-4D97-AF65-F5344CB8AC3E}">
        <p14:creationId xmlns:p14="http://schemas.microsoft.com/office/powerpoint/2010/main" val="3028275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Tree>
    <p:extLst>
      <p:ext uri="{BB962C8B-B14F-4D97-AF65-F5344CB8AC3E}">
        <p14:creationId xmlns:p14="http://schemas.microsoft.com/office/powerpoint/2010/main" val="578087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Tree>
    <p:extLst>
      <p:ext uri="{BB962C8B-B14F-4D97-AF65-F5344CB8AC3E}">
        <p14:creationId xmlns:p14="http://schemas.microsoft.com/office/powerpoint/2010/main" val="4052037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Tree>
    <p:extLst>
      <p:ext uri="{BB962C8B-B14F-4D97-AF65-F5344CB8AC3E}">
        <p14:creationId xmlns:p14="http://schemas.microsoft.com/office/powerpoint/2010/main" val="27524893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cid:image001.jpg@01CAE225.00E1DD30" TargetMode="External"/><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6.png"/><Relationship Id="rId4" Type="http://schemas.microsoft.com/office/2007/relationships/hdphoto" Target="../media/hdphoto3.wdp"/></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g"/><Relationship Id="rId1" Type="http://schemas.openxmlformats.org/officeDocument/2006/relationships/slideMaster" Target="../slideMasters/slideMaster2.xml"/><Relationship Id="rId5" Type="http://schemas.openxmlformats.org/officeDocument/2006/relationships/image" Target="../media/image6.png"/><Relationship Id="rId4" Type="http://schemas.microsoft.com/office/2007/relationships/hdphoto" Target="../media/hdphoto4.wdp"/></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g"/><Relationship Id="rId1" Type="http://schemas.openxmlformats.org/officeDocument/2006/relationships/slideMaster" Target="../slideMasters/slideMaster2.xml"/><Relationship Id="rId5" Type="http://schemas.openxmlformats.org/officeDocument/2006/relationships/image" Target="../media/image6.png"/><Relationship Id="rId4" Type="http://schemas.microsoft.com/office/2007/relationships/hdphoto" Target="../media/hdphoto5.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Master" Target="../slideMasters/slideMaster2.xml"/><Relationship Id="rId5" Type="http://schemas.openxmlformats.org/officeDocument/2006/relationships/image" Target="../media/image6.png"/><Relationship Id="rId4" Type="http://schemas.microsoft.com/office/2007/relationships/hdphoto" Target="../media/hdphoto6.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g"/><Relationship Id="rId1" Type="http://schemas.openxmlformats.org/officeDocument/2006/relationships/slideMaster" Target="../slideMasters/slideMaster3.xml"/><Relationship Id="rId5" Type="http://schemas.openxmlformats.org/officeDocument/2006/relationships/image" Target="../media/image6.png"/><Relationship Id="rId4" Type="http://schemas.microsoft.com/office/2007/relationships/hdphoto" Target="../media/hdphoto3.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g"/><Relationship Id="rId1" Type="http://schemas.openxmlformats.org/officeDocument/2006/relationships/slideMaster" Target="../slideMasters/slideMaster3.xml"/><Relationship Id="rId5" Type="http://schemas.openxmlformats.org/officeDocument/2006/relationships/image" Target="../media/image6.png"/><Relationship Id="rId4" Type="http://schemas.microsoft.com/office/2007/relationships/hdphoto" Target="../media/hdphoto4.wdp"/></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g"/><Relationship Id="rId1" Type="http://schemas.openxmlformats.org/officeDocument/2006/relationships/slideMaster" Target="../slideMasters/slideMaster3.xml"/><Relationship Id="rId5" Type="http://schemas.openxmlformats.org/officeDocument/2006/relationships/image" Target="../media/image6.png"/><Relationship Id="rId4" Type="http://schemas.microsoft.com/office/2007/relationships/hdphoto" Target="../media/hdphoto5.wdp"/></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Master" Target="../slideMasters/slideMaster3.xml"/><Relationship Id="rId5" Type="http://schemas.openxmlformats.org/officeDocument/2006/relationships/image" Target="../media/image6.png"/><Relationship Id="rId4" Type="http://schemas.microsoft.com/office/2007/relationships/hdphoto" Target="../media/hdphoto6.wdp"/></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g"/><Relationship Id="rId1" Type="http://schemas.openxmlformats.org/officeDocument/2006/relationships/slideMaster" Target="../slideMasters/slideMaster4.xml"/><Relationship Id="rId5" Type="http://schemas.openxmlformats.org/officeDocument/2006/relationships/image" Target="../media/image6.png"/><Relationship Id="rId4" Type="http://schemas.microsoft.com/office/2007/relationships/hdphoto" Target="../media/hdphoto3.wdp"/></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g"/><Relationship Id="rId1" Type="http://schemas.openxmlformats.org/officeDocument/2006/relationships/slideMaster" Target="../slideMasters/slideMaster4.xml"/><Relationship Id="rId5" Type="http://schemas.openxmlformats.org/officeDocument/2006/relationships/image" Target="../media/image6.png"/><Relationship Id="rId4" Type="http://schemas.microsoft.com/office/2007/relationships/hdphoto" Target="../media/hdphoto4.wdp"/></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g"/><Relationship Id="rId1" Type="http://schemas.openxmlformats.org/officeDocument/2006/relationships/slideMaster" Target="../slideMasters/slideMaster4.xml"/><Relationship Id="rId5" Type="http://schemas.openxmlformats.org/officeDocument/2006/relationships/image" Target="../media/image6.png"/><Relationship Id="rId4" Type="http://schemas.microsoft.com/office/2007/relationships/hdphoto" Target="../media/hdphoto5.wdp"/></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Master" Target="../slideMasters/slideMaster4.xml"/><Relationship Id="rId5" Type="http://schemas.openxmlformats.org/officeDocument/2006/relationships/image" Target="../media/image6.png"/><Relationship Id="rId4" Type="http://schemas.microsoft.com/office/2007/relationships/hdphoto" Target="../media/hdphoto6.wdp"/></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g"/><Relationship Id="rId1" Type="http://schemas.openxmlformats.org/officeDocument/2006/relationships/slideMaster" Target="../slideMasters/slideMaster5.xml"/><Relationship Id="rId5" Type="http://schemas.openxmlformats.org/officeDocument/2006/relationships/image" Target="../media/image6.png"/><Relationship Id="rId4" Type="http://schemas.microsoft.com/office/2007/relationships/hdphoto" Target="../media/hdphoto3.wdp"/></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g"/><Relationship Id="rId1" Type="http://schemas.openxmlformats.org/officeDocument/2006/relationships/slideMaster" Target="../slideMasters/slideMaster5.xml"/><Relationship Id="rId5" Type="http://schemas.openxmlformats.org/officeDocument/2006/relationships/image" Target="../media/image6.png"/><Relationship Id="rId4" Type="http://schemas.microsoft.com/office/2007/relationships/hdphoto" Target="../media/hdphoto4.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g"/><Relationship Id="rId1" Type="http://schemas.openxmlformats.org/officeDocument/2006/relationships/slideMaster" Target="../slideMasters/slideMaster5.xml"/><Relationship Id="rId5" Type="http://schemas.openxmlformats.org/officeDocument/2006/relationships/image" Target="../media/image6.png"/><Relationship Id="rId4" Type="http://schemas.microsoft.com/office/2007/relationships/hdphoto" Target="../media/hdphoto5.wdp"/></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Master" Target="../slideMasters/slideMaster5.xml"/><Relationship Id="rId5" Type="http://schemas.openxmlformats.org/officeDocument/2006/relationships/image" Target="../media/image6.png"/><Relationship Id="rId4" Type="http://schemas.microsoft.com/office/2007/relationships/hdphoto" Target="../media/hdphoto6.wdp"/></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6.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g"/><Relationship Id="rId1" Type="http://schemas.openxmlformats.org/officeDocument/2006/relationships/slideMaster" Target="../slideMasters/slideMaster6.xml"/><Relationship Id="rId5" Type="http://schemas.openxmlformats.org/officeDocument/2006/relationships/image" Target="../media/image6.png"/><Relationship Id="rId4" Type="http://schemas.microsoft.com/office/2007/relationships/hdphoto" Target="../media/hdphoto3.wdp"/></Relationships>
</file>

<file path=ppt/slideLayouts/_rels/slideLayout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g"/><Relationship Id="rId1" Type="http://schemas.openxmlformats.org/officeDocument/2006/relationships/slideMaster" Target="../slideMasters/slideMaster6.xml"/><Relationship Id="rId5" Type="http://schemas.openxmlformats.org/officeDocument/2006/relationships/image" Target="../media/image6.png"/><Relationship Id="rId4" Type="http://schemas.microsoft.com/office/2007/relationships/hdphoto" Target="../media/hdphoto4.wdp"/></Relationships>
</file>

<file path=ppt/slideLayouts/_rels/slideLayout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g"/><Relationship Id="rId1" Type="http://schemas.openxmlformats.org/officeDocument/2006/relationships/slideMaster" Target="../slideMasters/slideMaster6.xml"/><Relationship Id="rId5" Type="http://schemas.openxmlformats.org/officeDocument/2006/relationships/image" Target="../media/image6.png"/><Relationship Id="rId4" Type="http://schemas.microsoft.com/office/2007/relationships/hdphoto" Target="../media/hdphoto5.wdp"/></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Master" Target="../slideMasters/slideMaster6.xml"/><Relationship Id="rId5" Type="http://schemas.openxmlformats.org/officeDocument/2006/relationships/image" Target="../media/image6.png"/><Relationship Id="rId4" Type="http://schemas.microsoft.com/office/2007/relationships/hdphoto" Target="../media/hdphoto6.wdp"/></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ulinis lapa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24856" y="2738933"/>
            <a:ext cx="5297919" cy="1569660"/>
          </a:xfrm>
        </p:spPr>
        <p:txBody>
          <a:bodyPr>
            <a:spAutoFit/>
          </a:bodyPr>
          <a:lstStyle>
            <a:lvl1pPr algn="ctr">
              <a:lnSpc>
                <a:spcPct val="100000"/>
              </a:lnSpc>
              <a:defRPr sz="3200">
                <a:solidFill>
                  <a:schemeClr val="tx1">
                    <a:lumMod val="50000"/>
                    <a:lumOff val="50000"/>
                  </a:schemeClr>
                </a:solidFill>
                <a:latin typeface="Microsoft YaHei UI Light" panose="020B0502040204020203" pitchFamily="34" charset="-122"/>
                <a:ea typeface="Microsoft YaHei UI Light" panose="020B0502040204020203" pitchFamily="34" charset="-122"/>
              </a:defRPr>
            </a:lvl1pPr>
          </a:lstStyle>
          <a:p>
            <a:r>
              <a:rPr lang="lt-LT" altLang="lt-LT" sz="3200" dirty="0">
                <a:solidFill>
                  <a:srgbClr val="7F7F7F"/>
                </a:solidFill>
                <a:latin typeface="Microsoft YaHei UI Light" panose="020B0502040204020203" pitchFamily="34" charset="-122"/>
                <a:ea typeface="Microsoft YaHei UI Light" panose="020B0502040204020203" pitchFamily="34" charset="-122"/>
                <a:cs typeface="+mj-cs"/>
              </a:rPr>
              <a:t>ŠALIES GYVENTOJŲ NUOMONĖS TYRIMAS DĖL ...............</a:t>
            </a:r>
            <a:endParaRPr lang="lt-LT" sz="3200" spc="300" dirty="0">
              <a:solidFill>
                <a:schemeClr val="bg1">
                  <a:lumMod val="50000"/>
                </a:schemeClr>
              </a:solidFill>
              <a:latin typeface="Microsoft YaHei UI Light" panose="020B0502040204020203" pitchFamily="34" charset="-122"/>
              <a:ea typeface="Microsoft YaHei UI Light" panose="020B0502040204020203" pitchFamily="34" charset="-122"/>
            </a:endParaRPr>
          </a:p>
        </p:txBody>
      </p:sp>
      <p:sp>
        <p:nvSpPr>
          <p:cNvPr id="7" name="TextBox 6"/>
          <p:cNvSpPr txBox="1"/>
          <p:nvPr userDrawn="1"/>
        </p:nvSpPr>
        <p:spPr>
          <a:xfrm>
            <a:off x="8072807" y="4656387"/>
            <a:ext cx="2123017" cy="307777"/>
          </a:xfrm>
          <a:prstGeom prst="rect">
            <a:avLst/>
          </a:prstGeom>
          <a:noFill/>
        </p:spPr>
        <p:txBody>
          <a:bodyPr wrap="square" rtlCol="0">
            <a:spAutoFit/>
          </a:bodyPr>
          <a:lstStyle/>
          <a:p>
            <a:r>
              <a:rPr lang="lt-LT" sz="1400" b="1" dirty="0">
                <a:solidFill>
                  <a:schemeClr val="tx1">
                    <a:lumMod val="50000"/>
                    <a:lumOff val="50000"/>
                  </a:schemeClr>
                </a:solidFill>
                <a:latin typeface="Microsoft YaHei UI Light" panose="020B0502040204020203" pitchFamily="34" charset="-122"/>
                <a:ea typeface="Microsoft YaHei UI Light" panose="020B0502040204020203" pitchFamily="34" charset="-122"/>
                <a:cs typeface="Open Sans" panose="020B0606030504020204" pitchFamily="34" charset="0"/>
              </a:rPr>
              <a:t>vykdytojas</a:t>
            </a:r>
          </a:p>
        </p:txBody>
      </p:sp>
      <p:sp>
        <p:nvSpPr>
          <p:cNvPr id="8" name="TextBox 7"/>
          <p:cNvSpPr txBox="1"/>
          <p:nvPr userDrawn="1"/>
        </p:nvSpPr>
        <p:spPr>
          <a:xfrm>
            <a:off x="8072808" y="3384973"/>
            <a:ext cx="2123017" cy="307777"/>
          </a:xfrm>
          <a:prstGeom prst="rect">
            <a:avLst/>
          </a:prstGeom>
          <a:noFill/>
        </p:spPr>
        <p:txBody>
          <a:bodyPr wrap="square" rtlCol="0">
            <a:spAutoFit/>
          </a:bodyPr>
          <a:lstStyle/>
          <a:p>
            <a:r>
              <a:rPr lang="lt-LT" sz="1400" b="1" dirty="0">
                <a:solidFill>
                  <a:schemeClr val="tx1">
                    <a:lumMod val="50000"/>
                    <a:lumOff val="50000"/>
                  </a:schemeClr>
                </a:solidFill>
                <a:latin typeface="Microsoft YaHei UI Light" panose="020B0502040204020203" pitchFamily="34" charset="-122"/>
                <a:ea typeface="Microsoft YaHei UI Light" panose="020B0502040204020203" pitchFamily="34" charset="-122"/>
                <a:cs typeface="Open Sans" panose="020B0606030504020204" pitchFamily="34" charset="0"/>
              </a:rPr>
              <a:t>užsakovas</a:t>
            </a:r>
          </a:p>
        </p:txBody>
      </p:sp>
      <p:pic>
        <p:nvPicPr>
          <p:cNvPr id="9" name="Picture 8" descr="ESOMAR_Member"/>
          <p:cNvPicPr>
            <a:picLocks noChangeAspect="1" noChangeArrowheads="1"/>
          </p:cNvPicPr>
          <p:nvPr userDrawn="1"/>
        </p:nvPicPr>
        <p:blipFill>
          <a:blip r:embed="rId2" r:link="rId3" cstate="print">
            <a:grayscl/>
            <a:extLst>
              <a:ext uri="{28A0092B-C50C-407E-A947-70E740481C1C}">
                <a14:useLocalDpi xmlns:a14="http://schemas.microsoft.com/office/drawing/2010/main" val="0"/>
              </a:ext>
            </a:extLst>
          </a:blip>
          <a:srcRect/>
          <a:stretch>
            <a:fillRect/>
          </a:stretch>
        </p:blipFill>
        <p:spPr bwMode="auto">
          <a:xfrm>
            <a:off x="1175657" y="5966856"/>
            <a:ext cx="5905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userDrawn="1"/>
        </p:nvPicPr>
        <p:blipFill>
          <a:blip r:embed="rId4">
            <a:grayscl/>
            <a:extLst>
              <a:ext uri="{28A0092B-C50C-407E-A947-70E740481C1C}">
                <a14:useLocalDpi xmlns:a14="http://schemas.microsoft.com/office/drawing/2010/main" val="0"/>
              </a:ext>
            </a:extLst>
          </a:blip>
          <a:srcRect/>
          <a:stretch>
            <a:fillRect/>
          </a:stretch>
        </p:blipFill>
        <p:spPr bwMode="auto">
          <a:xfrm>
            <a:off x="1938110" y="5997487"/>
            <a:ext cx="1771650" cy="57150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7579867" y="1655522"/>
            <a:ext cx="0" cy="3513282"/>
          </a:xfrm>
          <a:prstGeom prst="line">
            <a:avLst/>
          </a:prstGeom>
          <a:ln/>
        </p:spPr>
        <p:style>
          <a:lnRef idx="1">
            <a:schemeClr val="accent3"/>
          </a:lnRef>
          <a:fillRef idx="0">
            <a:schemeClr val="accent3"/>
          </a:fillRef>
          <a:effectRef idx="0">
            <a:schemeClr val="accent3"/>
          </a:effectRef>
          <a:fontRef idx="minor">
            <a:schemeClr val="tx1"/>
          </a:fontRef>
        </p:style>
      </p:cxn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79460" y="5047594"/>
            <a:ext cx="2574760" cy="387266"/>
          </a:xfrm>
          <a:prstGeom prst="rect">
            <a:avLst/>
          </a:prstGeom>
        </p:spPr>
      </p:pic>
    </p:spTree>
    <p:extLst>
      <p:ext uri="{BB962C8B-B14F-4D97-AF65-F5344CB8AC3E}">
        <p14:creationId xmlns:p14="http://schemas.microsoft.com/office/powerpoint/2010/main" val="757362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pibendrinim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7812" b="7812"/>
          <a:stretch/>
        </p:blipFill>
        <p:spPr>
          <a:xfrm>
            <a:off x="-3" y="0"/>
            <a:ext cx="12192003" cy="6858000"/>
          </a:xfrm>
          <a:prstGeom prst="rect">
            <a:avLst/>
          </a:prstGeom>
        </p:spPr>
      </p:pic>
      <p:pic>
        <p:nvPicPr>
          <p:cNvPr id="6" name="Picture 5"/>
          <p:cNvPicPr>
            <a:picLocks noChangeAspect="1"/>
          </p:cNvPicPr>
          <p:nvPr userDrawn="1"/>
        </p:nvPicPr>
        <p:blipFill>
          <a:blip r:embed="rId5" cstate="print">
            <a:lum bright="70000" contrast="-70000"/>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7" name="TextBox 6"/>
          <p:cNvSpPr txBox="1"/>
          <p:nvPr userDrawn="1"/>
        </p:nvSpPr>
        <p:spPr>
          <a:xfrm>
            <a:off x="-1" y="3875308"/>
            <a:ext cx="12192001" cy="1451429"/>
          </a:xfrm>
          <a:prstGeom prst="rect">
            <a:avLst/>
          </a:prstGeom>
          <a:solidFill>
            <a:schemeClr val="bg1">
              <a:alpha val="95000"/>
            </a:schemeClr>
          </a:solidFill>
        </p:spPr>
        <p:txBody>
          <a:bodyPr wrap="square" rtlCol="0" anchor="ctr">
            <a:noAutofit/>
          </a:bodyPr>
          <a:lstStyle/>
          <a:p>
            <a:r>
              <a:rPr lang="lt-LT" sz="2800" b="1" dirty="0">
                <a:solidFill>
                  <a:srgbClr val="1AB1AF"/>
                </a:solidFill>
                <a:ea typeface="Microsoft YaHei UI Light" panose="020B0502040204020203" pitchFamily="34" charset="-122"/>
              </a:rPr>
              <a:t>	APIBENDRINIMAS</a:t>
            </a:r>
          </a:p>
        </p:txBody>
      </p:sp>
    </p:spTree>
    <p:extLst>
      <p:ext uri="{BB962C8B-B14F-4D97-AF65-F5344CB8AC3E}">
        <p14:creationId xmlns:p14="http://schemas.microsoft.com/office/powerpoint/2010/main" val="3565425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kstas">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0912" y="1610465"/>
            <a:ext cx="5412860" cy="4351338"/>
          </a:xfrm>
        </p:spPr>
        <p:txBody>
          <a:bodyPr wrap="square">
            <a:noAutofit/>
          </a:bodyPr>
          <a:lstStyle>
            <a:lvl1pPr algn="just">
              <a:lnSpc>
                <a:spcPct val="100000"/>
              </a:lnSpc>
              <a:spcBef>
                <a:spcPts val="0"/>
              </a:spcBef>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1pPr>
            <a:lvl2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2pPr>
            <a:lvl3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3pPr>
            <a:lvl4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4pPr>
            <a:lvl5pPr marL="1828800" indent="0" algn="just">
              <a:lnSpc>
                <a:spcPct val="100000"/>
              </a:lnSpc>
              <a:spcBef>
                <a:spcPts val="0"/>
              </a:spcBef>
              <a:buClr>
                <a:schemeClr val="accent2"/>
              </a:buClr>
              <a:buNone/>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5pPr>
          </a:lstStyle>
          <a:p>
            <a:pPr lvl="0"/>
            <a:r>
              <a:rPr lang="lt-LT" noProof="0" dirty="0"/>
              <a:t>TEKSTAS</a:t>
            </a:r>
          </a:p>
          <a:p>
            <a:pPr lvl="0"/>
            <a:endParaRPr lang="lt-LT" noProof="0" dirty="0"/>
          </a:p>
          <a:p>
            <a:pPr lvl="0"/>
            <a:r>
              <a:rPr lang="lt-LT" noProof="0" dirty="0"/>
              <a:t>TEKSTAS</a:t>
            </a:r>
          </a:p>
          <a:p>
            <a:pPr lvl="0"/>
            <a:endParaRPr lang="lt-LT" noProof="0" dirty="0"/>
          </a:p>
          <a:p>
            <a:pPr lvl="0"/>
            <a:r>
              <a:rPr lang="lt-LT" noProof="0" dirty="0"/>
              <a:t>TEKSTAS</a:t>
            </a: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9" name="TextBox 8"/>
          <p:cNvSpPr txBox="1"/>
          <p:nvPr userDrawn="1"/>
        </p:nvSpPr>
        <p:spPr>
          <a:xfrm>
            <a:off x="9671130" y="6140127"/>
            <a:ext cx="588442" cy="369332"/>
          </a:xfrm>
          <a:prstGeom prst="rect">
            <a:avLst/>
          </a:prstGeom>
          <a:noFill/>
        </p:spPr>
        <p:txBody>
          <a:bodyPr wrap="square" rtlCol="0">
            <a:spAutoFit/>
          </a:bodyPr>
          <a:lstStyle/>
          <a:p>
            <a:fld id="{EA3F95AD-BCAB-4452-93F0-3B043E474EF5}" type="slidenum">
              <a:rPr lang="lt-LT" b="1" smtClean="0">
                <a:solidFill>
                  <a:prstClr val="white">
                    <a:lumMod val="75000"/>
                  </a:prstClr>
                </a:solidFill>
                <a:ea typeface="Microsoft YaHei UI Light" panose="020B0502040204020203" pitchFamily="34" charset="-122"/>
                <a:cs typeface="Open Sans" panose="020B0606030504020204" pitchFamily="34" charset="0"/>
              </a:rPr>
              <a:pPr/>
              <a:t>‹#›</a:t>
            </a:fld>
            <a:endParaRPr lang="lt-LT" b="1" dirty="0">
              <a:solidFill>
                <a:prstClr val="white">
                  <a:lumMod val="75000"/>
                </a:prstClr>
              </a:solidFill>
              <a:ea typeface="Microsoft YaHei UI Light" panose="020B0502040204020203" pitchFamily="34" charset="-122"/>
              <a:cs typeface="Open Sans" panose="020B0606030504020204" pitchFamily="34" charset="0"/>
            </a:endParaRPr>
          </a:p>
        </p:txBody>
      </p:sp>
      <p:sp>
        <p:nvSpPr>
          <p:cNvPr id="14" name="Title 13"/>
          <p:cNvSpPr>
            <a:spLocks noGrp="1"/>
          </p:cNvSpPr>
          <p:nvPr>
            <p:ph type="title" hasCustomPrompt="1"/>
          </p:nvPr>
        </p:nvSpPr>
        <p:spPr>
          <a:xfrm>
            <a:off x="1221178" y="365125"/>
            <a:ext cx="9730107" cy="1151703"/>
          </a:xfrm>
        </p:spPr>
        <p:txBody>
          <a:bodyPr>
            <a:normAutofit/>
          </a:bodyPr>
          <a:lstStyle>
            <a:lvl1pPr>
              <a:defRPr sz="3200">
                <a:solidFill>
                  <a:schemeClr val="accent2"/>
                </a:solidFill>
                <a:latin typeface="Microsoft YaHei UI Light" panose="020B0502040204020203" pitchFamily="34" charset="-122"/>
                <a:ea typeface="Microsoft YaHei UI Light" panose="020B0502040204020203" pitchFamily="34" charset="-122"/>
              </a:defRPr>
            </a:lvl1pPr>
          </a:lstStyle>
          <a:p>
            <a:r>
              <a:rPr lang="lt-LT" noProof="0" dirty="0"/>
              <a:t>TEKSTAS</a:t>
            </a:r>
          </a:p>
        </p:txBody>
      </p:sp>
      <p:sp>
        <p:nvSpPr>
          <p:cNvPr id="18" name="Content Placeholder 2"/>
          <p:cNvSpPr>
            <a:spLocks noGrp="1"/>
          </p:cNvSpPr>
          <p:nvPr>
            <p:ph sz="half" idx="10" hasCustomPrompt="1"/>
          </p:nvPr>
        </p:nvSpPr>
        <p:spPr>
          <a:xfrm>
            <a:off x="6358842" y="1612253"/>
            <a:ext cx="5412860" cy="4347483"/>
          </a:xfrm>
        </p:spPr>
        <p:txBody>
          <a:bodyPr>
            <a:noAutofit/>
          </a:bodyPr>
          <a:lstStyle>
            <a:lvl1pPr algn="just">
              <a:lnSpc>
                <a:spcPct val="100000"/>
              </a:lnSpc>
              <a:spcBef>
                <a:spcPts val="0"/>
              </a:spcBef>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1pPr>
            <a:lvl2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2pPr>
            <a:lvl3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3pPr>
            <a:lvl4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4pPr>
            <a:lvl5pPr algn="just">
              <a:lnSpc>
                <a:spcPct val="100000"/>
              </a:lnSpc>
              <a:spcBef>
                <a:spcPts val="0"/>
              </a:spcBef>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5pPr>
          </a:lstStyle>
          <a:p>
            <a:pPr lvl="0"/>
            <a:r>
              <a:rPr lang="lt-LT" noProof="0" dirty="0"/>
              <a:t>TEKSTAS</a:t>
            </a:r>
          </a:p>
          <a:p>
            <a:pPr lvl="0"/>
            <a:endParaRPr lang="lt-LT" noProof="0" dirty="0"/>
          </a:p>
          <a:p>
            <a:pPr lvl="0"/>
            <a:r>
              <a:rPr lang="lt-LT" noProof="0" dirty="0"/>
              <a:t>TEKSTAS</a:t>
            </a:r>
          </a:p>
          <a:p>
            <a:pPr lvl="0"/>
            <a:endParaRPr lang="lt-LT" noProof="0" dirty="0"/>
          </a:p>
          <a:p>
            <a:pPr lvl="0"/>
            <a:r>
              <a:rPr lang="lt-LT" noProof="0" dirty="0"/>
              <a:t>TEKSTAS</a:t>
            </a:r>
          </a:p>
        </p:txBody>
      </p:sp>
      <p:sp>
        <p:nvSpPr>
          <p:cNvPr id="7" name="Rectangle 6">
            <a:extLst>
              <a:ext uri="{FF2B5EF4-FFF2-40B4-BE49-F238E27FC236}">
                <a16:creationId xmlns:a16="http://schemas.microsoft.com/office/drawing/2014/main" id="{D591D15D-A037-4352-99DB-9D70582147C5}"/>
              </a:ext>
            </a:extLst>
          </p:cNvPr>
          <p:cNvSpPr/>
          <p:nvPr userDrawn="1"/>
        </p:nvSpPr>
        <p:spPr>
          <a:xfrm flipV="1">
            <a:off x="-1" y="6820824"/>
            <a:ext cx="12192001" cy="45719"/>
          </a:xfrm>
          <a:prstGeom prst="rect">
            <a:avLst/>
          </a:prstGeom>
          <a:gradFill>
            <a:gsLst>
              <a:gs pos="40000">
                <a:srgbClr val="1AB1AF"/>
              </a:gs>
              <a:gs pos="59000">
                <a:srgbClr val="C9F7F7"/>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060439334"/>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todi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5268" b="10357"/>
          <a:stretch/>
        </p:blipFill>
        <p:spPr>
          <a:xfrm>
            <a:off x="1" y="0"/>
            <a:ext cx="12192000" cy="6858000"/>
          </a:xfrm>
          <a:prstGeom prst="rect">
            <a:avLst/>
          </a:prstGeom>
        </p:spPr>
      </p:pic>
      <p:pic>
        <p:nvPicPr>
          <p:cNvPr id="6" name="Picture 5"/>
          <p:cNvPicPr>
            <a:picLocks noChangeAspect="1"/>
          </p:cNvPicPr>
          <p:nvPr userDrawn="1"/>
        </p:nvPicPr>
        <p:blipFill>
          <a:blip r:embed="rId5" cstate="print">
            <a:lum bright="70000" contrast="-70000"/>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7" name="TextBox 6"/>
          <p:cNvSpPr txBox="1"/>
          <p:nvPr userDrawn="1"/>
        </p:nvSpPr>
        <p:spPr>
          <a:xfrm>
            <a:off x="-1" y="3875308"/>
            <a:ext cx="12192001" cy="1451429"/>
          </a:xfrm>
          <a:prstGeom prst="rect">
            <a:avLst/>
          </a:prstGeom>
          <a:solidFill>
            <a:srgbClr val="FFFFFF">
              <a:alpha val="89804"/>
            </a:srgbClr>
          </a:solidFill>
        </p:spPr>
        <p:txBody>
          <a:bodyPr wrap="square" rtlCol="0" anchor="ctr">
            <a:noAutofit/>
          </a:bodyPr>
          <a:lstStyle/>
          <a:p>
            <a:r>
              <a:rPr lang="lt-LT" sz="2800" b="1" dirty="0">
                <a:solidFill>
                  <a:srgbClr val="1AB1AF"/>
                </a:solidFill>
                <a:ea typeface="Microsoft YaHei UI Light" panose="020B0502040204020203" pitchFamily="34" charset="-122"/>
              </a:rPr>
              <a:t>	METODIKA</a:t>
            </a:r>
          </a:p>
        </p:txBody>
      </p:sp>
    </p:spTree>
    <p:extLst>
      <p:ext uri="{BB962C8B-B14F-4D97-AF65-F5344CB8AC3E}">
        <p14:creationId xmlns:p14="http://schemas.microsoft.com/office/powerpoint/2010/main" val="4222535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afikas">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225462" y="1513645"/>
            <a:ext cx="9736580" cy="293639"/>
          </a:xfrm>
        </p:spPr>
        <p:txBody>
          <a:bodyPr wrap="square">
            <a:noAutofit/>
          </a:bodyPr>
          <a:lstStyle>
            <a:lvl1pPr marL="0" indent="0" algn="just">
              <a:lnSpc>
                <a:spcPct val="100000"/>
              </a:lnSpc>
              <a:spcBef>
                <a:spcPts val="0"/>
              </a:spcBef>
              <a:buClr>
                <a:schemeClr val="accent2"/>
              </a:buClr>
              <a:buNone/>
              <a:defRPr sz="1200" i="1" baseline="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1pPr>
            <a:lvl2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2pPr>
            <a:lvl3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3pPr>
            <a:lvl4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4pPr>
            <a:lvl5pPr marL="1828800" indent="0" algn="just">
              <a:lnSpc>
                <a:spcPct val="100000"/>
              </a:lnSpc>
              <a:spcBef>
                <a:spcPts val="0"/>
              </a:spcBef>
              <a:buClr>
                <a:schemeClr val="accent2"/>
              </a:buClr>
              <a:buNone/>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5pPr>
          </a:lstStyle>
          <a:p>
            <a:pPr lvl="0"/>
            <a:r>
              <a:rPr lang="lt-LT" noProof="0" dirty="0"/>
              <a:t>Tekstas &lt;kausimas&gt;</a:t>
            </a: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9" name="TextBox 8"/>
          <p:cNvSpPr txBox="1"/>
          <p:nvPr userDrawn="1"/>
        </p:nvSpPr>
        <p:spPr>
          <a:xfrm>
            <a:off x="9671130" y="6140127"/>
            <a:ext cx="588442" cy="369332"/>
          </a:xfrm>
          <a:prstGeom prst="rect">
            <a:avLst/>
          </a:prstGeom>
          <a:noFill/>
        </p:spPr>
        <p:txBody>
          <a:bodyPr wrap="square" rtlCol="0">
            <a:spAutoFit/>
          </a:bodyPr>
          <a:lstStyle/>
          <a:p>
            <a:fld id="{EA3F95AD-BCAB-4452-93F0-3B043E474EF5}" type="slidenum">
              <a:rPr lang="lt-LT" b="1" smtClean="0">
                <a:solidFill>
                  <a:prstClr val="white">
                    <a:lumMod val="75000"/>
                  </a:prstClr>
                </a:solidFill>
                <a:ea typeface="Microsoft YaHei UI Light" panose="020B0502040204020203" pitchFamily="34" charset="-122"/>
                <a:cs typeface="Open Sans" panose="020B0606030504020204" pitchFamily="34" charset="0"/>
              </a:rPr>
              <a:pPr/>
              <a:t>‹#›</a:t>
            </a:fld>
            <a:endParaRPr lang="lt-LT" b="1" dirty="0">
              <a:solidFill>
                <a:prstClr val="white">
                  <a:lumMod val="75000"/>
                </a:prstClr>
              </a:solidFill>
              <a:ea typeface="Microsoft YaHei UI Light" panose="020B0502040204020203" pitchFamily="34" charset="-122"/>
              <a:cs typeface="Open Sans" panose="020B0606030504020204" pitchFamily="34" charset="0"/>
            </a:endParaRPr>
          </a:p>
        </p:txBody>
      </p:sp>
      <p:sp>
        <p:nvSpPr>
          <p:cNvPr id="14" name="Title 13"/>
          <p:cNvSpPr>
            <a:spLocks noGrp="1"/>
          </p:cNvSpPr>
          <p:nvPr>
            <p:ph type="title" hasCustomPrompt="1"/>
          </p:nvPr>
        </p:nvSpPr>
        <p:spPr>
          <a:xfrm>
            <a:off x="1221178" y="365125"/>
            <a:ext cx="9730107" cy="1151703"/>
          </a:xfrm>
        </p:spPr>
        <p:txBody>
          <a:bodyPr>
            <a:normAutofit/>
          </a:bodyPr>
          <a:lstStyle>
            <a:lvl1pPr>
              <a:defRPr sz="2600">
                <a:solidFill>
                  <a:schemeClr val="accent2"/>
                </a:solidFill>
                <a:latin typeface="Microsoft YaHei UI Light" panose="020B0502040204020203" pitchFamily="34" charset="-122"/>
                <a:ea typeface="Microsoft YaHei UI Light" panose="020B0502040204020203" pitchFamily="34" charset="-122"/>
              </a:defRPr>
            </a:lvl1pPr>
          </a:lstStyle>
          <a:p>
            <a:r>
              <a:rPr lang="lt-LT" noProof="0" dirty="0"/>
              <a:t>TEKSTAS</a:t>
            </a:r>
          </a:p>
        </p:txBody>
      </p:sp>
      <p:sp>
        <p:nvSpPr>
          <p:cNvPr id="18" name="Content Placeholder 2"/>
          <p:cNvSpPr>
            <a:spLocks noGrp="1"/>
          </p:cNvSpPr>
          <p:nvPr>
            <p:ph sz="half" idx="10" hasCustomPrompt="1"/>
          </p:nvPr>
        </p:nvSpPr>
        <p:spPr>
          <a:xfrm>
            <a:off x="8709862" y="1828800"/>
            <a:ext cx="2819709" cy="4130936"/>
          </a:xfrm>
        </p:spPr>
        <p:txBody>
          <a:bodyPr>
            <a:noAutofit/>
          </a:bodyPr>
          <a:lstStyle>
            <a:lvl1pPr marL="0" indent="0" algn="just">
              <a:lnSpc>
                <a:spcPct val="100000"/>
              </a:lnSpc>
              <a:spcBef>
                <a:spcPts val="0"/>
              </a:spcBef>
              <a:buClr>
                <a:schemeClr val="accent2"/>
              </a:buClr>
              <a:buNone/>
              <a:defRPr sz="11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1pPr>
            <a:lvl2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2pPr>
            <a:lvl3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3pPr>
            <a:lvl4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4pPr>
            <a:lvl5pPr algn="just">
              <a:lnSpc>
                <a:spcPct val="100000"/>
              </a:lnSpc>
              <a:spcBef>
                <a:spcPts val="0"/>
              </a:spcBef>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5pPr>
          </a:lstStyle>
          <a:p>
            <a:pPr lvl="0"/>
            <a:r>
              <a:rPr lang="lt-LT" noProof="0" dirty="0"/>
              <a:t>Tekstas</a:t>
            </a:r>
          </a:p>
          <a:p>
            <a:pPr lvl="0"/>
            <a:endParaRPr lang="lt-LT" noProof="0" dirty="0"/>
          </a:p>
          <a:p>
            <a:pPr lvl="0"/>
            <a:r>
              <a:rPr lang="lt-LT" noProof="0" dirty="0"/>
              <a:t>Tekstas</a:t>
            </a:r>
          </a:p>
        </p:txBody>
      </p:sp>
      <p:sp>
        <p:nvSpPr>
          <p:cNvPr id="7" name="Content Placeholder 2"/>
          <p:cNvSpPr>
            <a:spLocks noGrp="1"/>
          </p:cNvSpPr>
          <p:nvPr>
            <p:ph sz="half" idx="11" hasCustomPrompt="1"/>
          </p:nvPr>
        </p:nvSpPr>
        <p:spPr>
          <a:xfrm>
            <a:off x="1238008" y="1805899"/>
            <a:ext cx="1214736" cy="293639"/>
          </a:xfrm>
        </p:spPr>
        <p:txBody>
          <a:bodyPr wrap="square">
            <a:noAutofit/>
          </a:bodyPr>
          <a:lstStyle>
            <a:lvl1pPr marL="0" indent="0" algn="just">
              <a:lnSpc>
                <a:spcPct val="100000"/>
              </a:lnSpc>
              <a:spcBef>
                <a:spcPts val="0"/>
              </a:spcBef>
              <a:buClr>
                <a:schemeClr val="accent2"/>
              </a:buClr>
              <a:buNone/>
              <a:defRPr sz="1000" b="1" i="0" baseline="0">
                <a:solidFill>
                  <a:schemeClr val="tx1"/>
                </a:solidFill>
                <a:latin typeface="Microsoft YaHei UI Light" panose="020B0502040204020203" pitchFamily="34" charset="-122"/>
                <a:ea typeface="Microsoft YaHei UI Light" panose="020B0502040204020203" pitchFamily="34" charset="-122"/>
              </a:defRPr>
            </a:lvl1pPr>
            <a:lvl2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2pPr>
            <a:lvl3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3pPr>
            <a:lvl4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4pPr>
            <a:lvl5pPr marL="1828800" indent="0" algn="just">
              <a:lnSpc>
                <a:spcPct val="100000"/>
              </a:lnSpc>
              <a:spcBef>
                <a:spcPts val="0"/>
              </a:spcBef>
              <a:buClr>
                <a:schemeClr val="accent2"/>
              </a:buClr>
              <a:buNone/>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5pPr>
          </a:lstStyle>
          <a:p>
            <a:pPr lvl="0"/>
            <a:r>
              <a:rPr lang="lt-LT" noProof="0" dirty="0"/>
              <a:t>Imties dydis</a:t>
            </a:r>
          </a:p>
        </p:txBody>
      </p:sp>
      <p:sp>
        <p:nvSpPr>
          <p:cNvPr id="10" name="Rectangle 9">
            <a:extLst>
              <a:ext uri="{FF2B5EF4-FFF2-40B4-BE49-F238E27FC236}">
                <a16:creationId xmlns:a16="http://schemas.microsoft.com/office/drawing/2014/main" id="{68F04E8F-7E5A-4C8F-BE0F-92D694407FAF}"/>
              </a:ext>
            </a:extLst>
          </p:cNvPr>
          <p:cNvSpPr/>
          <p:nvPr userDrawn="1"/>
        </p:nvSpPr>
        <p:spPr>
          <a:xfrm flipV="1">
            <a:off x="-1" y="6820824"/>
            <a:ext cx="12192001" cy="45719"/>
          </a:xfrm>
          <a:prstGeom prst="rect">
            <a:avLst/>
          </a:prstGeom>
          <a:gradFill>
            <a:gsLst>
              <a:gs pos="40000">
                <a:srgbClr val="1AB1AF"/>
              </a:gs>
              <a:gs pos="59000">
                <a:srgbClr val="C9F7F7"/>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225830773"/>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zultata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t="5357" b="10268"/>
          <a:stretch/>
        </p:blipFill>
        <p:spPr>
          <a:xfrm>
            <a:off x="0" y="-1"/>
            <a:ext cx="12192000" cy="6858001"/>
          </a:xfrm>
          <a:prstGeom prst="rect">
            <a:avLst/>
          </a:prstGeom>
        </p:spPr>
      </p:pic>
      <p:pic>
        <p:nvPicPr>
          <p:cNvPr id="6"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7" name="TextBox 6"/>
          <p:cNvSpPr txBox="1"/>
          <p:nvPr userDrawn="1"/>
        </p:nvSpPr>
        <p:spPr>
          <a:xfrm>
            <a:off x="-1" y="3875308"/>
            <a:ext cx="12192001" cy="1451429"/>
          </a:xfrm>
          <a:prstGeom prst="rect">
            <a:avLst/>
          </a:prstGeom>
          <a:solidFill>
            <a:srgbClr val="FFFFFF">
              <a:alpha val="89804"/>
            </a:srgbClr>
          </a:solidFill>
        </p:spPr>
        <p:txBody>
          <a:bodyPr wrap="square" rtlCol="0" anchor="ctr">
            <a:noAutofit/>
          </a:bodyPr>
          <a:lstStyle/>
          <a:p>
            <a:r>
              <a:rPr lang="lt-LT" sz="2800" b="1" dirty="0">
                <a:solidFill>
                  <a:srgbClr val="1AB1AF"/>
                </a:solidFill>
                <a:ea typeface="Microsoft YaHei UI Light" panose="020B0502040204020203" pitchFamily="34" charset="-122"/>
              </a:rPr>
              <a:t>	REZULTATAI</a:t>
            </a:r>
          </a:p>
        </p:txBody>
      </p:sp>
    </p:spTree>
    <p:extLst>
      <p:ext uri="{BB962C8B-B14F-4D97-AF65-F5344CB8AC3E}">
        <p14:creationId xmlns:p14="http://schemas.microsoft.com/office/powerpoint/2010/main" val="59207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čiū">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1" y="3875308"/>
            <a:ext cx="12192001" cy="1451429"/>
          </a:xfrm>
          <a:prstGeom prst="rect">
            <a:avLst/>
          </a:prstGeom>
          <a:noFill/>
          <a:ln>
            <a:noFill/>
          </a:ln>
        </p:spPr>
        <p:txBody>
          <a:bodyPr wrap="square" rtlCol="0" anchor="ctr">
            <a:noAutofit/>
          </a:bodyPr>
          <a:lstStyle/>
          <a:p>
            <a:pPr marL="1433513" defTabSz="900113"/>
            <a:r>
              <a:rPr lang="lt-LT" sz="2800" b="1" dirty="0">
                <a:solidFill>
                  <a:prstClr val="white">
                    <a:lumMod val="50000"/>
                  </a:prstClr>
                </a:solidFill>
                <a:ea typeface="Microsoft YaHei UI Light" panose="020B0502040204020203" pitchFamily="34" charset="-122"/>
              </a:rPr>
              <a:t>AČIŪ</a:t>
            </a:r>
            <a:r>
              <a:rPr lang="lt-LT" sz="2800" b="1" dirty="0">
                <a:solidFill>
                  <a:srgbClr val="1AB1AF"/>
                </a:solidFill>
                <a:ea typeface="Microsoft YaHei UI Light" panose="020B0502040204020203" pitchFamily="34" charset="-122"/>
              </a:rPr>
              <a:t>	</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Tree>
    <p:extLst>
      <p:ext uri="{BB962C8B-B14F-4D97-AF65-F5344CB8AC3E}">
        <p14:creationId xmlns:p14="http://schemas.microsoft.com/office/powerpoint/2010/main" val="881549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Ačiū pasiūlym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5" name="TextBox 4"/>
          <p:cNvSpPr txBox="1"/>
          <p:nvPr userDrawn="1"/>
        </p:nvSpPr>
        <p:spPr>
          <a:xfrm>
            <a:off x="1614754" y="3877994"/>
            <a:ext cx="4230914" cy="738664"/>
          </a:xfrm>
          <a:prstGeom prst="rect">
            <a:avLst/>
          </a:prstGeom>
          <a:noFill/>
        </p:spPr>
        <p:txBody>
          <a:bodyPr wrap="square" rtlCol="0">
            <a:spAutoFit/>
          </a:bodyPr>
          <a:lstStyle/>
          <a:p>
            <a:r>
              <a:rPr lang="lt-LT" sz="1400" dirty="0">
                <a:solidFill>
                  <a:prstClr val="white"/>
                </a:solidFill>
                <a:latin typeface="Yu Gothic UI Semilight" panose="020B0400000000000000" pitchFamily="34" charset="-128"/>
                <a:ea typeface="Yu Gothic UI Semilight" panose="020B0400000000000000" pitchFamily="34" charset="-128"/>
                <a:cs typeface="Open Sans" panose="020B0606030504020204" pitchFamily="34" charset="0"/>
              </a:rPr>
              <a:t>UAB Spinter tyrimai </a:t>
            </a:r>
            <a:br>
              <a:rPr lang="lt-LT" sz="1400" dirty="0">
                <a:solidFill>
                  <a:prstClr val="white"/>
                </a:solidFill>
                <a:latin typeface="Yu Gothic UI Semilight" panose="020B0400000000000000" pitchFamily="34" charset="-128"/>
                <a:ea typeface="Yu Gothic UI Semilight" panose="020B0400000000000000" pitchFamily="34" charset="-128"/>
                <a:cs typeface="Open Sans" panose="020B0606030504020204" pitchFamily="34" charset="0"/>
              </a:rPr>
            </a:br>
            <a:r>
              <a:rPr lang="lt-LT" sz="1400" dirty="0">
                <a:solidFill>
                  <a:prstClr val="white"/>
                </a:solidFill>
                <a:latin typeface="Yu Gothic UI Semilight" panose="020B0400000000000000" pitchFamily="34" charset="-128"/>
                <a:ea typeface="Yu Gothic UI Semilight" panose="020B0400000000000000" pitchFamily="34" charset="-128"/>
                <a:cs typeface="Open Sans" panose="020B0606030504020204" pitchFamily="34" charset="0"/>
              </a:rPr>
              <a:t>info@spinter.lt</a:t>
            </a:r>
          </a:p>
          <a:p>
            <a:r>
              <a:rPr lang="lt-LT" sz="1400" dirty="0">
                <a:solidFill>
                  <a:prstClr val="white"/>
                </a:solidFill>
                <a:latin typeface="Yu Gothic UI Semilight" panose="020B0400000000000000" pitchFamily="34" charset="-128"/>
                <a:ea typeface="Yu Gothic UI Semilight" panose="020B0400000000000000" pitchFamily="34" charset="-128"/>
                <a:cs typeface="Open Sans" panose="020B0606030504020204" pitchFamily="34" charset="0"/>
              </a:rPr>
              <a:t>tel. 863720595</a:t>
            </a:r>
          </a:p>
        </p:txBody>
      </p:sp>
      <p:sp>
        <p:nvSpPr>
          <p:cNvPr id="8" name="TextBox 7"/>
          <p:cNvSpPr txBox="1"/>
          <p:nvPr userDrawn="1"/>
        </p:nvSpPr>
        <p:spPr>
          <a:xfrm>
            <a:off x="1614754" y="2105561"/>
            <a:ext cx="4453466" cy="1323439"/>
          </a:xfrm>
          <a:prstGeom prst="rect">
            <a:avLst/>
          </a:prstGeom>
          <a:noFill/>
        </p:spPr>
        <p:txBody>
          <a:bodyPr wrap="square" rtlCol="0">
            <a:spAutoFit/>
          </a:bodyPr>
          <a:lstStyle/>
          <a:p>
            <a:r>
              <a:rPr lang="lt-LT" sz="4000" dirty="0">
                <a:solidFill>
                  <a:prstClr val="white"/>
                </a:solidFill>
                <a:ea typeface="Microsoft YaHei UI Light" panose="020B0502040204020203" pitchFamily="34" charset="-122"/>
                <a:cs typeface="Open Sans" panose="020B0606030504020204" pitchFamily="34" charset="0"/>
              </a:rPr>
              <a:t>Kontaktinė informacija</a:t>
            </a:r>
          </a:p>
        </p:txBody>
      </p:sp>
    </p:spTree>
    <p:extLst>
      <p:ext uri="{BB962C8B-B14F-4D97-AF65-F5344CB8AC3E}">
        <p14:creationId xmlns:p14="http://schemas.microsoft.com/office/powerpoint/2010/main" val="2849366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Ačiū">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1" y="3875308"/>
            <a:ext cx="12192001" cy="1451429"/>
          </a:xfrm>
          <a:prstGeom prst="rect">
            <a:avLst/>
          </a:prstGeom>
          <a:solidFill>
            <a:schemeClr val="bg1">
              <a:lumMod val="75000"/>
              <a:alpha val="95000"/>
            </a:schemeClr>
          </a:solidFill>
          <a:ln>
            <a:noFill/>
          </a:ln>
        </p:spPr>
        <p:txBody>
          <a:bodyPr wrap="square" rtlCol="0" anchor="ctr">
            <a:noAutofit/>
          </a:bodyPr>
          <a:lstStyle/>
          <a:p>
            <a:pPr marL="9682163" defTabSz="538163"/>
            <a:r>
              <a:rPr lang="lt-LT" sz="2800" b="1" dirty="0">
                <a:solidFill>
                  <a:srgbClr val="1AB1AF"/>
                </a:solidFill>
                <a:ea typeface="Microsoft YaHei UI Light" panose="020B0502040204020203" pitchFamily="34" charset="-122"/>
              </a:rPr>
              <a:t>AČIŪ	</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Tree>
    <p:extLst>
      <p:ext uri="{BB962C8B-B14F-4D97-AF65-F5344CB8AC3E}">
        <p14:creationId xmlns:p14="http://schemas.microsoft.com/office/powerpoint/2010/main" val="558197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ulinis lapa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24856" y="2738933"/>
            <a:ext cx="5297919" cy="1569660"/>
          </a:xfrm>
        </p:spPr>
        <p:txBody>
          <a:bodyPr>
            <a:spAutoFit/>
          </a:bodyPr>
          <a:lstStyle>
            <a:lvl1pPr algn="ctr">
              <a:lnSpc>
                <a:spcPct val="100000"/>
              </a:lnSpc>
              <a:defRPr sz="3200">
                <a:solidFill>
                  <a:schemeClr val="tx1">
                    <a:lumMod val="50000"/>
                    <a:lumOff val="50000"/>
                  </a:schemeClr>
                </a:solidFill>
                <a:latin typeface="Microsoft YaHei UI Light" panose="020B0502040204020203" pitchFamily="34" charset="-122"/>
                <a:ea typeface="Microsoft YaHei UI Light" panose="020B0502040204020203" pitchFamily="34" charset="-122"/>
              </a:defRPr>
            </a:lvl1pPr>
          </a:lstStyle>
          <a:p>
            <a:r>
              <a:rPr lang="lt-LT" altLang="lt-LT" sz="3200" dirty="0">
                <a:solidFill>
                  <a:srgbClr val="7F7F7F"/>
                </a:solidFill>
                <a:latin typeface="Microsoft YaHei UI Light" panose="020B0502040204020203" pitchFamily="34" charset="-122"/>
                <a:ea typeface="Microsoft YaHei UI Light" panose="020B0502040204020203" pitchFamily="34" charset="-122"/>
                <a:cs typeface="+mj-cs"/>
              </a:rPr>
              <a:t>ŠALIES GYVENTOJŲ NUOMONĖS TYRIMAS DĖL ...............</a:t>
            </a:r>
            <a:endParaRPr lang="lt-LT" sz="3200" spc="300" dirty="0">
              <a:solidFill>
                <a:schemeClr val="bg1">
                  <a:lumMod val="50000"/>
                </a:schemeClr>
              </a:solidFill>
              <a:latin typeface="Microsoft YaHei UI Light" panose="020B0502040204020203" pitchFamily="34" charset="-122"/>
              <a:ea typeface="Microsoft YaHei UI Light" panose="020B0502040204020203" pitchFamily="34" charset="-122"/>
            </a:endParaRPr>
          </a:p>
        </p:txBody>
      </p:sp>
      <p:sp>
        <p:nvSpPr>
          <p:cNvPr id="7" name="TextBox 6"/>
          <p:cNvSpPr txBox="1"/>
          <p:nvPr userDrawn="1"/>
        </p:nvSpPr>
        <p:spPr>
          <a:xfrm>
            <a:off x="8072807" y="4656387"/>
            <a:ext cx="2123017" cy="307777"/>
          </a:xfrm>
          <a:prstGeom prst="rect">
            <a:avLst/>
          </a:prstGeom>
          <a:noFill/>
        </p:spPr>
        <p:txBody>
          <a:bodyPr wrap="square" rtlCol="0">
            <a:spAutoFit/>
          </a:bodyPr>
          <a:lstStyle/>
          <a:p>
            <a:r>
              <a:rPr lang="lt-LT" sz="1400" b="1" dirty="0">
                <a:solidFill>
                  <a:prstClr val="black">
                    <a:lumMod val="50000"/>
                    <a:lumOff val="50000"/>
                  </a:prstClr>
                </a:solidFill>
                <a:ea typeface="Microsoft YaHei UI Light" panose="020B0502040204020203" pitchFamily="34" charset="-122"/>
                <a:cs typeface="Open Sans" panose="020B0606030504020204" pitchFamily="34" charset="0"/>
              </a:rPr>
              <a:t>vykdytojas</a:t>
            </a:r>
          </a:p>
        </p:txBody>
      </p:sp>
      <p:sp>
        <p:nvSpPr>
          <p:cNvPr id="8" name="TextBox 7"/>
          <p:cNvSpPr txBox="1"/>
          <p:nvPr userDrawn="1"/>
        </p:nvSpPr>
        <p:spPr>
          <a:xfrm>
            <a:off x="8072808" y="3384973"/>
            <a:ext cx="2123017" cy="307777"/>
          </a:xfrm>
          <a:prstGeom prst="rect">
            <a:avLst/>
          </a:prstGeom>
          <a:noFill/>
        </p:spPr>
        <p:txBody>
          <a:bodyPr wrap="square" rtlCol="0">
            <a:spAutoFit/>
          </a:bodyPr>
          <a:lstStyle/>
          <a:p>
            <a:r>
              <a:rPr lang="lt-LT" sz="1400" b="1" dirty="0">
                <a:solidFill>
                  <a:prstClr val="black">
                    <a:lumMod val="50000"/>
                    <a:lumOff val="50000"/>
                  </a:prstClr>
                </a:solidFill>
                <a:ea typeface="Microsoft YaHei UI Light" panose="020B0502040204020203" pitchFamily="34" charset="-122"/>
                <a:cs typeface="Open Sans" panose="020B0606030504020204" pitchFamily="34" charset="0"/>
              </a:rPr>
              <a:t>užsakovas</a:t>
            </a:r>
          </a:p>
        </p:txBody>
      </p:sp>
      <p:cxnSp>
        <p:nvCxnSpPr>
          <p:cNvPr id="12" name="Straight Connector 11"/>
          <p:cNvCxnSpPr/>
          <p:nvPr userDrawn="1"/>
        </p:nvCxnSpPr>
        <p:spPr>
          <a:xfrm>
            <a:off x="7579867" y="1655522"/>
            <a:ext cx="0" cy="3513282"/>
          </a:xfrm>
          <a:prstGeom prst="line">
            <a:avLst/>
          </a:prstGeom>
          <a:ln/>
        </p:spPr>
        <p:style>
          <a:lnRef idx="1">
            <a:schemeClr val="accent3"/>
          </a:lnRef>
          <a:fillRef idx="0">
            <a:schemeClr val="accent3"/>
          </a:fillRef>
          <a:effectRef idx="0">
            <a:schemeClr val="accent3"/>
          </a:effectRef>
          <a:fontRef idx="minor">
            <a:schemeClr val="tx1"/>
          </a:fontRef>
        </p:style>
      </p:cxnSp>
      <p:pic>
        <p:nvPicPr>
          <p:cNvPr id="13" name="Picture 1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8579460" y="5047594"/>
            <a:ext cx="2574760" cy="387266"/>
          </a:xfrm>
          <a:prstGeom prst="rect">
            <a:avLst/>
          </a:prstGeom>
        </p:spPr>
      </p:pic>
      <p:pic>
        <p:nvPicPr>
          <p:cNvPr id="11" name="Picture 3"/>
          <p:cNvPicPr>
            <a:picLocks noChangeAspect="1" noChangeArrowheads="1"/>
          </p:cNvPicPr>
          <p:nvPr userDrawn="1"/>
        </p:nvPicPr>
        <p:blipFill>
          <a:blip r:embed="rId4">
            <a:grayscl/>
            <a:extLst>
              <a:ext uri="{28A0092B-C50C-407E-A947-70E740481C1C}">
                <a14:useLocalDpi xmlns:a14="http://schemas.microsoft.com/office/drawing/2010/main" val="0"/>
              </a:ext>
            </a:extLst>
          </a:blip>
          <a:srcRect/>
          <a:stretch>
            <a:fillRect/>
          </a:stretch>
        </p:blipFill>
        <p:spPr bwMode="auto">
          <a:xfrm>
            <a:off x="1938110" y="5997487"/>
            <a:ext cx="17716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a:blip r:embed="rId5"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10972" y="6121723"/>
            <a:ext cx="1344008" cy="395069"/>
          </a:xfrm>
          <a:prstGeom prst="rect">
            <a:avLst/>
          </a:prstGeom>
        </p:spPr>
      </p:pic>
    </p:spTree>
    <p:extLst>
      <p:ext uri="{BB962C8B-B14F-4D97-AF65-F5344CB8AC3E}">
        <p14:creationId xmlns:p14="http://schemas.microsoft.com/office/powerpoint/2010/main" val="1671643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pibendrinim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7812" b="7812"/>
          <a:stretch/>
        </p:blipFill>
        <p:spPr>
          <a:xfrm>
            <a:off x="-3" y="0"/>
            <a:ext cx="12192003" cy="6858000"/>
          </a:xfrm>
          <a:prstGeom prst="rect">
            <a:avLst/>
          </a:prstGeom>
        </p:spPr>
      </p:pic>
      <p:pic>
        <p:nvPicPr>
          <p:cNvPr id="6" name="Picture 5"/>
          <p:cNvPicPr>
            <a:picLocks noChangeAspect="1"/>
          </p:cNvPicPr>
          <p:nvPr userDrawn="1"/>
        </p:nvPicPr>
        <p:blipFill>
          <a:blip r:embed="rId5" cstate="print">
            <a:lum bright="70000" contrast="-70000"/>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7" name="TextBox 6"/>
          <p:cNvSpPr txBox="1"/>
          <p:nvPr userDrawn="1"/>
        </p:nvSpPr>
        <p:spPr>
          <a:xfrm>
            <a:off x="-1" y="3875308"/>
            <a:ext cx="12192001" cy="1451429"/>
          </a:xfrm>
          <a:prstGeom prst="rect">
            <a:avLst/>
          </a:prstGeom>
          <a:solidFill>
            <a:schemeClr val="bg1">
              <a:alpha val="95000"/>
            </a:schemeClr>
          </a:solidFill>
        </p:spPr>
        <p:txBody>
          <a:bodyPr wrap="square" rtlCol="0" anchor="ctr">
            <a:noAutofit/>
          </a:bodyPr>
          <a:lstStyle/>
          <a:p>
            <a:r>
              <a:rPr lang="lt-LT" sz="2800" b="1" dirty="0">
                <a:solidFill>
                  <a:srgbClr val="1AB1AF"/>
                </a:solidFill>
                <a:ea typeface="Microsoft YaHei UI Light" panose="020B0502040204020203" pitchFamily="34" charset="-122"/>
              </a:rPr>
              <a:t>	APIBENDRINIMAS</a:t>
            </a:r>
          </a:p>
        </p:txBody>
      </p:sp>
    </p:spTree>
    <p:extLst>
      <p:ext uri="{BB962C8B-B14F-4D97-AF65-F5344CB8AC3E}">
        <p14:creationId xmlns:p14="http://schemas.microsoft.com/office/powerpoint/2010/main" val="3019788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etodi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7" name="TextBox 6"/>
          <p:cNvSpPr txBox="1"/>
          <p:nvPr userDrawn="1"/>
        </p:nvSpPr>
        <p:spPr>
          <a:xfrm>
            <a:off x="-1" y="3875308"/>
            <a:ext cx="12192001" cy="1451429"/>
          </a:xfrm>
          <a:prstGeom prst="rect">
            <a:avLst/>
          </a:prstGeom>
          <a:solidFill>
            <a:schemeClr val="bg1">
              <a:lumMod val="75000"/>
              <a:alpha val="95000"/>
            </a:schemeClr>
          </a:solidFill>
        </p:spPr>
        <p:txBody>
          <a:bodyPr wrap="square" rtlCol="0" anchor="ctr">
            <a:noAutofit/>
          </a:bodyPr>
          <a:lstStyle/>
          <a:p>
            <a:r>
              <a:rPr lang="lt-LT" sz="2800" b="1" dirty="0">
                <a:solidFill>
                  <a:schemeClr val="accent2"/>
                </a:solidFill>
                <a:latin typeface="Microsoft YaHei UI Light" panose="020B0502040204020203" pitchFamily="34" charset="-122"/>
                <a:ea typeface="Microsoft YaHei UI Light" panose="020B0502040204020203" pitchFamily="34" charset="-122"/>
              </a:rPr>
              <a:t>	METODIKA</a:t>
            </a:r>
          </a:p>
        </p:txBody>
      </p:sp>
    </p:spTree>
    <p:extLst>
      <p:ext uri="{BB962C8B-B14F-4D97-AF65-F5344CB8AC3E}">
        <p14:creationId xmlns:p14="http://schemas.microsoft.com/office/powerpoint/2010/main" val="2888618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ekstas">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0912" y="1610465"/>
            <a:ext cx="5412860" cy="4351338"/>
          </a:xfrm>
        </p:spPr>
        <p:txBody>
          <a:bodyPr wrap="square">
            <a:noAutofit/>
          </a:bodyPr>
          <a:lstStyle>
            <a:lvl1pPr algn="just">
              <a:lnSpc>
                <a:spcPct val="100000"/>
              </a:lnSpc>
              <a:spcBef>
                <a:spcPts val="0"/>
              </a:spcBef>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1pPr>
            <a:lvl2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2pPr>
            <a:lvl3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3pPr>
            <a:lvl4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4pPr>
            <a:lvl5pPr marL="1828800" indent="0" algn="just">
              <a:lnSpc>
                <a:spcPct val="100000"/>
              </a:lnSpc>
              <a:spcBef>
                <a:spcPts val="0"/>
              </a:spcBef>
              <a:buClr>
                <a:schemeClr val="accent2"/>
              </a:buClr>
              <a:buNone/>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5pPr>
          </a:lstStyle>
          <a:p>
            <a:pPr lvl="0"/>
            <a:r>
              <a:rPr lang="lt-LT" noProof="0" dirty="0"/>
              <a:t>TEKSTAS</a:t>
            </a:r>
          </a:p>
          <a:p>
            <a:pPr lvl="0"/>
            <a:endParaRPr lang="lt-LT" noProof="0" dirty="0"/>
          </a:p>
          <a:p>
            <a:pPr lvl="0"/>
            <a:r>
              <a:rPr lang="lt-LT" noProof="0" dirty="0"/>
              <a:t>TEKSTAS</a:t>
            </a:r>
          </a:p>
          <a:p>
            <a:pPr lvl="0"/>
            <a:endParaRPr lang="lt-LT" noProof="0" dirty="0"/>
          </a:p>
          <a:p>
            <a:pPr lvl="0"/>
            <a:r>
              <a:rPr lang="lt-LT" noProof="0" dirty="0"/>
              <a:t>TEKSTAS</a:t>
            </a: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9" name="TextBox 8"/>
          <p:cNvSpPr txBox="1"/>
          <p:nvPr userDrawn="1"/>
        </p:nvSpPr>
        <p:spPr>
          <a:xfrm>
            <a:off x="9671130" y="6140127"/>
            <a:ext cx="588442" cy="369332"/>
          </a:xfrm>
          <a:prstGeom prst="rect">
            <a:avLst/>
          </a:prstGeom>
          <a:noFill/>
        </p:spPr>
        <p:txBody>
          <a:bodyPr wrap="square" rtlCol="0">
            <a:spAutoFit/>
          </a:bodyPr>
          <a:lstStyle/>
          <a:p>
            <a:fld id="{EA3F95AD-BCAB-4452-93F0-3B043E474EF5}" type="slidenum">
              <a:rPr lang="lt-LT" b="1" smtClean="0">
                <a:solidFill>
                  <a:prstClr val="white">
                    <a:lumMod val="75000"/>
                  </a:prstClr>
                </a:solidFill>
                <a:ea typeface="Microsoft YaHei UI Light" panose="020B0502040204020203" pitchFamily="34" charset="-122"/>
                <a:cs typeface="Open Sans" panose="020B0606030504020204" pitchFamily="34" charset="0"/>
              </a:rPr>
              <a:pPr/>
              <a:t>‹#›</a:t>
            </a:fld>
            <a:endParaRPr lang="lt-LT" b="1" dirty="0">
              <a:solidFill>
                <a:prstClr val="white">
                  <a:lumMod val="75000"/>
                </a:prstClr>
              </a:solidFill>
              <a:ea typeface="Microsoft YaHei UI Light" panose="020B0502040204020203" pitchFamily="34" charset="-122"/>
              <a:cs typeface="Open Sans" panose="020B0606030504020204" pitchFamily="34" charset="0"/>
            </a:endParaRPr>
          </a:p>
        </p:txBody>
      </p:sp>
      <p:sp>
        <p:nvSpPr>
          <p:cNvPr id="14" name="Title 13"/>
          <p:cNvSpPr>
            <a:spLocks noGrp="1"/>
          </p:cNvSpPr>
          <p:nvPr>
            <p:ph type="title" hasCustomPrompt="1"/>
          </p:nvPr>
        </p:nvSpPr>
        <p:spPr>
          <a:xfrm>
            <a:off x="1221178" y="365125"/>
            <a:ext cx="9730107" cy="1151703"/>
          </a:xfrm>
        </p:spPr>
        <p:txBody>
          <a:bodyPr>
            <a:normAutofit/>
          </a:bodyPr>
          <a:lstStyle>
            <a:lvl1pPr>
              <a:defRPr sz="3200">
                <a:solidFill>
                  <a:schemeClr val="accent2"/>
                </a:solidFill>
                <a:latin typeface="Microsoft YaHei UI Light" panose="020B0502040204020203" pitchFamily="34" charset="-122"/>
                <a:ea typeface="Microsoft YaHei UI Light" panose="020B0502040204020203" pitchFamily="34" charset="-122"/>
              </a:defRPr>
            </a:lvl1pPr>
          </a:lstStyle>
          <a:p>
            <a:r>
              <a:rPr lang="lt-LT" noProof="0" dirty="0"/>
              <a:t>TEKSTAS</a:t>
            </a:r>
          </a:p>
        </p:txBody>
      </p:sp>
      <p:sp>
        <p:nvSpPr>
          <p:cNvPr id="18" name="Content Placeholder 2"/>
          <p:cNvSpPr>
            <a:spLocks noGrp="1"/>
          </p:cNvSpPr>
          <p:nvPr>
            <p:ph sz="half" idx="10" hasCustomPrompt="1"/>
          </p:nvPr>
        </p:nvSpPr>
        <p:spPr>
          <a:xfrm>
            <a:off x="6358842" y="1612253"/>
            <a:ext cx="5412860" cy="4347483"/>
          </a:xfrm>
        </p:spPr>
        <p:txBody>
          <a:bodyPr>
            <a:noAutofit/>
          </a:bodyPr>
          <a:lstStyle>
            <a:lvl1pPr algn="just">
              <a:lnSpc>
                <a:spcPct val="100000"/>
              </a:lnSpc>
              <a:spcBef>
                <a:spcPts val="0"/>
              </a:spcBef>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1pPr>
            <a:lvl2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2pPr>
            <a:lvl3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3pPr>
            <a:lvl4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4pPr>
            <a:lvl5pPr algn="just">
              <a:lnSpc>
                <a:spcPct val="100000"/>
              </a:lnSpc>
              <a:spcBef>
                <a:spcPts val="0"/>
              </a:spcBef>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5pPr>
          </a:lstStyle>
          <a:p>
            <a:pPr lvl="0"/>
            <a:r>
              <a:rPr lang="lt-LT" noProof="0" dirty="0"/>
              <a:t>TEKSTAS</a:t>
            </a:r>
          </a:p>
          <a:p>
            <a:pPr lvl="0"/>
            <a:endParaRPr lang="lt-LT" noProof="0" dirty="0"/>
          </a:p>
          <a:p>
            <a:pPr lvl="0"/>
            <a:r>
              <a:rPr lang="lt-LT" noProof="0" dirty="0"/>
              <a:t>TEKSTAS</a:t>
            </a:r>
          </a:p>
          <a:p>
            <a:pPr lvl="0"/>
            <a:endParaRPr lang="lt-LT" noProof="0" dirty="0"/>
          </a:p>
          <a:p>
            <a:pPr lvl="0"/>
            <a:r>
              <a:rPr lang="lt-LT" noProof="0" dirty="0"/>
              <a:t>TEKSTAS</a:t>
            </a:r>
          </a:p>
        </p:txBody>
      </p:sp>
      <p:sp>
        <p:nvSpPr>
          <p:cNvPr id="7" name="Rectangle 6">
            <a:extLst>
              <a:ext uri="{FF2B5EF4-FFF2-40B4-BE49-F238E27FC236}">
                <a16:creationId xmlns:a16="http://schemas.microsoft.com/office/drawing/2014/main" id="{7F17479E-5977-410A-879B-A146270B8BA2}"/>
              </a:ext>
            </a:extLst>
          </p:cNvPr>
          <p:cNvSpPr/>
          <p:nvPr userDrawn="1"/>
        </p:nvSpPr>
        <p:spPr>
          <a:xfrm flipV="1">
            <a:off x="-1" y="6820824"/>
            <a:ext cx="12192001" cy="45719"/>
          </a:xfrm>
          <a:prstGeom prst="rect">
            <a:avLst/>
          </a:prstGeom>
          <a:gradFill>
            <a:gsLst>
              <a:gs pos="40000">
                <a:srgbClr val="1AB1AF"/>
              </a:gs>
              <a:gs pos="59000">
                <a:srgbClr val="C9F7F7"/>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984325275"/>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todi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5268" b="10357"/>
          <a:stretch/>
        </p:blipFill>
        <p:spPr>
          <a:xfrm>
            <a:off x="1" y="0"/>
            <a:ext cx="12192000" cy="6858000"/>
          </a:xfrm>
          <a:prstGeom prst="rect">
            <a:avLst/>
          </a:prstGeom>
        </p:spPr>
      </p:pic>
      <p:pic>
        <p:nvPicPr>
          <p:cNvPr id="6" name="Picture 5"/>
          <p:cNvPicPr>
            <a:picLocks noChangeAspect="1"/>
          </p:cNvPicPr>
          <p:nvPr userDrawn="1"/>
        </p:nvPicPr>
        <p:blipFill>
          <a:blip r:embed="rId5" cstate="print">
            <a:lum bright="70000" contrast="-70000"/>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7" name="TextBox 6"/>
          <p:cNvSpPr txBox="1"/>
          <p:nvPr userDrawn="1"/>
        </p:nvSpPr>
        <p:spPr>
          <a:xfrm>
            <a:off x="-1" y="3875308"/>
            <a:ext cx="12192001" cy="1451429"/>
          </a:xfrm>
          <a:prstGeom prst="rect">
            <a:avLst/>
          </a:prstGeom>
          <a:solidFill>
            <a:srgbClr val="FFFFFF">
              <a:alpha val="89804"/>
            </a:srgbClr>
          </a:solidFill>
        </p:spPr>
        <p:txBody>
          <a:bodyPr wrap="square" rtlCol="0" anchor="ctr">
            <a:noAutofit/>
          </a:bodyPr>
          <a:lstStyle/>
          <a:p>
            <a:r>
              <a:rPr lang="lt-LT" sz="2800" b="1" dirty="0">
                <a:solidFill>
                  <a:srgbClr val="1AB1AF"/>
                </a:solidFill>
                <a:ea typeface="Microsoft YaHei UI Light" panose="020B0502040204020203" pitchFamily="34" charset="-122"/>
              </a:rPr>
              <a:t>	METODIKA</a:t>
            </a:r>
          </a:p>
        </p:txBody>
      </p:sp>
    </p:spTree>
    <p:extLst>
      <p:ext uri="{BB962C8B-B14F-4D97-AF65-F5344CB8AC3E}">
        <p14:creationId xmlns:p14="http://schemas.microsoft.com/office/powerpoint/2010/main" val="697917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Grafikas">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225462" y="1513645"/>
            <a:ext cx="9736580" cy="293639"/>
          </a:xfrm>
        </p:spPr>
        <p:txBody>
          <a:bodyPr wrap="square">
            <a:noAutofit/>
          </a:bodyPr>
          <a:lstStyle>
            <a:lvl1pPr marL="0" indent="0" algn="just">
              <a:lnSpc>
                <a:spcPct val="100000"/>
              </a:lnSpc>
              <a:spcBef>
                <a:spcPts val="0"/>
              </a:spcBef>
              <a:buClr>
                <a:schemeClr val="accent2"/>
              </a:buClr>
              <a:buNone/>
              <a:defRPr sz="1200" i="1" baseline="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1pPr>
            <a:lvl2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2pPr>
            <a:lvl3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3pPr>
            <a:lvl4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4pPr>
            <a:lvl5pPr marL="1828800" indent="0" algn="just">
              <a:lnSpc>
                <a:spcPct val="100000"/>
              </a:lnSpc>
              <a:spcBef>
                <a:spcPts val="0"/>
              </a:spcBef>
              <a:buClr>
                <a:schemeClr val="accent2"/>
              </a:buClr>
              <a:buNone/>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5pPr>
          </a:lstStyle>
          <a:p>
            <a:pPr lvl="0"/>
            <a:r>
              <a:rPr lang="lt-LT" noProof="0" dirty="0"/>
              <a:t>Tekstas &lt;kausimas&gt;</a:t>
            </a: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9" name="TextBox 8"/>
          <p:cNvSpPr txBox="1"/>
          <p:nvPr userDrawn="1"/>
        </p:nvSpPr>
        <p:spPr>
          <a:xfrm>
            <a:off x="9671130" y="6140127"/>
            <a:ext cx="588442" cy="369332"/>
          </a:xfrm>
          <a:prstGeom prst="rect">
            <a:avLst/>
          </a:prstGeom>
          <a:noFill/>
        </p:spPr>
        <p:txBody>
          <a:bodyPr wrap="square" rtlCol="0">
            <a:spAutoFit/>
          </a:bodyPr>
          <a:lstStyle/>
          <a:p>
            <a:fld id="{EA3F95AD-BCAB-4452-93F0-3B043E474EF5}" type="slidenum">
              <a:rPr lang="lt-LT" b="1" smtClean="0">
                <a:solidFill>
                  <a:prstClr val="white">
                    <a:lumMod val="75000"/>
                  </a:prstClr>
                </a:solidFill>
                <a:ea typeface="Microsoft YaHei UI Light" panose="020B0502040204020203" pitchFamily="34" charset="-122"/>
                <a:cs typeface="Open Sans" panose="020B0606030504020204" pitchFamily="34" charset="0"/>
              </a:rPr>
              <a:pPr/>
              <a:t>‹#›</a:t>
            </a:fld>
            <a:endParaRPr lang="lt-LT" b="1" dirty="0">
              <a:solidFill>
                <a:prstClr val="white">
                  <a:lumMod val="75000"/>
                </a:prstClr>
              </a:solidFill>
              <a:ea typeface="Microsoft YaHei UI Light" panose="020B0502040204020203" pitchFamily="34" charset="-122"/>
              <a:cs typeface="Open Sans" panose="020B0606030504020204" pitchFamily="34" charset="0"/>
            </a:endParaRPr>
          </a:p>
        </p:txBody>
      </p:sp>
      <p:sp>
        <p:nvSpPr>
          <p:cNvPr id="14" name="Title 13"/>
          <p:cNvSpPr>
            <a:spLocks noGrp="1"/>
          </p:cNvSpPr>
          <p:nvPr>
            <p:ph type="title" hasCustomPrompt="1"/>
          </p:nvPr>
        </p:nvSpPr>
        <p:spPr>
          <a:xfrm>
            <a:off x="1221178" y="365125"/>
            <a:ext cx="9730107" cy="1151703"/>
          </a:xfrm>
        </p:spPr>
        <p:txBody>
          <a:bodyPr>
            <a:normAutofit/>
          </a:bodyPr>
          <a:lstStyle>
            <a:lvl1pPr>
              <a:defRPr sz="2600">
                <a:solidFill>
                  <a:schemeClr val="accent2"/>
                </a:solidFill>
                <a:latin typeface="Microsoft YaHei UI Light" panose="020B0502040204020203" pitchFamily="34" charset="-122"/>
                <a:ea typeface="Microsoft YaHei UI Light" panose="020B0502040204020203" pitchFamily="34" charset="-122"/>
              </a:defRPr>
            </a:lvl1pPr>
          </a:lstStyle>
          <a:p>
            <a:r>
              <a:rPr lang="lt-LT" noProof="0" dirty="0"/>
              <a:t>TEKSTAS</a:t>
            </a:r>
          </a:p>
        </p:txBody>
      </p:sp>
      <p:sp>
        <p:nvSpPr>
          <p:cNvPr id="18" name="Content Placeholder 2"/>
          <p:cNvSpPr>
            <a:spLocks noGrp="1"/>
          </p:cNvSpPr>
          <p:nvPr>
            <p:ph sz="half" idx="10" hasCustomPrompt="1"/>
          </p:nvPr>
        </p:nvSpPr>
        <p:spPr>
          <a:xfrm>
            <a:off x="8709862" y="1828800"/>
            <a:ext cx="2819709" cy="4130936"/>
          </a:xfrm>
        </p:spPr>
        <p:txBody>
          <a:bodyPr>
            <a:noAutofit/>
          </a:bodyPr>
          <a:lstStyle>
            <a:lvl1pPr marL="0" indent="0" algn="just">
              <a:lnSpc>
                <a:spcPct val="100000"/>
              </a:lnSpc>
              <a:spcBef>
                <a:spcPts val="0"/>
              </a:spcBef>
              <a:buClr>
                <a:schemeClr val="accent2"/>
              </a:buClr>
              <a:buNone/>
              <a:defRPr sz="11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1pPr>
            <a:lvl2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2pPr>
            <a:lvl3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3pPr>
            <a:lvl4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4pPr>
            <a:lvl5pPr algn="just">
              <a:lnSpc>
                <a:spcPct val="100000"/>
              </a:lnSpc>
              <a:spcBef>
                <a:spcPts val="0"/>
              </a:spcBef>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5pPr>
          </a:lstStyle>
          <a:p>
            <a:pPr lvl="0"/>
            <a:r>
              <a:rPr lang="lt-LT" noProof="0" dirty="0"/>
              <a:t>Tekstas</a:t>
            </a:r>
          </a:p>
          <a:p>
            <a:pPr lvl="0"/>
            <a:endParaRPr lang="lt-LT" noProof="0" dirty="0"/>
          </a:p>
          <a:p>
            <a:pPr lvl="0"/>
            <a:r>
              <a:rPr lang="lt-LT" noProof="0" dirty="0"/>
              <a:t>Tekstas</a:t>
            </a:r>
          </a:p>
        </p:txBody>
      </p:sp>
      <p:sp>
        <p:nvSpPr>
          <p:cNvPr id="7" name="Content Placeholder 2"/>
          <p:cNvSpPr>
            <a:spLocks noGrp="1"/>
          </p:cNvSpPr>
          <p:nvPr>
            <p:ph sz="half" idx="11" hasCustomPrompt="1"/>
          </p:nvPr>
        </p:nvSpPr>
        <p:spPr>
          <a:xfrm>
            <a:off x="1238008" y="1805899"/>
            <a:ext cx="1214736" cy="293639"/>
          </a:xfrm>
        </p:spPr>
        <p:txBody>
          <a:bodyPr wrap="square">
            <a:noAutofit/>
          </a:bodyPr>
          <a:lstStyle>
            <a:lvl1pPr marL="0" indent="0" algn="just">
              <a:lnSpc>
                <a:spcPct val="100000"/>
              </a:lnSpc>
              <a:spcBef>
                <a:spcPts val="0"/>
              </a:spcBef>
              <a:buClr>
                <a:schemeClr val="accent2"/>
              </a:buClr>
              <a:buNone/>
              <a:defRPr sz="1000" b="1" i="0" baseline="0">
                <a:solidFill>
                  <a:schemeClr val="tx1"/>
                </a:solidFill>
                <a:latin typeface="Microsoft YaHei UI Light" panose="020B0502040204020203" pitchFamily="34" charset="-122"/>
                <a:ea typeface="Microsoft YaHei UI Light" panose="020B0502040204020203" pitchFamily="34" charset="-122"/>
              </a:defRPr>
            </a:lvl1pPr>
            <a:lvl2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2pPr>
            <a:lvl3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3pPr>
            <a:lvl4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4pPr>
            <a:lvl5pPr marL="1828800" indent="0" algn="just">
              <a:lnSpc>
                <a:spcPct val="100000"/>
              </a:lnSpc>
              <a:spcBef>
                <a:spcPts val="0"/>
              </a:spcBef>
              <a:buClr>
                <a:schemeClr val="accent2"/>
              </a:buClr>
              <a:buNone/>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5pPr>
          </a:lstStyle>
          <a:p>
            <a:pPr lvl="0"/>
            <a:r>
              <a:rPr lang="lt-LT" noProof="0" dirty="0"/>
              <a:t>Imties dydis</a:t>
            </a:r>
          </a:p>
        </p:txBody>
      </p:sp>
      <p:sp>
        <p:nvSpPr>
          <p:cNvPr id="10" name="Rectangle 9">
            <a:extLst>
              <a:ext uri="{FF2B5EF4-FFF2-40B4-BE49-F238E27FC236}">
                <a16:creationId xmlns:a16="http://schemas.microsoft.com/office/drawing/2014/main" id="{DC0751CB-C22F-492C-BC1D-16E61F97DFDE}"/>
              </a:ext>
            </a:extLst>
          </p:cNvPr>
          <p:cNvSpPr/>
          <p:nvPr userDrawn="1"/>
        </p:nvSpPr>
        <p:spPr>
          <a:xfrm flipV="1">
            <a:off x="-1" y="6820824"/>
            <a:ext cx="12192001" cy="45719"/>
          </a:xfrm>
          <a:prstGeom prst="rect">
            <a:avLst/>
          </a:prstGeom>
          <a:gradFill>
            <a:gsLst>
              <a:gs pos="40000">
                <a:srgbClr val="1AB1AF"/>
              </a:gs>
              <a:gs pos="59000">
                <a:srgbClr val="C9F7F7"/>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159155550"/>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zultata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t="5357" b="10268"/>
          <a:stretch/>
        </p:blipFill>
        <p:spPr>
          <a:xfrm>
            <a:off x="0" y="-1"/>
            <a:ext cx="12192000" cy="6858001"/>
          </a:xfrm>
          <a:prstGeom prst="rect">
            <a:avLst/>
          </a:prstGeom>
        </p:spPr>
      </p:pic>
      <p:pic>
        <p:nvPicPr>
          <p:cNvPr id="6"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7" name="TextBox 6"/>
          <p:cNvSpPr txBox="1"/>
          <p:nvPr userDrawn="1"/>
        </p:nvSpPr>
        <p:spPr>
          <a:xfrm>
            <a:off x="-1" y="3875308"/>
            <a:ext cx="12192001" cy="1451429"/>
          </a:xfrm>
          <a:prstGeom prst="rect">
            <a:avLst/>
          </a:prstGeom>
          <a:solidFill>
            <a:srgbClr val="FFFFFF">
              <a:alpha val="89804"/>
            </a:srgbClr>
          </a:solidFill>
        </p:spPr>
        <p:txBody>
          <a:bodyPr wrap="square" rtlCol="0" anchor="ctr">
            <a:noAutofit/>
          </a:bodyPr>
          <a:lstStyle/>
          <a:p>
            <a:r>
              <a:rPr lang="lt-LT" sz="2800" b="1" dirty="0">
                <a:solidFill>
                  <a:srgbClr val="1AB1AF"/>
                </a:solidFill>
                <a:ea typeface="Microsoft YaHei UI Light" panose="020B0502040204020203" pitchFamily="34" charset="-122"/>
              </a:rPr>
              <a:t>	REZULTATAI</a:t>
            </a:r>
          </a:p>
        </p:txBody>
      </p:sp>
    </p:spTree>
    <p:extLst>
      <p:ext uri="{BB962C8B-B14F-4D97-AF65-F5344CB8AC3E}">
        <p14:creationId xmlns:p14="http://schemas.microsoft.com/office/powerpoint/2010/main" val="1912528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čiū">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1" y="3875308"/>
            <a:ext cx="12192001" cy="1451429"/>
          </a:xfrm>
          <a:prstGeom prst="rect">
            <a:avLst/>
          </a:prstGeom>
          <a:noFill/>
          <a:ln>
            <a:noFill/>
          </a:ln>
        </p:spPr>
        <p:txBody>
          <a:bodyPr wrap="square" rtlCol="0" anchor="ctr">
            <a:noAutofit/>
          </a:bodyPr>
          <a:lstStyle/>
          <a:p>
            <a:pPr marL="1433513" defTabSz="900113"/>
            <a:r>
              <a:rPr lang="lt-LT" sz="2800" b="1" dirty="0">
                <a:solidFill>
                  <a:prstClr val="white">
                    <a:lumMod val="50000"/>
                  </a:prstClr>
                </a:solidFill>
                <a:ea typeface="Microsoft YaHei UI Light" panose="020B0502040204020203" pitchFamily="34" charset="-122"/>
              </a:rPr>
              <a:t>AČIŪ</a:t>
            </a:r>
            <a:r>
              <a:rPr lang="lt-LT" sz="2800" b="1" dirty="0">
                <a:solidFill>
                  <a:srgbClr val="1AB1AF"/>
                </a:solidFill>
                <a:ea typeface="Microsoft YaHei UI Light" panose="020B0502040204020203" pitchFamily="34" charset="-122"/>
              </a:rPr>
              <a:t>	</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Tree>
    <p:extLst>
      <p:ext uri="{BB962C8B-B14F-4D97-AF65-F5344CB8AC3E}">
        <p14:creationId xmlns:p14="http://schemas.microsoft.com/office/powerpoint/2010/main" val="14019112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Ačiū pasiūlym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5" name="TextBox 4"/>
          <p:cNvSpPr txBox="1"/>
          <p:nvPr userDrawn="1"/>
        </p:nvSpPr>
        <p:spPr>
          <a:xfrm>
            <a:off x="1614754" y="3877994"/>
            <a:ext cx="4230914" cy="738664"/>
          </a:xfrm>
          <a:prstGeom prst="rect">
            <a:avLst/>
          </a:prstGeom>
          <a:noFill/>
        </p:spPr>
        <p:txBody>
          <a:bodyPr wrap="square" rtlCol="0">
            <a:spAutoFit/>
          </a:bodyPr>
          <a:lstStyle/>
          <a:p>
            <a:r>
              <a:rPr lang="lt-LT" sz="1400" dirty="0">
                <a:solidFill>
                  <a:prstClr val="white"/>
                </a:solidFill>
                <a:latin typeface="Yu Gothic UI Semilight" panose="020B0400000000000000" pitchFamily="34" charset="-128"/>
                <a:ea typeface="Yu Gothic UI Semilight" panose="020B0400000000000000" pitchFamily="34" charset="-128"/>
                <a:cs typeface="Open Sans" panose="020B0606030504020204" pitchFamily="34" charset="0"/>
              </a:rPr>
              <a:t>UAB Spinter tyrimai </a:t>
            </a:r>
            <a:br>
              <a:rPr lang="lt-LT" sz="1400" dirty="0">
                <a:solidFill>
                  <a:prstClr val="white"/>
                </a:solidFill>
                <a:latin typeface="Yu Gothic UI Semilight" panose="020B0400000000000000" pitchFamily="34" charset="-128"/>
                <a:ea typeface="Yu Gothic UI Semilight" panose="020B0400000000000000" pitchFamily="34" charset="-128"/>
                <a:cs typeface="Open Sans" panose="020B0606030504020204" pitchFamily="34" charset="0"/>
              </a:rPr>
            </a:br>
            <a:r>
              <a:rPr lang="lt-LT" sz="1400" dirty="0">
                <a:solidFill>
                  <a:prstClr val="white"/>
                </a:solidFill>
                <a:latin typeface="Yu Gothic UI Semilight" panose="020B0400000000000000" pitchFamily="34" charset="-128"/>
                <a:ea typeface="Yu Gothic UI Semilight" panose="020B0400000000000000" pitchFamily="34" charset="-128"/>
                <a:cs typeface="Open Sans" panose="020B0606030504020204" pitchFamily="34" charset="0"/>
              </a:rPr>
              <a:t>info@spinter.lt</a:t>
            </a:r>
          </a:p>
          <a:p>
            <a:r>
              <a:rPr lang="lt-LT" sz="1400" dirty="0">
                <a:solidFill>
                  <a:prstClr val="white"/>
                </a:solidFill>
                <a:latin typeface="Yu Gothic UI Semilight" panose="020B0400000000000000" pitchFamily="34" charset="-128"/>
                <a:ea typeface="Yu Gothic UI Semilight" panose="020B0400000000000000" pitchFamily="34" charset="-128"/>
                <a:cs typeface="Open Sans" panose="020B0606030504020204" pitchFamily="34" charset="0"/>
              </a:rPr>
              <a:t>tel. 863720595</a:t>
            </a:r>
          </a:p>
        </p:txBody>
      </p:sp>
      <p:sp>
        <p:nvSpPr>
          <p:cNvPr id="8" name="TextBox 7"/>
          <p:cNvSpPr txBox="1"/>
          <p:nvPr userDrawn="1"/>
        </p:nvSpPr>
        <p:spPr>
          <a:xfrm>
            <a:off x="1614754" y="2105561"/>
            <a:ext cx="4453466" cy="1323439"/>
          </a:xfrm>
          <a:prstGeom prst="rect">
            <a:avLst/>
          </a:prstGeom>
          <a:noFill/>
        </p:spPr>
        <p:txBody>
          <a:bodyPr wrap="square" rtlCol="0">
            <a:spAutoFit/>
          </a:bodyPr>
          <a:lstStyle/>
          <a:p>
            <a:r>
              <a:rPr lang="lt-LT" sz="4000" dirty="0">
                <a:solidFill>
                  <a:prstClr val="white"/>
                </a:solidFill>
                <a:ea typeface="Microsoft YaHei UI Light" panose="020B0502040204020203" pitchFamily="34" charset="-122"/>
                <a:cs typeface="Open Sans" panose="020B0606030504020204" pitchFamily="34" charset="0"/>
              </a:rPr>
              <a:t>Kontaktinė informacija</a:t>
            </a:r>
          </a:p>
        </p:txBody>
      </p:sp>
    </p:spTree>
    <p:extLst>
      <p:ext uri="{BB962C8B-B14F-4D97-AF65-F5344CB8AC3E}">
        <p14:creationId xmlns:p14="http://schemas.microsoft.com/office/powerpoint/2010/main" val="20371463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Ačiū">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1" y="3875308"/>
            <a:ext cx="12192001" cy="1451429"/>
          </a:xfrm>
          <a:prstGeom prst="rect">
            <a:avLst/>
          </a:prstGeom>
          <a:solidFill>
            <a:schemeClr val="bg1">
              <a:lumMod val="75000"/>
              <a:alpha val="95000"/>
            </a:schemeClr>
          </a:solidFill>
          <a:ln>
            <a:noFill/>
          </a:ln>
        </p:spPr>
        <p:txBody>
          <a:bodyPr wrap="square" rtlCol="0" anchor="ctr">
            <a:noAutofit/>
          </a:bodyPr>
          <a:lstStyle/>
          <a:p>
            <a:pPr marL="9682163" defTabSz="538163"/>
            <a:r>
              <a:rPr lang="lt-LT" sz="2800" b="1" dirty="0">
                <a:solidFill>
                  <a:srgbClr val="1AB1AF"/>
                </a:solidFill>
                <a:ea typeface="Microsoft YaHei UI Light" panose="020B0502040204020203" pitchFamily="34" charset="-122"/>
              </a:rPr>
              <a:t>AČIŪ	</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Tree>
    <p:extLst>
      <p:ext uri="{BB962C8B-B14F-4D97-AF65-F5344CB8AC3E}">
        <p14:creationId xmlns:p14="http://schemas.microsoft.com/office/powerpoint/2010/main" val="30770017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ulinis lapa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24856" y="2738933"/>
            <a:ext cx="5297919" cy="1569660"/>
          </a:xfrm>
        </p:spPr>
        <p:txBody>
          <a:bodyPr>
            <a:spAutoFit/>
          </a:bodyPr>
          <a:lstStyle>
            <a:lvl1pPr algn="ctr">
              <a:lnSpc>
                <a:spcPct val="100000"/>
              </a:lnSpc>
              <a:defRPr sz="3200">
                <a:solidFill>
                  <a:schemeClr val="tx1">
                    <a:lumMod val="50000"/>
                    <a:lumOff val="50000"/>
                  </a:schemeClr>
                </a:solidFill>
                <a:latin typeface="Microsoft YaHei UI Light" panose="020B0502040204020203" pitchFamily="34" charset="-122"/>
                <a:ea typeface="Microsoft YaHei UI Light" panose="020B0502040204020203" pitchFamily="34" charset="-122"/>
              </a:defRPr>
            </a:lvl1pPr>
          </a:lstStyle>
          <a:p>
            <a:r>
              <a:rPr lang="lt-LT" altLang="lt-LT" sz="3200" dirty="0">
                <a:solidFill>
                  <a:srgbClr val="7F7F7F"/>
                </a:solidFill>
                <a:latin typeface="Microsoft YaHei UI Light" panose="020B0502040204020203" pitchFamily="34" charset="-122"/>
                <a:ea typeface="Microsoft YaHei UI Light" panose="020B0502040204020203" pitchFamily="34" charset="-122"/>
                <a:cs typeface="+mj-cs"/>
              </a:rPr>
              <a:t>ŠALIES GYVENTOJŲ NUOMONĖS TYRIMAS DĖL ...............</a:t>
            </a:r>
            <a:endParaRPr lang="lt-LT" sz="3200" spc="300" dirty="0">
              <a:solidFill>
                <a:schemeClr val="bg1">
                  <a:lumMod val="50000"/>
                </a:schemeClr>
              </a:solidFill>
              <a:latin typeface="Microsoft YaHei UI Light" panose="020B0502040204020203" pitchFamily="34" charset="-122"/>
              <a:ea typeface="Microsoft YaHei UI Light" panose="020B0502040204020203" pitchFamily="34" charset="-122"/>
            </a:endParaRPr>
          </a:p>
        </p:txBody>
      </p:sp>
      <p:sp>
        <p:nvSpPr>
          <p:cNvPr id="7" name="TextBox 6"/>
          <p:cNvSpPr txBox="1"/>
          <p:nvPr userDrawn="1"/>
        </p:nvSpPr>
        <p:spPr>
          <a:xfrm>
            <a:off x="8072807" y="4656387"/>
            <a:ext cx="2123017" cy="307777"/>
          </a:xfrm>
          <a:prstGeom prst="rect">
            <a:avLst/>
          </a:prstGeom>
          <a:noFill/>
        </p:spPr>
        <p:txBody>
          <a:bodyPr wrap="square" rtlCol="0">
            <a:spAutoFit/>
          </a:bodyPr>
          <a:lstStyle/>
          <a:p>
            <a:r>
              <a:rPr lang="lt-LT" sz="1400" b="1" dirty="0">
                <a:solidFill>
                  <a:prstClr val="black">
                    <a:lumMod val="50000"/>
                    <a:lumOff val="50000"/>
                  </a:prstClr>
                </a:solidFill>
                <a:ea typeface="Microsoft YaHei UI Light" panose="020B0502040204020203" pitchFamily="34" charset="-122"/>
                <a:cs typeface="Open Sans" panose="020B0606030504020204" pitchFamily="34" charset="0"/>
              </a:rPr>
              <a:t>vykdytojas</a:t>
            </a:r>
          </a:p>
        </p:txBody>
      </p:sp>
      <p:sp>
        <p:nvSpPr>
          <p:cNvPr id="8" name="TextBox 7"/>
          <p:cNvSpPr txBox="1"/>
          <p:nvPr userDrawn="1"/>
        </p:nvSpPr>
        <p:spPr>
          <a:xfrm>
            <a:off x="8072808" y="3384973"/>
            <a:ext cx="2123017" cy="307777"/>
          </a:xfrm>
          <a:prstGeom prst="rect">
            <a:avLst/>
          </a:prstGeom>
          <a:noFill/>
        </p:spPr>
        <p:txBody>
          <a:bodyPr wrap="square" rtlCol="0">
            <a:spAutoFit/>
          </a:bodyPr>
          <a:lstStyle/>
          <a:p>
            <a:r>
              <a:rPr lang="lt-LT" sz="1400" b="1" dirty="0">
                <a:solidFill>
                  <a:prstClr val="black">
                    <a:lumMod val="50000"/>
                    <a:lumOff val="50000"/>
                  </a:prstClr>
                </a:solidFill>
                <a:ea typeface="Microsoft YaHei UI Light" panose="020B0502040204020203" pitchFamily="34" charset="-122"/>
                <a:cs typeface="Open Sans" panose="020B0606030504020204" pitchFamily="34" charset="0"/>
              </a:rPr>
              <a:t>užsakovas</a:t>
            </a:r>
          </a:p>
        </p:txBody>
      </p:sp>
      <p:cxnSp>
        <p:nvCxnSpPr>
          <p:cNvPr id="12" name="Straight Connector 11"/>
          <p:cNvCxnSpPr/>
          <p:nvPr userDrawn="1"/>
        </p:nvCxnSpPr>
        <p:spPr>
          <a:xfrm>
            <a:off x="7579867" y="1655522"/>
            <a:ext cx="0" cy="3513282"/>
          </a:xfrm>
          <a:prstGeom prst="line">
            <a:avLst/>
          </a:prstGeom>
          <a:ln/>
        </p:spPr>
        <p:style>
          <a:lnRef idx="1">
            <a:schemeClr val="accent3"/>
          </a:lnRef>
          <a:fillRef idx="0">
            <a:schemeClr val="accent3"/>
          </a:fillRef>
          <a:effectRef idx="0">
            <a:schemeClr val="accent3"/>
          </a:effectRef>
          <a:fontRef idx="minor">
            <a:schemeClr val="tx1"/>
          </a:fontRef>
        </p:style>
      </p:cxnSp>
      <p:pic>
        <p:nvPicPr>
          <p:cNvPr id="13" name="Picture 1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8579460" y="5047594"/>
            <a:ext cx="2574760" cy="387266"/>
          </a:xfrm>
          <a:prstGeom prst="rect">
            <a:avLst/>
          </a:prstGeom>
        </p:spPr>
      </p:pic>
      <p:pic>
        <p:nvPicPr>
          <p:cNvPr id="11" name="Picture 3"/>
          <p:cNvPicPr>
            <a:picLocks noChangeAspect="1" noChangeArrowheads="1"/>
          </p:cNvPicPr>
          <p:nvPr userDrawn="1"/>
        </p:nvPicPr>
        <p:blipFill>
          <a:blip r:embed="rId4">
            <a:grayscl/>
            <a:extLst>
              <a:ext uri="{28A0092B-C50C-407E-A947-70E740481C1C}">
                <a14:useLocalDpi xmlns:a14="http://schemas.microsoft.com/office/drawing/2010/main" val="0"/>
              </a:ext>
            </a:extLst>
          </a:blip>
          <a:srcRect/>
          <a:stretch>
            <a:fillRect/>
          </a:stretch>
        </p:blipFill>
        <p:spPr bwMode="auto">
          <a:xfrm>
            <a:off x="1938110" y="5997487"/>
            <a:ext cx="17716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a:blip r:embed="rId5"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10972" y="6121723"/>
            <a:ext cx="1344008" cy="395069"/>
          </a:xfrm>
          <a:prstGeom prst="rect">
            <a:avLst/>
          </a:prstGeom>
        </p:spPr>
      </p:pic>
    </p:spTree>
    <p:extLst>
      <p:ext uri="{BB962C8B-B14F-4D97-AF65-F5344CB8AC3E}">
        <p14:creationId xmlns:p14="http://schemas.microsoft.com/office/powerpoint/2010/main" val="2186405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pibendrinim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7812" b="7812"/>
          <a:stretch/>
        </p:blipFill>
        <p:spPr>
          <a:xfrm>
            <a:off x="-3" y="0"/>
            <a:ext cx="12192003" cy="6858000"/>
          </a:xfrm>
          <a:prstGeom prst="rect">
            <a:avLst/>
          </a:prstGeom>
        </p:spPr>
      </p:pic>
      <p:pic>
        <p:nvPicPr>
          <p:cNvPr id="6" name="Picture 5"/>
          <p:cNvPicPr>
            <a:picLocks noChangeAspect="1"/>
          </p:cNvPicPr>
          <p:nvPr userDrawn="1"/>
        </p:nvPicPr>
        <p:blipFill>
          <a:blip r:embed="rId5" cstate="print">
            <a:lum bright="70000" contrast="-70000"/>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7" name="TextBox 6"/>
          <p:cNvSpPr txBox="1"/>
          <p:nvPr userDrawn="1"/>
        </p:nvSpPr>
        <p:spPr>
          <a:xfrm>
            <a:off x="-1" y="3875308"/>
            <a:ext cx="12192001" cy="1451429"/>
          </a:xfrm>
          <a:prstGeom prst="rect">
            <a:avLst/>
          </a:prstGeom>
          <a:solidFill>
            <a:schemeClr val="bg1">
              <a:alpha val="95000"/>
            </a:schemeClr>
          </a:solidFill>
        </p:spPr>
        <p:txBody>
          <a:bodyPr wrap="square" rtlCol="0" anchor="ctr">
            <a:noAutofit/>
          </a:bodyPr>
          <a:lstStyle/>
          <a:p>
            <a:r>
              <a:rPr lang="lt-LT" sz="2800" b="1" dirty="0">
                <a:solidFill>
                  <a:srgbClr val="1AB1AF"/>
                </a:solidFill>
                <a:ea typeface="Microsoft YaHei UI Light" panose="020B0502040204020203" pitchFamily="34" charset="-122"/>
              </a:rPr>
              <a:t>	APIBENDRINIMAS</a:t>
            </a:r>
          </a:p>
        </p:txBody>
      </p:sp>
    </p:spTree>
    <p:extLst>
      <p:ext uri="{BB962C8B-B14F-4D97-AF65-F5344CB8AC3E}">
        <p14:creationId xmlns:p14="http://schemas.microsoft.com/office/powerpoint/2010/main" val="12298567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ekstas">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0912" y="1610465"/>
            <a:ext cx="5412860" cy="4351338"/>
          </a:xfrm>
        </p:spPr>
        <p:txBody>
          <a:bodyPr wrap="square">
            <a:noAutofit/>
          </a:bodyPr>
          <a:lstStyle>
            <a:lvl1pPr algn="just">
              <a:lnSpc>
                <a:spcPct val="100000"/>
              </a:lnSpc>
              <a:spcBef>
                <a:spcPts val="0"/>
              </a:spcBef>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1pPr>
            <a:lvl2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2pPr>
            <a:lvl3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3pPr>
            <a:lvl4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4pPr>
            <a:lvl5pPr marL="1828800" indent="0" algn="just">
              <a:lnSpc>
                <a:spcPct val="100000"/>
              </a:lnSpc>
              <a:spcBef>
                <a:spcPts val="0"/>
              </a:spcBef>
              <a:buClr>
                <a:schemeClr val="accent2"/>
              </a:buClr>
              <a:buNone/>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5pPr>
          </a:lstStyle>
          <a:p>
            <a:pPr lvl="0"/>
            <a:r>
              <a:rPr lang="lt-LT" noProof="0" dirty="0"/>
              <a:t>TEKSTAS</a:t>
            </a:r>
          </a:p>
          <a:p>
            <a:pPr lvl="0"/>
            <a:endParaRPr lang="lt-LT" noProof="0" dirty="0"/>
          </a:p>
          <a:p>
            <a:pPr lvl="0"/>
            <a:r>
              <a:rPr lang="lt-LT" noProof="0" dirty="0"/>
              <a:t>TEKSTAS</a:t>
            </a:r>
          </a:p>
          <a:p>
            <a:pPr lvl="0"/>
            <a:endParaRPr lang="lt-LT" noProof="0" dirty="0"/>
          </a:p>
          <a:p>
            <a:pPr lvl="0"/>
            <a:r>
              <a:rPr lang="lt-LT" noProof="0" dirty="0"/>
              <a:t>TEKSTAS</a:t>
            </a: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9" name="TextBox 8"/>
          <p:cNvSpPr txBox="1"/>
          <p:nvPr userDrawn="1"/>
        </p:nvSpPr>
        <p:spPr>
          <a:xfrm>
            <a:off x="9671130" y="6140127"/>
            <a:ext cx="588442" cy="369332"/>
          </a:xfrm>
          <a:prstGeom prst="rect">
            <a:avLst/>
          </a:prstGeom>
          <a:noFill/>
        </p:spPr>
        <p:txBody>
          <a:bodyPr wrap="square" rtlCol="0">
            <a:spAutoFit/>
          </a:bodyPr>
          <a:lstStyle/>
          <a:p>
            <a:fld id="{EA3F95AD-BCAB-4452-93F0-3B043E474EF5}" type="slidenum">
              <a:rPr lang="lt-LT" b="1" smtClean="0">
                <a:solidFill>
                  <a:prstClr val="white">
                    <a:lumMod val="75000"/>
                  </a:prstClr>
                </a:solidFill>
                <a:ea typeface="Microsoft YaHei UI Light" panose="020B0502040204020203" pitchFamily="34" charset="-122"/>
                <a:cs typeface="Open Sans" panose="020B0606030504020204" pitchFamily="34" charset="0"/>
              </a:rPr>
              <a:pPr/>
              <a:t>‹#›</a:t>
            </a:fld>
            <a:endParaRPr lang="lt-LT" b="1" dirty="0">
              <a:solidFill>
                <a:prstClr val="white">
                  <a:lumMod val="75000"/>
                </a:prstClr>
              </a:solidFill>
              <a:ea typeface="Microsoft YaHei UI Light" panose="020B0502040204020203" pitchFamily="34" charset="-122"/>
              <a:cs typeface="Open Sans" panose="020B0606030504020204" pitchFamily="34" charset="0"/>
            </a:endParaRPr>
          </a:p>
        </p:txBody>
      </p:sp>
      <p:sp>
        <p:nvSpPr>
          <p:cNvPr id="14" name="Title 13"/>
          <p:cNvSpPr>
            <a:spLocks noGrp="1"/>
          </p:cNvSpPr>
          <p:nvPr>
            <p:ph type="title" hasCustomPrompt="1"/>
          </p:nvPr>
        </p:nvSpPr>
        <p:spPr>
          <a:xfrm>
            <a:off x="1221178" y="365125"/>
            <a:ext cx="9730107" cy="1151703"/>
          </a:xfrm>
        </p:spPr>
        <p:txBody>
          <a:bodyPr>
            <a:normAutofit/>
          </a:bodyPr>
          <a:lstStyle>
            <a:lvl1pPr>
              <a:defRPr sz="3200">
                <a:solidFill>
                  <a:schemeClr val="accent2"/>
                </a:solidFill>
                <a:latin typeface="Microsoft YaHei UI Light" panose="020B0502040204020203" pitchFamily="34" charset="-122"/>
                <a:ea typeface="Microsoft YaHei UI Light" panose="020B0502040204020203" pitchFamily="34" charset="-122"/>
              </a:defRPr>
            </a:lvl1pPr>
          </a:lstStyle>
          <a:p>
            <a:r>
              <a:rPr lang="lt-LT" noProof="0" dirty="0"/>
              <a:t>TEKSTAS</a:t>
            </a:r>
          </a:p>
        </p:txBody>
      </p:sp>
      <p:sp>
        <p:nvSpPr>
          <p:cNvPr id="18" name="Content Placeholder 2"/>
          <p:cNvSpPr>
            <a:spLocks noGrp="1"/>
          </p:cNvSpPr>
          <p:nvPr>
            <p:ph sz="half" idx="10" hasCustomPrompt="1"/>
          </p:nvPr>
        </p:nvSpPr>
        <p:spPr>
          <a:xfrm>
            <a:off x="6358842" y="1612253"/>
            <a:ext cx="5412860" cy="4347483"/>
          </a:xfrm>
        </p:spPr>
        <p:txBody>
          <a:bodyPr>
            <a:noAutofit/>
          </a:bodyPr>
          <a:lstStyle>
            <a:lvl1pPr algn="just">
              <a:lnSpc>
                <a:spcPct val="100000"/>
              </a:lnSpc>
              <a:spcBef>
                <a:spcPts val="0"/>
              </a:spcBef>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1pPr>
            <a:lvl2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2pPr>
            <a:lvl3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3pPr>
            <a:lvl4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4pPr>
            <a:lvl5pPr algn="just">
              <a:lnSpc>
                <a:spcPct val="100000"/>
              </a:lnSpc>
              <a:spcBef>
                <a:spcPts val="0"/>
              </a:spcBef>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5pPr>
          </a:lstStyle>
          <a:p>
            <a:pPr lvl="0"/>
            <a:r>
              <a:rPr lang="lt-LT" noProof="0" dirty="0"/>
              <a:t>TEKSTAS</a:t>
            </a:r>
          </a:p>
          <a:p>
            <a:pPr lvl="0"/>
            <a:endParaRPr lang="lt-LT" noProof="0" dirty="0"/>
          </a:p>
          <a:p>
            <a:pPr lvl="0"/>
            <a:r>
              <a:rPr lang="lt-LT" noProof="0" dirty="0"/>
              <a:t>TEKSTAS</a:t>
            </a:r>
          </a:p>
          <a:p>
            <a:pPr lvl="0"/>
            <a:endParaRPr lang="lt-LT" noProof="0" dirty="0"/>
          </a:p>
          <a:p>
            <a:pPr lvl="0"/>
            <a:r>
              <a:rPr lang="lt-LT" noProof="0" dirty="0"/>
              <a:t>TEKSTAS</a:t>
            </a:r>
          </a:p>
        </p:txBody>
      </p:sp>
      <p:sp>
        <p:nvSpPr>
          <p:cNvPr id="7" name="Rectangle 6">
            <a:extLst>
              <a:ext uri="{FF2B5EF4-FFF2-40B4-BE49-F238E27FC236}">
                <a16:creationId xmlns:a16="http://schemas.microsoft.com/office/drawing/2014/main" id="{2ADA743A-155C-4D9F-8508-598556805173}"/>
              </a:ext>
            </a:extLst>
          </p:cNvPr>
          <p:cNvSpPr/>
          <p:nvPr userDrawn="1"/>
        </p:nvSpPr>
        <p:spPr>
          <a:xfrm flipV="1">
            <a:off x="-1" y="6820824"/>
            <a:ext cx="12192001" cy="45719"/>
          </a:xfrm>
          <a:prstGeom prst="rect">
            <a:avLst/>
          </a:prstGeom>
          <a:gradFill>
            <a:gsLst>
              <a:gs pos="40000">
                <a:srgbClr val="1AB1AF"/>
              </a:gs>
              <a:gs pos="59000">
                <a:srgbClr val="C9F7F7"/>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466078112"/>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zultata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7" name="TextBox 6"/>
          <p:cNvSpPr txBox="1"/>
          <p:nvPr userDrawn="1"/>
        </p:nvSpPr>
        <p:spPr>
          <a:xfrm>
            <a:off x="-1" y="3875308"/>
            <a:ext cx="12192001" cy="1451429"/>
          </a:xfrm>
          <a:prstGeom prst="rect">
            <a:avLst/>
          </a:prstGeom>
          <a:solidFill>
            <a:schemeClr val="bg1">
              <a:lumMod val="75000"/>
              <a:alpha val="95000"/>
            </a:schemeClr>
          </a:solidFill>
        </p:spPr>
        <p:txBody>
          <a:bodyPr wrap="square" rtlCol="0" anchor="ctr">
            <a:noAutofit/>
          </a:bodyPr>
          <a:lstStyle/>
          <a:p>
            <a:r>
              <a:rPr lang="lt-LT" sz="2800" b="1" dirty="0">
                <a:solidFill>
                  <a:schemeClr val="accent2"/>
                </a:solidFill>
                <a:latin typeface="Microsoft YaHei UI Light" panose="020B0502040204020203" pitchFamily="34" charset="-122"/>
                <a:ea typeface="Microsoft YaHei UI Light" panose="020B0502040204020203" pitchFamily="34" charset="-122"/>
              </a:rPr>
              <a:t>	REZULTATAI</a:t>
            </a:r>
          </a:p>
        </p:txBody>
      </p:sp>
    </p:spTree>
    <p:extLst>
      <p:ext uri="{BB962C8B-B14F-4D97-AF65-F5344CB8AC3E}">
        <p14:creationId xmlns:p14="http://schemas.microsoft.com/office/powerpoint/2010/main" val="16311269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etodi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5268" b="10357"/>
          <a:stretch/>
        </p:blipFill>
        <p:spPr>
          <a:xfrm>
            <a:off x="1" y="0"/>
            <a:ext cx="12192000" cy="6858000"/>
          </a:xfrm>
          <a:prstGeom prst="rect">
            <a:avLst/>
          </a:prstGeom>
        </p:spPr>
      </p:pic>
      <p:pic>
        <p:nvPicPr>
          <p:cNvPr id="6" name="Picture 5"/>
          <p:cNvPicPr>
            <a:picLocks noChangeAspect="1"/>
          </p:cNvPicPr>
          <p:nvPr userDrawn="1"/>
        </p:nvPicPr>
        <p:blipFill>
          <a:blip r:embed="rId5" cstate="print">
            <a:lum bright="70000" contrast="-70000"/>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7" name="TextBox 6"/>
          <p:cNvSpPr txBox="1"/>
          <p:nvPr userDrawn="1"/>
        </p:nvSpPr>
        <p:spPr>
          <a:xfrm>
            <a:off x="-1" y="3875308"/>
            <a:ext cx="12192001" cy="1451429"/>
          </a:xfrm>
          <a:prstGeom prst="rect">
            <a:avLst/>
          </a:prstGeom>
          <a:solidFill>
            <a:srgbClr val="FFFFFF">
              <a:alpha val="89804"/>
            </a:srgbClr>
          </a:solidFill>
        </p:spPr>
        <p:txBody>
          <a:bodyPr wrap="square" rtlCol="0" anchor="ctr">
            <a:noAutofit/>
          </a:bodyPr>
          <a:lstStyle/>
          <a:p>
            <a:r>
              <a:rPr lang="lt-LT" sz="2800" b="1" dirty="0">
                <a:solidFill>
                  <a:srgbClr val="1AB1AF"/>
                </a:solidFill>
                <a:ea typeface="Microsoft YaHei UI Light" panose="020B0502040204020203" pitchFamily="34" charset="-122"/>
              </a:rPr>
              <a:t>	METODIKA</a:t>
            </a:r>
          </a:p>
        </p:txBody>
      </p:sp>
    </p:spTree>
    <p:extLst>
      <p:ext uri="{BB962C8B-B14F-4D97-AF65-F5344CB8AC3E}">
        <p14:creationId xmlns:p14="http://schemas.microsoft.com/office/powerpoint/2010/main" val="19502764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Grafikas">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225462" y="1513645"/>
            <a:ext cx="9736580" cy="293639"/>
          </a:xfrm>
        </p:spPr>
        <p:txBody>
          <a:bodyPr wrap="square">
            <a:noAutofit/>
          </a:bodyPr>
          <a:lstStyle>
            <a:lvl1pPr marL="0" indent="0" algn="just">
              <a:lnSpc>
                <a:spcPct val="100000"/>
              </a:lnSpc>
              <a:spcBef>
                <a:spcPts val="0"/>
              </a:spcBef>
              <a:buClr>
                <a:schemeClr val="accent2"/>
              </a:buClr>
              <a:buNone/>
              <a:defRPr sz="1200" i="1" baseline="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1pPr>
            <a:lvl2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2pPr>
            <a:lvl3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3pPr>
            <a:lvl4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4pPr>
            <a:lvl5pPr marL="1828800" indent="0" algn="just">
              <a:lnSpc>
                <a:spcPct val="100000"/>
              </a:lnSpc>
              <a:spcBef>
                <a:spcPts val="0"/>
              </a:spcBef>
              <a:buClr>
                <a:schemeClr val="accent2"/>
              </a:buClr>
              <a:buNone/>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5pPr>
          </a:lstStyle>
          <a:p>
            <a:pPr lvl="0"/>
            <a:r>
              <a:rPr lang="lt-LT" noProof="0" dirty="0"/>
              <a:t>Tekstas &lt;kausimas&gt;</a:t>
            </a: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9" name="TextBox 8"/>
          <p:cNvSpPr txBox="1"/>
          <p:nvPr userDrawn="1"/>
        </p:nvSpPr>
        <p:spPr>
          <a:xfrm>
            <a:off x="9671130" y="6140127"/>
            <a:ext cx="588442" cy="369332"/>
          </a:xfrm>
          <a:prstGeom prst="rect">
            <a:avLst/>
          </a:prstGeom>
          <a:noFill/>
        </p:spPr>
        <p:txBody>
          <a:bodyPr wrap="square" rtlCol="0">
            <a:spAutoFit/>
          </a:bodyPr>
          <a:lstStyle/>
          <a:p>
            <a:fld id="{EA3F95AD-BCAB-4452-93F0-3B043E474EF5}" type="slidenum">
              <a:rPr lang="lt-LT" b="1" smtClean="0">
                <a:solidFill>
                  <a:prstClr val="white">
                    <a:lumMod val="75000"/>
                  </a:prstClr>
                </a:solidFill>
                <a:ea typeface="Microsoft YaHei UI Light" panose="020B0502040204020203" pitchFamily="34" charset="-122"/>
                <a:cs typeface="Open Sans" panose="020B0606030504020204" pitchFamily="34" charset="0"/>
              </a:rPr>
              <a:pPr/>
              <a:t>‹#›</a:t>
            </a:fld>
            <a:endParaRPr lang="lt-LT" b="1" dirty="0">
              <a:solidFill>
                <a:prstClr val="white">
                  <a:lumMod val="75000"/>
                </a:prstClr>
              </a:solidFill>
              <a:ea typeface="Microsoft YaHei UI Light" panose="020B0502040204020203" pitchFamily="34" charset="-122"/>
              <a:cs typeface="Open Sans" panose="020B0606030504020204" pitchFamily="34" charset="0"/>
            </a:endParaRPr>
          </a:p>
        </p:txBody>
      </p:sp>
      <p:sp>
        <p:nvSpPr>
          <p:cNvPr id="14" name="Title 13"/>
          <p:cNvSpPr>
            <a:spLocks noGrp="1"/>
          </p:cNvSpPr>
          <p:nvPr>
            <p:ph type="title" hasCustomPrompt="1"/>
          </p:nvPr>
        </p:nvSpPr>
        <p:spPr>
          <a:xfrm>
            <a:off x="1221178" y="365125"/>
            <a:ext cx="9730107" cy="1151703"/>
          </a:xfrm>
        </p:spPr>
        <p:txBody>
          <a:bodyPr>
            <a:normAutofit/>
          </a:bodyPr>
          <a:lstStyle>
            <a:lvl1pPr>
              <a:defRPr sz="2600">
                <a:solidFill>
                  <a:schemeClr val="accent2"/>
                </a:solidFill>
                <a:latin typeface="Microsoft YaHei UI Light" panose="020B0502040204020203" pitchFamily="34" charset="-122"/>
                <a:ea typeface="Microsoft YaHei UI Light" panose="020B0502040204020203" pitchFamily="34" charset="-122"/>
              </a:defRPr>
            </a:lvl1pPr>
          </a:lstStyle>
          <a:p>
            <a:r>
              <a:rPr lang="lt-LT" noProof="0" dirty="0"/>
              <a:t>TEKSTAS</a:t>
            </a:r>
          </a:p>
        </p:txBody>
      </p:sp>
      <p:sp>
        <p:nvSpPr>
          <p:cNvPr id="18" name="Content Placeholder 2"/>
          <p:cNvSpPr>
            <a:spLocks noGrp="1"/>
          </p:cNvSpPr>
          <p:nvPr>
            <p:ph sz="half" idx="10" hasCustomPrompt="1"/>
          </p:nvPr>
        </p:nvSpPr>
        <p:spPr>
          <a:xfrm>
            <a:off x="8709862" y="1828800"/>
            <a:ext cx="2819709" cy="4130936"/>
          </a:xfrm>
        </p:spPr>
        <p:txBody>
          <a:bodyPr>
            <a:noAutofit/>
          </a:bodyPr>
          <a:lstStyle>
            <a:lvl1pPr marL="0" indent="0" algn="just">
              <a:lnSpc>
                <a:spcPct val="100000"/>
              </a:lnSpc>
              <a:spcBef>
                <a:spcPts val="0"/>
              </a:spcBef>
              <a:buClr>
                <a:schemeClr val="accent2"/>
              </a:buClr>
              <a:buNone/>
              <a:defRPr sz="11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1pPr>
            <a:lvl2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2pPr>
            <a:lvl3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3pPr>
            <a:lvl4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4pPr>
            <a:lvl5pPr algn="just">
              <a:lnSpc>
                <a:spcPct val="100000"/>
              </a:lnSpc>
              <a:spcBef>
                <a:spcPts val="0"/>
              </a:spcBef>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5pPr>
          </a:lstStyle>
          <a:p>
            <a:pPr lvl="0"/>
            <a:r>
              <a:rPr lang="lt-LT" noProof="0" dirty="0"/>
              <a:t>Tekstas</a:t>
            </a:r>
          </a:p>
          <a:p>
            <a:pPr lvl="0"/>
            <a:endParaRPr lang="lt-LT" noProof="0" dirty="0"/>
          </a:p>
          <a:p>
            <a:pPr lvl="0"/>
            <a:r>
              <a:rPr lang="lt-LT" noProof="0" dirty="0"/>
              <a:t>Tekstas</a:t>
            </a:r>
          </a:p>
        </p:txBody>
      </p:sp>
      <p:sp>
        <p:nvSpPr>
          <p:cNvPr id="7" name="Content Placeholder 2"/>
          <p:cNvSpPr>
            <a:spLocks noGrp="1"/>
          </p:cNvSpPr>
          <p:nvPr>
            <p:ph sz="half" idx="11" hasCustomPrompt="1"/>
          </p:nvPr>
        </p:nvSpPr>
        <p:spPr>
          <a:xfrm>
            <a:off x="1238008" y="1805899"/>
            <a:ext cx="1214736" cy="293639"/>
          </a:xfrm>
        </p:spPr>
        <p:txBody>
          <a:bodyPr wrap="square">
            <a:noAutofit/>
          </a:bodyPr>
          <a:lstStyle>
            <a:lvl1pPr marL="0" indent="0" algn="just">
              <a:lnSpc>
                <a:spcPct val="100000"/>
              </a:lnSpc>
              <a:spcBef>
                <a:spcPts val="0"/>
              </a:spcBef>
              <a:buClr>
                <a:schemeClr val="accent2"/>
              </a:buClr>
              <a:buNone/>
              <a:defRPr sz="1000" b="1" i="0" baseline="0">
                <a:solidFill>
                  <a:schemeClr val="tx1"/>
                </a:solidFill>
                <a:latin typeface="Microsoft YaHei UI Light" panose="020B0502040204020203" pitchFamily="34" charset="-122"/>
                <a:ea typeface="Microsoft YaHei UI Light" panose="020B0502040204020203" pitchFamily="34" charset="-122"/>
              </a:defRPr>
            </a:lvl1pPr>
            <a:lvl2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2pPr>
            <a:lvl3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3pPr>
            <a:lvl4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4pPr>
            <a:lvl5pPr marL="1828800" indent="0" algn="just">
              <a:lnSpc>
                <a:spcPct val="100000"/>
              </a:lnSpc>
              <a:spcBef>
                <a:spcPts val="0"/>
              </a:spcBef>
              <a:buClr>
                <a:schemeClr val="accent2"/>
              </a:buClr>
              <a:buNone/>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5pPr>
          </a:lstStyle>
          <a:p>
            <a:pPr lvl="0"/>
            <a:r>
              <a:rPr lang="lt-LT" noProof="0" dirty="0"/>
              <a:t>Imties dydis</a:t>
            </a:r>
          </a:p>
        </p:txBody>
      </p:sp>
    </p:spTree>
    <p:extLst>
      <p:ext uri="{BB962C8B-B14F-4D97-AF65-F5344CB8AC3E}">
        <p14:creationId xmlns:p14="http://schemas.microsoft.com/office/powerpoint/2010/main" val="1620239411"/>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zultata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t="5357" b="10268"/>
          <a:stretch/>
        </p:blipFill>
        <p:spPr>
          <a:xfrm>
            <a:off x="0" y="-1"/>
            <a:ext cx="12192000" cy="6858001"/>
          </a:xfrm>
          <a:prstGeom prst="rect">
            <a:avLst/>
          </a:prstGeom>
        </p:spPr>
      </p:pic>
      <p:pic>
        <p:nvPicPr>
          <p:cNvPr id="6"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7" name="TextBox 6"/>
          <p:cNvSpPr txBox="1"/>
          <p:nvPr userDrawn="1"/>
        </p:nvSpPr>
        <p:spPr>
          <a:xfrm>
            <a:off x="-1" y="3875308"/>
            <a:ext cx="12192001" cy="1451429"/>
          </a:xfrm>
          <a:prstGeom prst="rect">
            <a:avLst/>
          </a:prstGeom>
          <a:solidFill>
            <a:srgbClr val="FFFFFF">
              <a:alpha val="89804"/>
            </a:srgbClr>
          </a:solidFill>
        </p:spPr>
        <p:txBody>
          <a:bodyPr wrap="square" rtlCol="0" anchor="ctr">
            <a:noAutofit/>
          </a:bodyPr>
          <a:lstStyle/>
          <a:p>
            <a:r>
              <a:rPr lang="lt-LT" sz="2800" b="1" dirty="0">
                <a:solidFill>
                  <a:srgbClr val="1AB1AF"/>
                </a:solidFill>
                <a:ea typeface="Microsoft YaHei UI Light" panose="020B0502040204020203" pitchFamily="34" charset="-122"/>
              </a:rPr>
              <a:t>	REZULTATAI</a:t>
            </a:r>
          </a:p>
        </p:txBody>
      </p:sp>
    </p:spTree>
    <p:extLst>
      <p:ext uri="{BB962C8B-B14F-4D97-AF65-F5344CB8AC3E}">
        <p14:creationId xmlns:p14="http://schemas.microsoft.com/office/powerpoint/2010/main" val="35487658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čiū">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1" y="3875308"/>
            <a:ext cx="12192001" cy="1451429"/>
          </a:xfrm>
          <a:prstGeom prst="rect">
            <a:avLst/>
          </a:prstGeom>
          <a:noFill/>
          <a:ln>
            <a:noFill/>
          </a:ln>
        </p:spPr>
        <p:txBody>
          <a:bodyPr wrap="square" rtlCol="0" anchor="ctr">
            <a:noAutofit/>
          </a:bodyPr>
          <a:lstStyle/>
          <a:p>
            <a:pPr marL="1433513" defTabSz="900113"/>
            <a:r>
              <a:rPr lang="lt-LT" sz="2800" b="1" dirty="0">
                <a:solidFill>
                  <a:prstClr val="white">
                    <a:lumMod val="50000"/>
                  </a:prstClr>
                </a:solidFill>
                <a:ea typeface="Microsoft YaHei UI Light" panose="020B0502040204020203" pitchFamily="34" charset="-122"/>
              </a:rPr>
              <a:t>AČIŪ</a:t>
            </a:r>
            <a:r>
              <a:rPr lang="lt-LT" sz="2800" b="1" dirty="0">
                <a:solidFill>
                  <a:srgbClr val="1AB1AF"/>
                </a:solidFill>
                <a:ea typeface="Microsoft YaHei UI Light" panose="020B0502040204020203" pitchFamily="34" charset="-122"/>
              </a:rPr>
              <a:t>	</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Tree>
    <p:extLst>
      <p:ext uri="{BB962C8B-B14F-4D97-AF65-F5344CB8AC3E}">
        <p14:creationId xmlns:p14="http://schemas.microsoft.com/office/powerpoint/2010/main" val="38984092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Ačiū pasiūlym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5" name="TextBox 4"/>
          <p:cNvSpPr txBox="1"/>
          <p:nvPr userDrawn="1"/>
        </p:nvSpPr>
        <p:spPr>
          <a:xfrm>
            <a:off x="1614754" y="3877994"/>
            <a:ext cx="4230914" cy="738664"/>
          </a:xfrm>
          <a:prstGeom prst="rect">
            <a:avLst/>
          </a:prstGeom>
          <a:noFill/>
        </p:spPr>
        <p:txBody>
          <a:bodyPr wrap="square" rtlCol="0">
            <a:spAutoFit/>
          </a:bodyPr>
          <a:lstStyle/>
          <a:p>
            <a:r>
              <a:rPr lang="lt-LT" sz="1400" dirty="0">
                <a:solidFill>
                  <a:prstClr val="white"/>
                </a:solidFill>
                <a:latin typeface="Yu Gothic UI Semilight" panose="020B0400000000000000" pitchFamily="34" charset="-128"/>
                <a:ea typeface="Yu Gothic UI Semilight" panose="020B0400000000000000" pitchFamily="34" charset="-128"/>
                <a:cs typeface="Open Sans" panose="020B0606030504020204" pitchFamily="34" charset="0"/>
              </a:rPr>
              <a:t>UAB Spinter tyrimai </a:t>
            </a:r>
            <a:br>
              <a:rPr lang="lt-LT" sz="1400" dirty="0">
                <a:solidFill>
                  <a:prstClr val="white"/>
                </a:solidFill>
                <a:latin typeface="Yu Gothic UI Semilight" panose="020B0400000000000000" pitchFamily="34" charset="-128"/>
                <a:ea typeface="Yu Gothic UI Semilight" panose="020B0400000000000000" pitchFamily="34" charset="-128"/>
                <a:cs typeface="Open Sans" panose="020B0606030504020204" pitchFamily="34" charset="0"/>
              </a:rPr>
            </a:br>
            <a:r>
              <a:rPr lang="lt-LT" sz="1400" dirty="0">
                <a:solidFill>
                  <a:prstClr val="white"/>
                </a:solidFill>
                <a:latin typeface="Yu Gothic UI Semilight" panose="020B0400000000000000" pitchFamily="34" charset="-128"/>
                <a:ea typeface="Yu Gothic UI Semilight" panose="020B0400000000000000" pitchFamily="34" charset="-128"/>
                <a:cs typeface="Open Sans" panose="020B0606030504020204" pitchFamily="34" charset="0"/>
              </a:rPr>
              <a:t>info@spinter.lt</a:t>
            </a:r>
          </a:p>
          <a:p>
            <a:r>
              <a:rPr lang="lt-LT" sz="1400" dirty="0">
                <a:solidFill>
                  <a:prstClr val="white"/>
                </a:solidFill>
                <a:latin typeface="Yu Gothic UI Semilight" panose="020B0400000000000000" pitchFamily="34" charset="-128"/>
                <a:ea typeface="Yu Gothic UI Semilight" panose="020B0400000000000000" pitchFamily="34" charset="-128"/>
                <a:cs typeface="Open Sans" panose="020B0606030504020204" pitchFamily="34" charset="0"/>
              </a:rPr>
              <a:t>tel. 863720595</a:t>
            </a:r>
          </a:p>
        </p:txBody>
      </p:sp>
      <p:sp>
        <p:nvSpPr>
          <p:cNvPr id="8" name="TextBox 7"/>
          <p:cNvSpPr txBox="1"/>
          <p:nvPr userDrawn="1"/>
        </p:nvSpPr>
        <p:spPr>
          <a:xfrm>
            <a:off x="1614754" y="2105561"/>
            <a:ext cx="4453466" cy="1323439"/>
          </a:xfrm>
          <a:prstGeom prst="rect">
            <a:avLst/>
          </a:prstGeom>
          <a:noFill/>
        </p:spPr>
        <p:txBody>
          <a:bodyPr wrap="square" rtlCol="0">
            <a:spAutoFit/>
          </a:bodyPr>
          <a:lstStyle/>
          <a:p>
            <a:r>
              <a:rPr lang="lt-LT" sz="4000" dirty="0">
                <a:solidFill>
                  <a:prstClr val="white"/>
                </a:solidFill>
                <a:ea typeface="Microsoft YaHei UI Light" panose="020B0502040204020203" pitchFamily="34" charset="-122"/>
                <a:cs typeface="Open Sans" panose="020B0606030504020204" pitchFamily="34" charset="0"/>
              </a:rPr>
              <a:t>Kontaktinė informacija</a:t>
            </a:r>
          </a:p>
        </p:txBody>
      </p:sp>
    </p:spTree>
    <p:extLst>
      <p:ext uri="{BB962C8B-B14F-4D97-AF65-F5344CB8AC3E}">
        <p14:creationId xmlns:p14="http://schemas.microsoft.com/office/powerpoint/2010/main" val="42179524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Ačiū">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1" y="3875308"/>
            <a:ext cx="12192001" cy="1451429"/>
          </a:xfrm>
          <a:prstGeom prst="rect">
            <a:avLst/>
          </a:prstGeom>
          <a:solidFill>
            <a:schemeClr val="bg1">
              <a:lumMod val="75000"/>
              <a:alpha val="95000"/>
            </a:schemeClr>
          </a:solidFill>
          <a:ln>
            <a:noFill/>
          </a:ln>
        </p:spPr>
        <p:txBody>
          <a:bodyPr wrap="square" rtlCol="0" anchor="ctr">
            <a:noAutofit/>
          </a:bodyPr>
          <a:lstStyle/>
          <a:p>
            <a:pPr marL="9682163" defTabSz="538163"/>
            <a:r>
              <a:rPr lang="lt-LT" sz="2800" b="1" dirty="0">
                <a:solidFill>
                  <a:srgbClr val="1AB1AF"/>
                </a:solidFill>
                <a:ea typeface="Microsoft YaHei UI Light" panose="020B0502040204020203" pitchFamily="34" charset="-122"/>
              </a:rPr>
              <a:t>AČIŪ	</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Tree>
    <p:extLst>
      <p:ext uri="{BB962C8B-B14F-4D97-AF65-F5344CB8AC3E}">
        <p14:creationId xmlns:p14="http://schemas.microsoft.com/office/powerpoint/2010/main" val="40037994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ulinis lapa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24856" y="2738933"/>
            <a:ext cx="5297919" cy="1569660"/>
          </a:xfrm>
        </p:spPr>
        <p:txBody>
          <a:bodyPr>
            <a:spAutoFit/>
          </a:bodyPr>
          <a:lstStyle>
            <a:lvl1pPr algn="ctr">
              <a:lnSpc>
                <a:spcPct val="100000"/>
              </a:lnSpc>
              <a:defRPr sz="3200">
                <a:solidFill>
                  <a:schemeClr val="tx1">
                    <a:lumMod val="50000"/>
                    <a:lumOff val="50000"/>
                  </a:schemeClr>
                </a:solidFill>
                <a:latin typeface="Microsoft YaHei UI Light" panose="020B0502040204020203" pitchFamily="34" charset="-122"/>
                <a:ea typeface="Microsoft YaHei UI Light" panose="020B0502040204020203" pitchFamily="34" charset="-122"/>
              </a:defRPr>
            </a:lvl1pPr>
          </a:lstStyle>
          <a:p>
            <a:r>
              <a:rPr lang="lt-LT" altLang="lt-LT" sz="3200" dirty="0">
                <a:solidFill>
                  <a:srgbClr val="7F7F7F"/>
                </a:solidFill>
                <a:latin typeface="Microsoft YaHei UI Light" panose="020B0502040204020203" pitchFamily="34" charset="-122"/>
                <a:ea typeface="Microsoft YaHei UI Light" panose="020B0502040204020203" pitchFamily="34" charset="-122"/>
                <a:cs typeface="+mj-cs"/>
              </a:rPr>
              <a:t>ŠALIES GYVENTOJŲ NUOMONĖS TYRIMAS DĖL ...............</a:t>
            </a:r>
            <a:endParaRPr lang="lt-LT" sz="3200" spc="300" dirty="0">
              <a:solidFill>
                <a:schemeClr val="bg1">
                  <a:lumMod val="50000"/>
                </a:schemeClr>
              </a:solidFill>
              <a:latin typeface="Microsoft YaHei UI Light" panose="020B0502040204020203" pitchFamily="34" charset="-122"/>
              <a:ea typeface="Microsoft YaHei UI Light" panose="020B0502040204020203" pitchFamily="34" charset="-122"/>
            </a:endParaRPr>
          </a:p>
        </p:txBody>
      </p:sp>
      <p:sp>
        <p:nvSpPr>
          <p:cNvPr id="7" name="TextBox 6"/>
          <p:cNvSpPr txBox="1"/>
          <p:nvPr userDrawn="1"/>
        </p:nvSpPr>
        <p:spPr>
          <a:xfrm>
            <a:off x="8072807" y="4656387"/>
            <a:ext cx="2123017" cy="307777"/>
          </a:xfrm>
          <a:prstGeom prst="rect">
            <a:avLst/>
          </a:prstGeom>
          <a:noFill/>
        </p:spPr>
        <p:txBody>
          <a:bodyPr wrap="square" rtlCol="0">
            <a:spAutoFit/>
          </a:bodyPr>
          <a:lstStyle/>
          <a:p>
            <a:r>
              <a:rPr lang="lt-LT" sz="1400" b="1" dirty="0">
                <a:solidFill>
                  <a:prstClr val="black">
                    <a:lumMod val="50000"/>
                    <a:lumOff val="50000"/>
                  </a:prstClr>
                </a:solidFill>
                <a:ea typeface="Microsoft YaHei UI Light" panose="020B0502040204020203" pitchFamily="34" charset="-122"/>
                <a:cs typeface="Open Sans" panose="020B0606030504020204" pitchFamily="34" charset="0"/>
              </a:rPr>
              <a:t>vykdytojas</a:t>
            </a:r>
          </a:p>
        </p:txBody>
      </p:sp>
      <p:sp>
        <p:nvSpPr>
          <p:cNvPr id="8" name="TextBox 7"/>
          <p:cNvSpPr txBox="1"/>
          <p:nvPr userDrawn="1"/>
        </p:nvSpPr>
        <p:spPr>
          <a:xfrm>
            <a:off x="8072808" y="3384973"/>
            <a:ext cx="2123017" cy="307777"/>
          </a:xfrm>
          <a:prstGeom prst="rect">
            <a:avLst/>
          </a:prstGeom>
          <a:noFill/>
        </p:spPr>
        <p:txBody>
          <a:bodyPr wrap="square" rtlCol="0">
            <a:spAutoFit/>
          </a:bodyPr>
          <a:lstStyle/>
          <a:p>
            <a:r>
              <a:rPr lang="lt-LT" sz="1400" b="1" dirty="0">
                <a:solidFill>
                  <a:prstClr val="black">
                    <a:lumMod val="50000"/>
                    <a:lumOff val="50000"/>
                  </a:prstClr>
                </a:solidFill>
                <a:ea typeface="Microsoft YaHei UI Light" panose="020B0502040204020203" pitchFamily="34" charset="-122"/>
                <a:cs typeface="Open Sans" panose="020B0606030504020204" pitchFamily="34" charset="0"/>
              </a:rPr>
              <a:t>užsakovas</a:t>
            </a:r>
          </a:p>
        </p:txBody>
      </p:sp>
      <p:cxnSp>
        <p:nvCxnSpPr>
          <p:cNvPr id="12" name="Straight Connector 11"/>
          <p:cNvCxnSpPr/>
          <p:nvPr userDrawn="1"/>
        </p:nvCxnSpPr>
        <p:spPr>
          <a:xfrm>
            <a:off x="7579867" y="1655522"/>
            <a:ext cx="0" cy="3513282"/>
          </a:xfrm>
          <a:prstGeom prst="line">
            <a:avLst/>
          </a:prstGeom>
          <a:ln/>
        </p:spPr>
        <p:style>
          <a:lnRef idx="1">
            <a:schemeClr val="accent3"/>
          </a:lnRef>
          <a:fillRef idx="0">
            <a:schemeClr val="accent3"/>
          </a:fillRef>
          <a:effectRef idx="0">
            <a:schemeClr val="accent3"/>
          </a:effectRef>
          <a:fontRef idx="minor">
            <a:schemeClr val="tx1"/>
          </a:fontRef>
        </p:style>
      </p:cxnSp>
      <p:pic>
        <p:nvPicPr>
          <p:cNvPr id="13" name="Picture 1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8579460" y="5047594"/>
            <a:ext cx="2574760" cy="387266"/>
          </a:xfrm>
          <a:prstGeom prst="rect">
            <a:avLst/>
          </a:prstGeom>
        </p:spPr>
      </p:pic>
      <p:pic>
        <p:nvPicPr>
          <p:cNvPr id="11" name="Picture 3"/>
          <p:cNvPicPr>
            <a:picLocks noChangeAspect="1" noChangeArrowheads="1"/>
          </p:cNvPicPr>
          <p:nvPr userDrawn="1"/>
        </p:nvPicPr>
        <p:blipFill>
          <a:blip r:embed="rId4">
            <a:grayscl/>
            <a:extLst>
              <a:ext uri="{28A0092B-C50C-407E-A947-70E740481C1C}">
                <a14:useLocalDpi xmlns:a14="http://schemas.microsoft.com/office/drawing/2010/main" val="0"/>
              </a:ext>
            </a:extLst>
          </a:blip>
          <a:srcRect/>
          <a:stretch>
            <a:fillRect/>
          </a:stretch>
        </p:blipFill>
        <p:spPr bwMode="auto">
          <a:xfrm>
            <a:off x="1938110" y="5997487"/>
            <a:ext cx="17716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a:blip r:embed="rId5"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10972" y="6121723"/>
            <a:ext cx="1344008" cy="395069"/>
          </a:xfrm>
          <a:prstGeom prst="rect">
            <a:avLst/>
          </a:prstGeom>
        </p:spPr>
      </p:pic>
    </p:spTree>
    <p:extLst>
      <p:ext uri="{BB962C8B-B14F-4D97-AF65-F5344CB8AC3E}">
        <p14:creationId xmlns:p14="http://schemas.microsoft.com/office/powerpoint/2010/main" val="23149790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pibendrinim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7812" b="7812"/>
          <a:stretch/>
        </p:blipFill>
        <p:spPr>
          <a:xfrm>
            <a:off x="-3" y="0"/>
            <a:ext cx="12192003" cy="6858000"/>
          </a:xfrm>
          <a:prstGeom prst="rect">
            <a:avLst/>
          </a:prstGeom>
        </p:spPr>
      </p:pic>
      <p:pic>
        <p:nvPicPr>
          <p:cNvPr id="6" name="Picture 5"/>
          <p:cNvPicPr>
            <a:picLocks noChangeAspect="1"/>
          </p:cNvPicPr>
          <p:nvPr userDrawn="1"/>
        </p:nvPicPr>
        <p:blipFill>
          <a:blip r:embed="rId5" cstate="print">
            <a:lum bright="70000" contrast="-70000"/>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7" name="TextBox 6"/>
          <p:cNvSpPr txBox="1"/>
          <p:nvPr userDrawn="1"/>
        </p:nvSpPr>
        <p:spPr>
          <a:xfrm>
            <a:off x="-1" y="3875308"/>
            <a:ext cx="12192001" cy="1451429"/>
          </a:xfrm>
          <a:prstGeom prst="rect">
            <a:avLst/>
          </a:prstGeom>
          <a:solidFill>
            <a:schemeClr val="bg1">
              <a:alpha val="95000"/>
            </a:schemeClr>
          </a:solidFill>
        </p:spPr>
        <p:txBody>
          <a:bodyPr wrap="square" rtlCol="0" anchor="ctr">
            <a:noAutofit/>
          </a:bodyPr>
          <a:lstStyle/>
          <a:p>
            <a:r>
              <a:rPr lang="lt-LT" sz="2800" b="1" dirty="0">
                <a:solidFill>
                  <a:srgbClr val="1AB1AF"/>
                </a:solidFill>
                <a:ea typeface="Microsoft YaHei UI Light" panose="020B0502040204020203" pitchFamily="34" charset="-122"/>
              </a:rPr>
              <a:t>	APIBENDRINIMAS</a:t>
            </a:r>
          </a:p>
        </p:txBody>
      </p:sp>
    </p:spTree>
    <p:extLst>
      <p:ext uri="{BB962C8B-B14F-4D97-AF65-F5344CB8AC3E}">
        <p14:creationId xmlns:p14="http://schemas.microsoft.com/office/powerpoint/2010/main" val="35177438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ekstas">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0912" y="1610465"/>
            <a:ext cx="5412860" cy="4351338"/>
          </a:xfrm>
        </p:spPr>
        <p:txBody>
          <a:bodyPr wrap="square">
            <a:noAutofit/>
          </a:bodyPr>
          <a:lstStyle>
            <a:lvl1pPr algn="just">
              <a:lnSpc>
                <a:spcPct val="100000"/>
              </a:lnSpc>
              <a:spcBef>
                <a:spcPts val="0"/>
              </a:spcBef>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1pPr>
            <a:lvl2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2pPr>
            <a:lvl3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3pPr>
            <a:lvl4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4pPr>
            <a:lvl5pPr marL="1828800" indent="0" algn="just">
              <a:lnSpc>
                <a:spcPct val="100000"/>
              </a:lnSpc>
              <a:spcBef>
                <a:spcPts val="0"/>
              </a:spcBef>
              <a:buClr>
                <a:schemeClr val="accent2"/>
              </a:buClr>
              <a:buNone/>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5pPr>
          </a:lstStyle>
          <a:p>
            <a:pPr lvl="0"/>
            <a:r>
              <a:rPr lang="lt-LT" noProof="0" dirty="0"/>
              <a:t>TEKSTAS</a:t>
            </a:r>
          </a:p>
          <a:p>
            <a:pPr lvl="0"/>
            <a:endParaRPr lang="lt-LT" noProof="0" dirty="0"/>
          </a:p>
          <a:p>
            <a:pPr lvl="0"/>
            <a:r>
              <a:rPr lang="lt-LT" noProof="0" dirty="0"/>
              <a:t>TEKSTAS</a:t>
            </a:r>
          </a:p>
          <a:p>
            <a:pPr lvl="0"/>
            <a:endParaRPr lang="lt-LT" noProof="0" dirty="0"/>
          </a:p>
          <a:p>
            <a:pPr lvl="0"/>
            <a:r>
              <a:rPr lang="lt-LT" noProof="0" dirty="0"/>
              <a:t>TEKSTAS</a:t>
            </a: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9" name="TextBox 8"/>
          <p:cNvSpPr txBox="1"/>
          <p:nvPr userDrawn="1"/>
        </p:nvSpPr>
        <p:spPr>
          <a:xfrm>
            <a:off x="9671130" y="6140127"/>
            <a:ext cx="588442" cy="369332"/>
          </a:xfrm>
          <a:prstGeom prst="rect">
            <a:avLst/>
          </a:prstGeom>
          <a:noFill/>
        </p:spPr>
        <p:txBody>
          <a:bodyPr wrap="square" rtlCol="0">
            <a:spAutoFit/>
          </a:bodyPr>
          <a:lstStyle/>
          <a:p>
            <a:fld id="{EA3F95AD-BCAB-4452-93F0-3B043E474EF5}" type="slidenum">
              <a:rPr lang="lt-LT" b="1" smtClean="0">
                <a:solidFill>
                  <a:prstClr val="white">
                    <a:lumMod val="75000"/>
                  </a:prstClr>
                </a:solidFill>
                <a:ea typeface="Microsoft YaHei UI Light" panose="020B0502040204020203" pitchFamily="34" charset="-122"/>
                <a:cs typeface="Open Sans" panose="020B0606030504020204" pitchFamily="34" charset="0"/>
              </a:rPr>
              <a:pPr/>
              <a:t>‹#›</a:t>
            </a:fld>
            <a:endParaRPr lang="lt-LT" b="1" dirty="0">
              <a:solidFill>
                <a:prstClr val="white">
                  <a:lumMod val="75000"/>
                </a:prstClr>
              </a:solidFill>
              <a:ea typeface="Microsoft YaHei UI Light" panose="020B0502040204020203" pitchFamily="34" charset="-122"/>
              <a:cs typeface="Open Sans" panose="020B0606030504020204" pitchFamily="34" charset="0"/>
            </a:endParaRPr>
          </a:p>
        </p:txBody>
      </p:sp>
      <p:sp>
        <p:nvSpPr>
          <p:cNvPr id="14" name="Title 13"/>
          <p:cNvSpPr>
            <a:spLocks noGrp="1"/>
          </p:cNvSpPr>
          <p:nvPr>
            <p:ph type="title" hasCustomPrompt="1"/>
          </p:nvPr>
        </p:nvSpPr>
        <p:spPr>
          <a:xfrm>
            <a:off x="1221178" y="365125"/>
            <a:ext cx="9730107" cy="1151703"/>
          </a:xfrm>
        </p:spPr>
        <p:txBody>
          <a:bodyPr>
            <a:normAutofit/>
          </a:bodyPr>
          <a:lstStyle>
            <a:lvl1pPr>
              <a:defRPr sz="3200">
                <a:solidFill>
                  <a:schemeClr val="accent2"/>
                </a:solidFill>
                <a:latin typeface="Microsoft YaHei UI Light" panose="020B0502040204020203" pitchFamily="34" charset="-122"/>
                <a:ea typeface="Microsoft YaHei UI Light" panose="020B0502040204020203" pitchFamily="34" charset="-122"/>
              </a:defRPr>
            </a:lvl1pPr>
          </a:lstStyle>
          <a:p>
            <a:r>
              <a:rPr lang="lt-LT" noProof="0" dirty="0"/>
              <a:t>TEKSTAS</a:t>
            </a:r>
          </a:p>
        </p:txBody>
      </p:sp>
      <p:sp>
        <p:nvSpPr>
          <p:cNvPr id="18" name="Content Placeholder 2"/>
          <p:cNvSpPr>
            <a:spLocks noGrp="1"/>
          </p:cNvSpPr>
          <p:nvPr>
            <p:ph sz="half" idx="10" hasCustomPrompt="1"/>
          </p:nvPr>
        </p:nvSpPr>
        <p:spPr>
          <a:xfrm>
            <a:off x="6358842" y="1612253"/>
            <a:ext cx="5412860" cy="4347483"/>
          </a:xfrm>
        </p:spPr>
        <p:txBody>
          <a:bodyPr>
            <a:noAutofit/>
          </a:bodyPr>
          <a:lstStyle>
            <a:lvl1pPr algn="just">
              <a:lnSpc>
                <a:spcPct val="100000"/>
              </a:lnSpc>
              <a:spcBef>
                <a:spcPts val="0"/>
              </a:spcBef>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1pPr>
            <a:lvl2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2pPr>
            <a:lvl3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3pPr>
            <a:lvl4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4pPr>
            <a:lvl5pPr algn="just">
              <a:lnSpc>
                <a:spcPct val="100000"/>
              </a:lnSpc>
              <a:spcBef>
                <a:spcPts val="0"/>
              </a:spcBef>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5pPr>
          </a:lstStyle>
          <a:p>
            <a:pPr lvl="0"/>
            <a:r>
              <a:rPr lang="lt-LT" noProof="0" dirty="0"/>
              <a:t>TEKSTAS</a:t>
            </a:r>
          </a:p>
          <a:p>
            <a:pPr lvl="0"/>
            <a:endParaRPr lang="lt-LT" noProof="0" dirty="0"/>
          </a:p>
          <a:p>
            <a:pPr lvl="0"/>
            <a:r>
              <a:rPr lang="lt-LT" noProof="0" dirty="0"/>
              <a:t>TEKSTAS</a:t>
            </a:r>
          </a:p>
          <a:p>
            <a:pPr lvl="0"/>
            <a:endParaRPr lang="lt-LT" noProof="0" dirty="0"/>
          </a:p>
          <a:p>
            <a:pPr lvl="0"/>
            <a:r>
              <a:rPr lang="lt-LT" noProof="0" dirty="0"/>
              <a:t>TEKSTAS</a:t>
            </a:r>
          </a:p>
        </p:txBody>
      </p:sp>
      <p:sp>
        <p:nvSpPr>
          <p:cNvPr id="7" name="Rectangle 6">
            <a:extLst>
              <a:ext uri="{FF2B5EF4-FFF2-40B4-BE49-F238E27FC236}">
                <a16:creationId xmlns:a16="http://schemas.microsoft.com/office/drawing/2014/main" id="{D1F19687-68F8-413B-9CF3-1CD149516D40}"/>
              </a:ext>
            </a:extLst>
          </p:cNvPr>
          <p:cNvSpPr/>
          <p:nvPr userDrawn="1"/>
        </p:nvSpPr>
        <p:spPr>
          <a:xfrm flipV="1">
            <a:off x="-1" y="6820824"/>
            <a:ext cx="12192001" cy="45719"/>
          </a:xfrm>
          <a:prstGeom prst="rect">
            <a:avLst/>
          </a:prstGeom>
          <a:gradFill>
            <a:gsLst>
              <a:gs pos="40000">
                <a:srgbClr val="1AB1AF"/>
              </a:gs>
              <a:gs pos="59000">
                <a:srgbClr val="C9F7F7"/>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013304514"/>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etodi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5268" b="10357"/>
          <a:stretch/>
        </p:blipFill>
        <p:spPr>
          <a:xfrm>
            <a:off x="1" y="0"/>
            <a:ext cx="12192000" cy="6858000"/>
          </a:xfrm>
          <a:prstGeom prst="rect">
            <a:avLst/>
          </a:prstGeom>
        </p:spPr>
      </p:pic>
      <p:pic>
        <p:nvPicPr>
          <p:cNvPr id="6" name="Picture 5"/>
          <p:cNvPicPr>
            <a:picLocks noChangeAspect="1"/>
          </p:cNvPicPr>
          <p:nvPr userDrawn="1"/>
        </p:nvPicPr>
        <p:blipFill>
          <a:blip r:embed="rId5" cstate="print">
            <a:lum bright="70000" contrast="-70000"/>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7" name="TextBox 6"/>
          <p:cNvSpPr txBox="1"/>
          <p:nvPr userDrawn="1"/>
        </p:nvSpPr>
        <p:spPr>
          <a:xfrm>
            <a:off x="-1" y="3875308"/>
            <a:ext cx="12192001" cy="1451429"/>
          </a:xfrm>
          <a:prstGeom prst="rect">
            <a:avLst/>
          </a:prstGeom>
          <a:solidFill>
            <a:srgbClr val="FFFFFF">
              <a:alpha val="89804"/>
            </a:srgbClr>
          </a:solidFill>
        </p:spPr>
        <p:txBody>
          <a:bodyPr wrap="square" rtlCol="0" anchor="ctr">
            <a:noAutofit/>
          </a:bodyPr>
          <a:lstStyle/>
          <a:p>
            <a:r>
              <a:rPr lang="lt-LT" sz="2800" b="1" dirty="0">
                <a:solidFill>
                  <a:srgbClr val="1AB1AF"/>
                </a:solidFill>
                <a:ea typeface="Microsoft YaHei UI Light" panose="020B0502040204020203" pitchFamily="34" charset="-122"/>
              </a:rPr>
              <a:t>	METODIKA</a:t>
            </a:r>
          </a:p>
        </p:txBody>
      </p:sp>
    </p:spTree>
    <p:extLst>
      <p:ext uri="{BB962C8B-B14F-4D97-AF65-F5344CB8AC3E}">
        <p14:creationId xmlns:p14="http://schemas.microsoft.com/office/powerpoint/2010/main" val="3817226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pibendrinim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7" name="TextBox 6"/>
          <p:cNvSpPr txBox="1"/>
          <p:nvPr userDrawn="1"/>
        </p:nvSpPr>
        <p:spPr>
          <a:xfrm>
            <a:off x="-1" y="3875308"/>
            <a:ext cx="12192001" cy="1451429"/>
          </a:xfrm>
          <a:prstGeom prst="rect">
            <a:avLst/>
          </a:prstGeom>
          <a:solidFill>
            <a:schemeClr val="bg1">
              <a:lumMod val="75000"/>
              <a:alpha val="95000"/>
            </a:schemeClr>
          </a:solidFill>
        </p:spPr>
        <p:txBody>
          <a:bodyPr wrap="square" rtlCol="0" anchor="ctr">
            <a:noAutofit/>
          </a:bodyPr>
          <a:lstStyle/>
          <a:p>
            <a:r>
              <a:rPr lang="lt-LT" sz="2800" b="1" dirty="0">
                <a:solidFill>
                  <a:schemeClr val="accent2"/>
                </a:solidFill>
                <a:latin typeface="Microsoft YaHei UI Light" panose="020B0502040204020203" pitchFamily="34" charset="-122"/>
                <a:ea typeface="Microsoft YaHei UI Light" panose="020B0502040204020203" pitchFamily="34" charset="-122"/>
              </a:rPr>
              <a:t>	APIBENDRINIMAS</a:t>
            </a:r>
          </a:p>
        </p:txBody>
      </p:sp>
    </p:spTree>
    <p:extLst>
      <p:ext uri="{BB962C8B-B14F-4D97-AF65-F5344CB8AC3E}">
        <p14:creationId xmlns:p14="http://schemas.microsoft.com/office/powerpoint/2010/main" val="12450439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Grafikas">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225462" y="1513645"/>
            <a:ext cx="9736580" cy="293639"/>
          </a:xfrm>
        </p:spPr>
        <p:txBody>
          <a:bodyPr wrap="square">
            <a:noAutofit/>
          </a:bodyPr>
          <a:lstStyle>
            <a:lvl1pPr marL="0" indent="0" algn="just">
              <a:lnSpc>
                <a:spcPct val="100000"/>
              </a:lnSpc>
              <a:spcBef>
                <a:spcPts val="0"/>
              </a:spcBef>
              <a:buClr>
                <a:schemeClr val="accent2"/>
              </a:buClr>
              <a:buNone/>
              <a:defRPr sz="1200" i="1" baseline="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1pPr>
            <a:lvl2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2pPr>
            <a:lvl3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3pPr>
            <a:lvl4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4pPr>
            <a:lvl5pPr marL="1828800" indent="0" algn="just">
              <a:lnSpc>
                <a:spcPct val="100000"/>
              </a:lnSpc>
              <a:spcBef>
                <a:spcPts val="0"/>
              </a:spcBef>
              <a:buClr>
                <a:schemeClr val="accent2"/>
              </a:buClr>
              <a:buNone/>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5pPr>
          </a:lstStyle>
          <a:p>
            <a:pPr lvl="0"/>
            <a:r>
              <a:rPr lang="lt-LT" noProof="0" dirty="0"/>
              <a:t>Tekstas &lt;kausimas&gt;</a:t>
            </a: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9" name="TextBox 8"/>
          <p:cNvSpPr txBox="1"/>
          <p:nvPr userDrawn="1"/>
        </p:nvSpPr>
        <p:spPr>
          <a:xfrm>
            <a:off x="9671130" y="6140127"/>
            <a:ext cx="588442" cy="369332"/>
          </a:xfrm>
          <a:prstGeom prst="rect">
            <a:avLst/>
          </a:prstGeom>
          <a:noFill/>
        </p:spPr>
        <p:txBody>
          <a:bodyPr wrap="square" rtlCol="0">
            <a:spAutoFit/>
          </a:bodyPr>
          <a:lstStyle/>
          <a:p>
            <a:fld id="{EA3F95AD-BCAB-4452-93F0-3B043E474EF5}" type="slidenum">
              <a:rPr lang="lt-LT" b="1" smtClean="0">
                <a:solidFill>
                  <a:prstClr val="white">
                    <a:lumMod val="75000"/>
                  </a:prstClr>
                </a:solidFill>
                <a:ea typeface="Microsoft YaHei UI Light" panose="020B0502040204020203" pitchFamily="34" charset="-122"/>
                <a:cs typeface="Open Sans" panose="020B0606030504020204" pitchFamily="34" charset="0"/>
              </a:rPr>
              <a:pPr/>
              <a:t>‹#›</a:t>
            </a:fld>
            <a:endParaRPr lang="lt-LT" b="1" dirty="0">
              <a:solidFill>
                <a:prstClr val="white">
                  <a:lumMod val="75000"/>
                </a:prstClr>
              </a:solidFill>
              <a:ea typeface="Microsoft YaHei UI Light" panose="020B0502040204020203" pitchFamily="34" charset="-122"/>
              <a:cs typeface="Open Sans" panose="020B0606030504020204" pitchFamily="34" charset="0"/>
            </a:endParaRPr>
          </a:p>
        </p:txBody>
      </p:sp>
      <p:sp>
        <p:nvSpPr>
          <p:cNvPr id="14" name="Title 13"/>
          <p:cNvSpPr>
            <a:spLocks noGrp="1"/>
          </p:cNvSpPr>
          <p:nvPr>
            <p:ph type="title" hasCustomPrompt="1"/>
          </p:nvPr>
        </p:nvSpPr>
        <p:spPr>
          <a:xfrm>
            <a:off x="1221178" y="365125"/>
            <a:ext cx="9730107" cy="1151703"/>
          </a:xfrm>
        </p:spPr>
        <p:txBody>
          <a:bodyPr>
            <a:normAutofit/>
          </a:bodyPr>
          <a:lstStyle>
            <a:lvl1pPr>
              <a:defRPr sz="2600">
                <a:solidFill>
                  <a:schemeClr val="accent2"/>
                </a:solidFill>
                <a:latin typeface="Microsoft YaHei UI Light" panose="020B0502040204020203" pitchFamily="34" charset="-122"/>
                <a:ea typeface="Microsoft YaHei UI Light" panose="020B0502040204020203" pitchFamily="34" charset="-122"/>
              </a:defRPr>
            </a:lvl1pPr>
          </a:lstStyle>
          <a:p>
            <a:r>
              <a:rPr lang="lt-LT" noProof="0" dirty="0"/>
              <a:t>TEKSTAS</a:t>
            </a:r>
          </a:p>
        </p:txBody>
      </p:sp>
      <p:sp>
        <p:nvSpPr>
          <p:cNvPr id="18" name="Content Placeholder 2"/>
          <p:cNvSpPr>
            <a:spLocks noGrp="1"/>
          </p:cNvSpPr>
          <p:nvPr>
            <p:ph sz="half" idx="10" hasCustomPrompt="1"/>
          </p:nvPr>
        </p:nvSpPr>
        <p:spPr>
          <a:xfrm>
            <a:off x="8709862" y="1828800"/>
            <a:ext cx="2819709" cy="4130936"/>
          </a:xfrm>
        </p:spPr>
        <p:txBody>
          <a:bodyPr>
            <a:noAutofit/>
          </a:bodyPr>
          <a:lstStyle>
            <a:lvl1pPr marL="0" indent="0" algn="just">
              <a:lnSpc>
                <a:spcPct val="100000"/>
              </a:lnSpc>
              <a:spcBef>
                <a:spcPts val="0"/>
              </a:spcBef>
              <a:buClr>
                <a:schemeClr val="accent2"/>
              </a:buClr>
              <a:buNone/>
              <a:defRPr sz="11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1pPr>
            <a:lvl2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2pPr>
            <a:lvl3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3pPr>
            <a:lvl4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4pPr>
            <a:lvl5pPr algn="just">
              <a:lnSpc>
                <a:spcPct val="100000"/>
              </a:lnSpc>
              <a:spcBef>
                <a:spcPts val="0"/>
              </a:spcBef>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5pPr>
          </a:lstStyle>
          <a:p>
            <a:pPr lvl="0"/>
            <a:r>
              <a:rPr lang="lt-LT" noProof="0" dirty="0"/>
              <a:t>Tekstas</a:t>
            </a:r>
          </a:p>
          <a:p>
            <a:pPr lvl="0"/>
            <a:endParaRPr lang="lt-LT" noProof="0" dirty="0"/>
          </a:p>
          <a:p>
            <a:pPr lvl="0"/>
            <a:r>
              <a:rPr lang="lt-LT" noProof="0" dirty="0"/>
              <a:t>Tekstas</a:t>
            </a:r>
          </a:p>
        </p:txBody>
      </p:sp>
      <p:sp>
        <p:nvSpPr>
          <p:cNvPr id="7" name="Content Placeholder 2"/>
          <p:cNvSpPr>
            <a:spLocks noGrp="1"/>
          </p:cNvSpPr>
          <p:nvPr>
            <p:ph sz="half" idx="11" hasCustomPrompt="1"/>
          </p:nvPr>
        </p:nvSpPr>
        <p:spPr>
          <a:xfrm>
            <a:off x="1238008" y="1805899"/>
            <a:ext cx="1214736" cy="293639"/>
          </a:xfrm>
        </p:spPr>
        <p:txBody>
          <a:bodyPr wrap="square">
            <a:noAutofit/>
          </a:bodyPr>
          <a:lstStyle>
            <a:lvl1pPr marL="0" indent="0" algn="just">
              <a:lnSpc>
                <a:spcPct val="100000"/>
              </a:lnSpc>
              <a:spcBef>
                <a:spcPts val="0"/>
              </a:spcBef>
              <a:buClr>
                <a:schemeClr val="accent2"/>
              </a:buClr>
              <a:buNone/>
              <a:defRPr sz="1000" b="1" i="0" baseline="0">
                <a:solidFill>
                  <a:schemeClr val="tx1"/>
                </a:solidFill>
                <a:latin typeface="Microsoft YaHei UI Light" panose="020B0502040204020203" pitchFamily="34" charset="-122"/>
                <a:ea typeface="Microsoft YaHei UI Light" panose="020B0502040204020203" pitchFamily="34" charset="-122"/>
              </a:defRPr>
            </a:lvl1pPr>
            <a:lvl2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2pPr>
            <a:lvl3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3pPr>
            <a:lvl4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4pPr>
            <a:lvl5pPr marL="1828800" indent="0" algn="just">
              <a:lnSpc>
                <a:spcPct val="100000"/>
              </a:lnSpc>
              <a:spcBef>
                <a:spcPts val="0"/>
              </a:spcBef>
              <a:buClr>
                <a:schemeClr val="accent2"/>
              </a:buClr>
              <a:buNone/>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5pPr>
          </a:lstStyle>
          <a:p>
            <a:pPr lvl="0"/>
            <a:r>
              <a:rPr lang="lt-LT" noProof="0" dirty="0"/>
              <a:t>Imties dydis</a:t>
            </a:r>
          </a:p>
        </p:txBody>
      </p:sp>
      <p:sp>
        <p:nvSpPr>
          <p:cNvPr id="10" name="Rectangle 9">
            <a:extLst>
              <a:ext uri="{FF2B5EF4-FFF2-40B4-BE49-F238E27FC236}">
                <a16:creationId xmlns:a16="http://schemas.microsoft.com/office/drawing/2014/main" id="{41C80CCD-2089-4D36-97D5-785B726CB743}"/>
              </a:ext>
            </a:extLst>
          </p:cNvPr>
          <p:cNvSpPr/>
          <p:nvPr userDrawn="1"/>
        </p:nvSpPr>
        <p:spPr>
          <a:xfrm flipV="1">
            <a:off x="-1" y="6820824"/>
            <a:ext cx="12192001" cy="45719"/>
          </a:xfrm>
          <a:prstGeom prst="rect">
            <a:avLst/>
          </a:prstGeom>
          <a:gradFill>
            <a:gsLst>
              <a:gs pos="40000">
                <a:srgbClr val="1AB1AF"/>
              </a:gs>
              <a:gs pos="59000">
                <a:srgbClr val="C9F7F7"/>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546828283"/>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zultata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t="5357" b="10268"/>
          <a:stretch/>
        </p:blipFill>
        <p:spPr>
          <a:xfrm>
            <a:off x="0" y="-1"/>
            <a:ext cx="12192000" cy="6858001"/>
          </a:xfrm>
          <a:prstGeom prst="rect">
            <a:avLst/>
          </a:prstGeom>
        </p:spPr>
      </p:pic>
      <p:pic>
        <p:nvPicPr>
          <p:cNvPr id="6"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7" name="TextBox 6"/>
          <p:cNvSpPr txBox="1"/>
          <p:nvPr userDrawn="1"/>
        </p:nvSpPr>
        <p:spPr>
          <a:xfrm>
            <a:off x="-1" y="3875308"/>
            <a:ext cx="12192001" cy="1451429"/>
          </a:xfrm>
          <a:prstGeom prst="rect">
            <a:avLst/>
          </a:prstGeom>
          <a:solidFill>
            <a:srgbClr val="FFFFFF">
              <a:alpha val="89804"/>
            </a:srgbClr>
          </a:solidFill>
        </p:spPr>
        <p:txBody>
          <a:bodyPr wrap="square" rtlCol="0" anchor="ctr">
            <a:noAutofit/>
          </a:bodyPr>
          <a:lstStyle/>
          <a:p>
            <a:r>
              <a:rPr lang="lt-LT" sz="2800" b="1" dirty="0">
                <a:solidFill>
                  <a:srgbClr val="1AB1AF"/>
                </a:solidFill>
                <a:ea typeface="Microsoft YaHei UI Light" panose="020B0502040204020203" pitchFamily="34" charset="-122"/>
              </a:rPr>
              <a:t>	REZULTATAI</a:t>
            </a:r>
          </a:p>
        </p:txBody>
      </p:sp>
    </p:spTree>
    <p:extLst>
      <p:ext uri="{BB962C8B-B14F-4D97-AF65-F5344CB8AC3E}">
        <p14:creationId xmlns:p14="http://schemas.microsoft.com/office/powerpoint/2010/main" val="7232053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čiū">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1" y="3875308"/>
            <a:ext cx="12192001" cy="1451429"/>
          </a:xfrm>
          <a:prstGeom prst="rect">
            <a:avLst/>
          </a:prstGeom>
          <a:noFill/>
          <a:ln>
            <a:noFill/>
          </a:ln>
        </p:spPr>
        <p:txBody>
          <a:bodyPr wrap="square" rtlCol="0" anchor="ctr">
            <a:noAutofit/>
          </a:bodyPr>
          <a:lstStyle/>
          <a:p>
            <a:pPr marL="1433513" defTabSz="900113"/>
            <a:r>
              <a:rPr lang="lt-LT" sz="2800" b="1" dirty="0">
                <a:solidFill>
                  <a:prstClr val="white">
                    <a:lumMod val="50000"/>
                  </a:prstClr>
                </a:solidFill>
                <a:ea typeface="Microsoft YaHei UI Light" panose="020B0502040204020203" pitchFamily="34" charset="-122"/>
              </a:rPr>
              <a:t>AČIŪ</a:t>
            </a:r>
            <a:r>
              <a:rPr lang="lt-LT" sz="2800" b="1" dirty="0">
                <a:solidFill>
                  <a:srgbClr val="1AB1AF"/>
                </a:solidFill>
                <a:ea typeface="Microsoft YaHei UI Light" panose="020B0502040204020203" pitchFamily="34" charset="-122"/>
              </a:rPr>
              <a:t>	</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Tree>
    <p:extLst>
      <p:ext uri="{BB962C8B-B14F-4D97-AF65-F5344CB8AC3E}">
        <p14:creationId xmlns:p14="http://schemas.microsoft.com/office/powerpoint/2010/main" val="3488821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Ačiū pasiūlym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5" name="TextBox 4"/>
          <p:cNvSpPr txBox="1"/>
          <p:nvPr userDrawn="1"/>
        </p:nvSpPr>
        <p:spPr>
          <a:xfrm>
            <a:off x="1614754" y="3877994"/>
            <a:ext cx="4230914" cy="738664"/>
          </a:xfrm>
          <a:prstGeom prst="rect">
            <a:avLst/>
          </a:prstGeom>
          <a:noFill/>
        </p:spPr>
        <p:txBody>
          <a:bodyPr wrap="square" rtlCol="0">
            <a:spAutoFit/>
          </a:bodyPr>
          <a:lstStyle/>
          <a:p>
            <a:r>
              <a:rPr lang="lt-LT" sz="1400" dirty="0">
                <a:solidFill>
                  <a:prstClr val="white"/>
                </a:solidFill>
                <a:latin typeface="Yu Gothic UI Semilight" panose="020B0400000000000000" pitchFamily="34" charset="-128"/>
                <a:ea typeface="Yu Gothic UI Semilight" panose="020B0400000000000000" pitchFamily="34" charset="-128"/>
                <a:cs typeface="Open Sans" panose="020B0606030504020204" pitchFamily="34" charset="0"/>
              </a:rPr>
              <a:t>UAB Spinter tyrimai </a:t>
            </a:r>
            <a:br>
              <a:rPr lang="lt-LT" sz="1400" dirty="0">
                <a:solidFill>
                  <a:prstClr val="white"/>
                </a:solidFill>
                <a:latin typeface="Yu Gothic UI Semilight" panose="020B0400000000000000" pitchFamily="34" charset="-128"/>
                <a:ea typeface="Yu Gothic UI Semilight" panose="020B0400000000000000" pitchFamily="34" charset="-128"/>
                <a:cs typeface="Open Sans" panose="020B0606030504020204" pitchFamily="34" charset="0"/>
              </a:rPr>
            </a:br>
            <a:r>
              <a:rPr lang="lt-LT" sz="1400" dirty="0">
                <a:solidFill>
                  <a:prstClr val="white"/>
                </a:solidFill>
                <a:latin typeface="Yu Gothic UI Semilight" panose="020B0400000000000000" pitchFamily="34" charset="-128"/>
                <a:ea typeface="Yu Gothic UI Semilight" panose="020B0400000000000000" pitchFamily="34" charset="-128"/>
                <a:cs typeface="Open Sans" panose="020B0606030504020204" pitchFamily="34" charset="0"/>
              </a:rPr>
              <a:t>info@spinter.lt</a:t>
            </a:r>
          </a:p>
          <a:p>
            <a:r>
              <a:rPr lang="lt-LT" sz="1400" dirty="0">
                <a:solidFill>
                  <a:prstClr val="white"/>
                </a:solidFill>
                <a:latin typeface="Yu Gothic UI Semilight" panose="020B0400000000000000" pitchFamily="34" charset="-128"/>
                <a:ea typeface="Yu Gothic UI Semilight" panose="020B0400000000000000" pitchFamily="34" charset="-128"/>
                <a:cs typeface="Open Sans" panose="020B0606030504020204" pitchFamily="34" charset="0"/>
              </a:rPr>
              <a:t>tel. 863720595</a:t>
            </a:r>
          </a:p>
        </p:txBody>
      </p:sp>
      <p:sp>
        <p:nvSpPr>
          <p:cNvPr id="8" name="TextBox 7"/>
          <p:cNvSpPr txBox="1"/>
          <p:nvPr userDrawn="1"/>
        </p:nvSpPr>
        <p:spPr>
          <a:xfrm>
            <a:off x="1614754" y="2105561"/>
            <a:ext cx="4453466" cy="1323439"/>
          </a:xfrm>
          <a:prstGeom prst="rect">
            <a:avLst/>
          </a:prstGeom>
          <a:noFill/>
        </p:spPr>
        <p:txBody>
          <a:bodyPr wrap="square" rtlCol="0">
            <a:spAutoFit/>
          </a:bodyPr>
          <a:lstStyle/>
          <a:p>
            <a:r>
              <a:rPr lang="lt-LT" sz="4000" dirty="0">
                <a:solidFill>
                  <a:prstClr val="white"/>
                </a:solidFill>
                <a:ea typeface="Microsoft YaHei UI Light" panose="020B0502040204020203" pitchFamily="34" charset="-122"/>
                <a:cs typeface="Open Sans" panose="020B0606030504020204" pitchFamily="34" charset="0"/>
              </a:rPr>
              <a:t>Kontaktinė informacija</a:t>
            </a:r>
          </a:p>
        </p:txBody>
      </p:sp>
    </p:spTree>
    <p:extLst>
      <p:ext uri="{BB962C8B-B14F-4D97-AF65-F5344CB8AC3E}">
        <p14:creationId xmlns:p14="http://schemas.microsoft.com/office/powerpoint/2010/main" val="26169643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Ačiū">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1" y="3875308"/>
            <a:ext cx="12192001" cy="1451429"/>
          </a:xfrm>
          <a:prstGeom prst="rect">
            <a:avLst/>
          </a:prstGeom>
          <a:solidFill>
            <a:schemeClr val="bg1">
              <a:lumMod val="75000"/>
              <a:alpha val="95000"/>
            </a:schemeClr>
          </a:solidFill>
          <a:ln>
            <a:noFill/>
          </a:ln>
        </p:spPr>
        <p:txBody>
          <a:bodyPr wrap="square" rtlCol="0" anchor="ctr">
            <a:noAutofit/>
          </a:bodyPr>
          <a:lstStyle/>
          <a:p>
            <a:pPr marL="9682163" defTabSz="538163"/>
            <a:r>
              <a:rPr lang="lt-LT" sz="2800" b="1" dirty="0">
                <a:solidFill>
                  <a:srgbClr val="1AB1AF"/>
                </a:solidFill>
                <a:ea typeface="Microsoft YaHei UI Light" panose="020B0502040204020203" pitchFamily="34" charset="-122"/>
              </a:rPr>
              <a:t>AČIŪ	</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Tree>
    <p:extLst>
      <p:ext uri="{BB962C8B-B14F-4D97-AF65-F5344CB8AC3E}">
        <p14:creationId xmlns:p14="http://schemas.microsoft.com/office/powerpoint/2010/main" val="31297992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ulinis lapa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24856" y="2738933"/>
            <a:ext cx="5297919" cy="1569660"/>
          </a:xfrm>
        </p:spPr>
        <p:txBody>
          <a:bodyPr>
            <a:spAutoFit/>
          </a:bodyPr>
          <a:lstStyle>
            <a:lvl1pPr algn="ctr">
              <a:lnSpc>
                <a:spcPct val="100000"/>
              </a:lnSpc>
              <a:defRPr sz="3200">
                <a:solidFill>
                  <a:schemeClr val="tx1">
                    <a:lumMod val="50000"/>
                    <a:lumOff val="50000"/>
                  </a:schemeClr>
                </a:solidFill>
                <a:latin typeface="Microsoft YaHei UI Light" panose="020B0502040204020203" pitchFamily="34" charset="-122"/>
                <a:ea typeface="Microsoft YaHei UI Light" panose="020B0502040204020203" pitchFamily="34" charset="-122"/>
              </a:defRPr>
            </a:lvl1pPr>
          </a:lstStyle>
          <a:p>
            <a:r>
              <a:rPr lang="lt-LT" altLang="lt-LT" sz="3200" dirty="0">
                <a:solidFill>
                  <a:srgbClr val="7F7F7F"/>
                </a:solidFill>
                <a:latin typeface="Microsoft YaHei UI Light" panose="020B0502040204020203" pitchFamily="34" charset="-122"/>
                <a:ea typeface="Microsoft YaHei UI Light" panose="020B0502040204020203" pitchFamily="34" charset="-122"/>
                <a:cs typeface="+mj-cs"/>
              </a:rPr>
              <a:t>ŠALIES GYVENTOJŲ NUOMONĖS TYRIMAS DĖL ...............</a:t>
            </a:r>
            <a:endParaRPr lang="lt-LT" sz="3200" spc="300" dirty="0">
              <a:solidFill>
                <a:schemeClr val="bg1">
                  <a:lumMod val="50000"/>
                </a:schemeClr>
              </a:solidFill>
              <a:latin typeface="Microsoft YaHei UI Light" panose="020B0502040204020203" pitchFamily="34" charset="-122"/>
              <a:ea typeface="Microsoft YaHei UI Light" panose="020B0502040204020203" pitchFamily="34" charset="-122"/>
            </a:endParaRPr>
          </a:p>
        </p:txBody>
      </p:sp>
      <p:sp>
        <p:nvSpPr>
          <p:cNvPr id="7" name="TextBox 6"/>
          <p:cNvSpPr txBox="1"/>
          <p:nvPr userDrawn="1"/>
        </p:nvSpPr>
        <p:spPr>
          <a:xfrm>
            <a:off x="8072807" y="4656387"/>
            <a:ext cx="2123017" cy="307777"/>
          </a:xfrm>
          <a:prstGeom prst="rect">
            <a:avLst/>
          </a:prstGeom>
          <a:noFill/>
        </p:spPr>
        <p:txBody>
          <a:bodyPr wrap="square" rtlCol="0">
            <a:spAutoFit/>
          </a:bodyPr>
          <a:lstStyle/>
          <a:p>
            <a:r>
              <a:rPr lang="lt-LT" sz="1400" b="1" dirty="0">
                <a:solidFill>
                  <a:prstClr val="black">
                    <a:lumMod val="50000"/>
                    <a:lumOff val="50000"/>
                  </a:prstClr>
                </a:solidFill>
                <a:ea typeface="Microsoft YaHei UI Light" panose="020B0502040204020203" pitchFamily="34" charset="-122"/>
                <a:cs typeface="Open Sans" panose="020B0606030504020204" pitchFamily="34" charset="0"/>
              </a:rPr>
              <a:t>vykdytojas</a:t>
            </a:r>
          </a:p>
        </p:txBody>
      </p:sp>
      <p:sp>
        <p:nvSpPr>
          <p:cNvPr id="8" name="TextBox 7"/>
          <p:cNvSpPr txBox="1"/>
          <p:nvPr userDrawn="1"/>
        </p:nvSpPr>
        <p:spPr>
          <a:xfrm>
            <a:off x="8072808" y="3384973"/>
            <a:ext cx="2123017" cy="307777"/>
          </a:xfrm>
          <a:prstGeom prst="rect">
            <a:avLst/>
          </a:prstGeom>
          <a:noFill/>
        </p:spPr>
        <p:txBody>
          <a:bodyPr wrap="square" rtlCol="0">
            <a:spAutoFit/>
          </a:bodyPr>
          <a:lstStyle/>
          <a:p>
            <a:r>
              <a:rPr lang="lt-LT" sz="1400" b="1" dirty="0">
                <a:solidFill>
                  <a:prstClr val="black">
                    <a:lumMod val="50000"/>
                    <a:lumOff val="50000"/>
                  </a:prstClr>
                </a:solidFill>
                <a:ea typeface="Microsoft YaHei UI Light" panose="020B0502040204020203" pitchFamily="34" charset="-122"/>
                <a:cs typeface="Open Sans" panose="020B0606030504020204" pitchFamily="34" charset="0"/>
              </a:rPr>
              <a:t>užsakovas</a:t>
            </a:r>
          </a:p>
        </p:txBody>
      </p:sp>
      <p:cxnSp>
        <p:nvCxnSpPr>
          <p:cNvPr id="12" name="Straight Connector 11"/>
          <p:cNvCxnSpPr/>
          <p:nvPr userDrawn="1"/>
        </p:nvCxnSpPr>
        <p:spPr>
          <a:xfrm>
            <a:off x="7579867" y="1655522"/>
            <a:ext cx="0" cy="3513282"/>
          </a:xfrm>
          <a:prstGeom prst="line">
            <a:avLst/>
          </a:prstGeom>
          <a:ln/>
        </p:spPr>
        <p:style>
          <a:lnRef idx="1">
            <a:schemeClr val="accent3"/>
          </a:lnRef>
          <a:fillRef idx="0">
            <a:schemeClr val="accent3"/>
          </a:fillRef>
          <a:effectRef idx="0">
            <a:schemeClr val="accent3"/>
          </a:effectRef>
          <a:fontRef idx="minor">
            <a:schemeClr val="tx1"/>
          </a:fontRef>
        </p:style>
      </p:cxnSp>
      <p:pic>
        <p:nvPicPr>
          <p:cNvPr id="13" name="Picture 1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8579460" y="5047594"/>
            <a:ext cx="2574760" cy="387266"/>
          </a:xfrm>
          <a:prstGeom prst="rect">
            <a:avLst/>
          </a:prstGeom>
        </p:spPr>
      </p:pic>
      <p:pic>
        <p:nvPicPr>
          <p:cNvPr id="11" name="Picture 3"/>
          <p:cNvPicPr>
            <a:picLocks noChangeAspect="1" noChangeArrowheads="1"/>
          </p:cNvPicPr>
          <p:nvPr userDrawn="1"/>
        </p:nvPicPr>
        <p:blipFill>
          <a:blip r:embed="rId4">
            <a:grayscl/>
            <a:extLst>
              <a:ext uri="{28A0092B-C50C-407E-A947-70E740481C1C}">
                <a14:useLocalDpi xmlns:a14="http://schemas.microsoft.com/office/drawing/2010/main" val="0"/>
              </a:ext>
            </a:extLst>
          </a:blip>
          <a:srcRect/>
          <a:stretch>
            <a:fillRect/>
          </a:stretch>
        </p:blipFill>
        <p:spPr bwMode="auto">
          <a:xfrm>
            <a:off x="1938110" y="5997487"/>
            <a:ext cx="17716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a:blip r:embed="rId5"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10972" y="6121723"/>
            <a:ext cx="1344008" cy="395069"/>
          </a:xfrm>
          <a:prstGeom prst="rect">
            <a:avLst/>
          </a:prstGeom>
        </p:spPr>
      </p:pic>
    </p:spTree>
    <p:extLst>
      <p:ext uri="{BB962C8B-B14F-4D97-AF65-F5344CB8AC3E}">
        <p14:creationId xmlns:p14="http://schemas.microsoft.com/office/powerpoint/2010/main" val="5691597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pibendrinim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7812" b="7812"/>
          <a:stretch/>
        </p:blipFill>
        <p:spPr>
          <a:xfrm>
            <a:off x="-3" y="0"/>
            <a:ext cx="12192003" cy="6858000"/>
          </a:xfrm>
          <a:prstGeom prst="rect">
            <a:avLst/>
          </a:prstGeom>
        </p:spPr>
      </p:pic>
      <p:pic>
        <p:nvPicPr>
          <p:cNvPr id="6" name="Picture 5"/>
          <p:cNvPicPr>
            <a:picLocks noChangeAspect="1"/>
          </p:cNvPicPr>
          <p:nvPr userDrawn="1"/>
        </p:nvPicPr>
        <p:blipFill>
          <a:blip r:embed="rId5" cstate="print">
            <a:lum bright="70000" contrast="-70000"/>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7" name="TextBox 6"/>
          <p:cNvSpPr txBox="1"/>
          <p:nvPr userDrawn="1"/>
        </p:nvSpPr>
        <p:spPr>
          <a:xfrm>
            <a:off x="-1" y="3875308"/>
            <a:ext cx="12192001" cy="1451429"/>
          </a:xfrm>
          <a:prstGeom prst="rect">
            <a:avLst/>
          </a:prstGeom>
          <a:solidFill>
            <a:schemeClr val="bg1">
              <a:alpha val="95000"/>
            </a:schemeClr>
          </a:solidFill>
        </p:spPr>
        <p:txBody>
          <a:bodyPr wrap="square" rtlCol="0" anchor="ctr">
            <a:noAutofit/>
          </a:bodyPr>
          <a:lstStyle/>
          <a:p>
            <a:r>
              <a:rPr lang="lt-LT" sz="2800" b="1" dirty="0">
                <a:solidFill>
                  <a:srgbClr val="1AB1AF"/>
                </a:solidFill>
                <a:ea typeface="Microsoft YaHei UI Light" panose="020B0502040204020203" pitchFamily="34" charset="-122"/>
              </a:rPr>
              <a:t>	APIBENDRINIMAS</a:t>
            </a:r>
          </a:p>
        </p:txBody>
      </p:sp>
    </p:spTree>
    <p:extLst>
      <p:ext uri="{BB962C8B-B14F-4D97-AF65-F5344CB8AC3E}">
        <p14:creationId xmlns:p14="http://schemas.microsoft.com/office/powerpoint/2010/main" val="4943622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ekstas">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0912" y="1610465"/>
            <a:ext cx="5412860" cy="4351338"/>
          </a:xfrm>
        </p:spPr>
        <p:txBody>
          <a:bodyPr wrap="square">
            <a:noAutofit/>
          </a:bodyPr>
          <a:lstStyle>
            <a:lvl1pPr algn="just">
              <a:lnSpc>
                <a:spcPct val="100000"/>
              </a:lnSpc>
              <a:spcBef>
                <a:spcPts val="0"/>
              </a:spcBef>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1pPr>
            <a:lvl2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2pPr>
            <a:lvl3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3pPr>
            <a:lvl4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4pPr>
            <a:lvl5pPr marL="1828800" indent="0" algn="just">
              <a:lnSpc>
                <a:spcPct val="100000"/>
              </a:lnSpc>
              <a:spcBef>
                <a:spcPts val="0"/>
              </a:spcBef>
              <a:buClr>
                <a:schemeClr val="accent2"/>
              </a:buClr>
              <a:buNone/>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5pPr>
          </a:lstStyle>
          <a:p>
            <a:pPr lvl="0"/>
            <a:r>
              <a:rPr lang="lt-LT" noProof="0" dirty="0"/>
              <a:t>TEKSTAS</a:t>
            </a:r>
          </a:p>
          <a:p>
            <a:pPr lvl="0"/>
            <a:endParaRPr lang="lt-LT" noProof="0" dirty="0"/>
          </a:p>
          <a:p>
            <a:pPr lvl="0"/>
            <a:r>
              <a:rPr lang="lt-LT" noProof="0" dirty="0"/>
              <a:t>TEKSTAS</a:t>
            </a:r>
          </a:p>
          <a:p>
            <a:pPr lvl="0"/>
            <a:endParaRPr lang="lt-LT" noProof="0" dirty="0"/>
          </a:p>
          <a:p>
            <a:pPr lvl="0"/>
            <a:r>
              <a:rPr lang="lt-LT" noProof="0" dirty="0"/>
              <a:t>TEKSTAS</a:t>
            </a: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9" name="TextBox 8"/>
          <p:cNvSpPr txBox="1"/>
          <p:nvPr userDrawn="1"/>
        </p:nvSpPr>
        <p:spPr>
          <a:xfrm>
            <a:off x="9671130" y="6140127"/>
            <a:ext cx="588442" cy="369332"/>
          </a:xfrm>
          <a:prstGeom prst="rect">
            <a:avLst/>
          </a:prstGeom>
          <a:noFill/>
        </p:spPr>
        <p:txBody>
          <a:bodyPr wrap="square" rtlCol="0">
            <a:spAutoFit/>
          </a:bodyPr>
          <a:lstStyle/>
          <a:p>
            <a:fld id="{EA3F95AD-BCAB-4452-93F0-3B043E474EF5}" type="slidenum">
              <a:rPr lang="lt-LT" b="1" smtClean="0">
                <a:solidFill>
                  <a:prstClr val="white">
                    <a:lumMod val="75000"/>
                  </a:prstClr>
                </a:solidFill>
                <a:ea typeface="Microsoft YaHei UI Light" panose="020B0502040204020203" pitchFamily="34" charset="-122"/>
                <a:cs typeface="Open Sans" panose="020B0606030504020204" pitchFamily="34" charset="0"/>
              </a:rPr>
              <a:pPr/>
              <a:t>‹#›</a:t>
            </a:fld>
            <a:endParaRPr lang="lt-LT" b="1" dirty="0">
              <a:solidFill>
                <a:prstClr val="white">
                  <a:lumMod val="75000"/>
                </a:prstClr>
              </a:solidFill>
              <a:ea typeface="Microsoft YaHei UI Light" panose="020B0502040204020203" pitchFamily="34" charset="-122"/>
              <a:cs typeface="Open Sans" panose="020B0606030504020204" pitchFamily="34" charset="0"/>
            </a:endParaRPr>
          </a:p>
        </p:txBody>
      </p:sp>
      <p:sp>
        <p:nvSpPr>
          <p:cNvPr id="14" name="Title 13"/>
          <p:cNvSpPr>
            <a:spLocks noGrp="1"/>
          </p:cNvSpPr>
          <p:nvPr>
            <p:ph type="title" hasCustomPrompt="1"/>
          </p:nvPr>
        </p:nvSpPr>
        <p:spPr>
          <a:xfrm>
            <a:off x="1221178" y="365125"/>
            <a:ext cx="9730107" cy="1151703"/>
          </a:xfrm>
        </p:spPr>
        <p:txBody>
          <a:bodyPr>
            <a:normAutofit/>
          </a:bodyPr>
          <a:lstStyle>
            <a:lvl1pPr>
              <a:defRPr sz="3200">
                <a:solidFill>
                  <a:schemeClr val="accent2"/>
                </a:solidFill>
                <a:latin typeface="Microsoft YaHei UI Light" panose="020B0502040204020203" pitchFamily="34" charset="-122"/>
                <a:ea typeface="Microsoft YaHei UI Light" panose="020B0502040204020203" pitchFamily="34" charset="-122"/>
              </a:defRPr>
            </a:lvl1pPr>
          </a:lstStyle>
          <a:p>
            <a:r>
              <a:rPr lang="lt-LT" noProof="0" dirty="0"/>
              <a:t>TEKSTAS</a:t>
            </a:r>
          </a:p>
        </p:txBody>
      </p:sp>
      <p:sp>
        <p:nvSpPr>
          <p:cNvPr id="18" name="Content Placeholder 2"/>
          <p:cNvSpPr>
            <a:spLocks noGrp="1"/>
          </p:cNvSpPr>
          <p:nvPr>
            <p:ph sz="half" idx="10" hasCustomPrompt="1"/>
          </p:nvPr>
        </p:nvSpPr>
        <p:spPr>
          <a:xfrm>
            <a:off x="6358842" y="1612253"/>
            <a:ext cx="5412860" cy="4347483"/>
          </a:xfrm>
        </p:spPr>
        <p:txBody>
          <a:bodyPr>
            <a:noAutofit/>
          </a:bodyPr>
          <a:lstStyle>
            <a:lvl1pPr algn="just">
              <a:lnSpc>
                <a:spcPct val="100000"/>
              </a:lnSpc>
              <a:spcBef>
                <a:spcPts val="0"/>
              </a:spcBef>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1pPr>
            <a:lvl2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2pPr>
            <a:lvl3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3pPr>
            <a:lvl4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4pPr>
            <a:lvl5pPr algn="just">
              <a:lnSpc>
                <a:spcPct val="100000"/>
              </a:lnSpc>
              <a:spcBef>
                <a:spcPts val="0"/>
              </a:spcBef>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5pPr>
          </a:lstStyle>
          <a:p>
            <a:pPr lvl="0"/>
            <a:r>
              <a:rPr lang="lt-LT" noProof="0" dirty="0"/>
              <a:t>TEKSTAS</a:t>
            </a:r>
          </a:p>
          <a:p>
            <a:pPr lvl="0"/>
            <a:endParaRPr lang="lt-LT" noProof="0" dirty="0"/>
          </a:p>
          <a:p>
            <a:pPr lvl="0"/>
            <a:r>
              <a:rPr lang="lt-LT" noProof="0" dirty="0"/>
              <a:t>TEKSTAS</a:t>
            </a:r>
          </a:p>
          <a:p>
            <a:pPr lvl="0"/>
            <a:endParaRPr lang="lt-LT" noProof="0" dirty="0"/>
          </a:p>
          <a:p>
            <a:pPr lvl="0"/>
            <a:r>
              <a:rPr lang="lt-LT" noProof="0" dirty="0"/>
              <a:t>TEKSTAS</a:t>
            </a:r>
          </a:p>
        </p:txBody>
      </p:sp>
      <p:sp>
        <p:nvSpPr>
          <p:cNvPr id="7" name="Rectangle 6">
            <a:extLst>
              <a:ext uri="{FF2B5EF4-FFF2-40B4-BE49-F238E27FC236}">
                <a16:creationId xmlns:a16="http://schemas.microsoft.com/office/drawing/2014/main" id="{A3A6141C-8F1B-41A8-B2A3-A4F88B0B6D13}"/>
              </a:ext>
            </a:extLst>
          </p:cNvPr>
          <p:cNvSpPr/>
          <p:nvPr userDrawn="1"/>
        </p:nvSpPr>
        <p:spPr>
          <a:xfrm flipV="1">
            <a:off x="-1" y="6820824"/>
            <a:ext cx="12192001" cy="45719"/>
          </a:xfrm>
          <a:prstGeom prst="rect">
            <a:avLst/>
          </a:prstGeom>
          <a:gradFill>
            <a:gsLst>
              <a:gs pos="40000">
                <a:srgbClr val="1AB1AF"/>
              </a:gs>
              <a:gs pos="59000">
                <a:srgbClr val="C9F7F7"/>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951118466"/>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etodi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5268" b="10357"/>
          <a:stretch/>
        </p:blipFill>
        <p:spPr>
          <a:xfrm>
            <a:off x="1" y="0"/>
            <a:ext cx="12192000" cy="6858000"/>
          </a:xfrm>
          <a:prstGeom prst="rect">
            <a:avLst/>
          </a:prstGeom>
        </p:spPr>
      </p:pic>
      <p:pic>
        <p:nvPicPr>
          <p:cNvPr id="6" name="Picture 5"/>
          <p:cNvPicPr>
            <a:picLocks noChangeAspect="1"/>
          </p:cNvPicPr>
          <p:nvPr userDrawn="1"/>
        </p:nvPicPr>
        <p:blipFill>
          <a:blip r:embed="rId5" cstate="print">
            <a:lum bright="70000" contrast="-70000"/>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7" name="TextBox 6"/>
          <p:cNvSpPr txBox="1"/>
          <p:nvPr userDrawn="1"/>
        </p:nvSpPr>
        <p:spPr>
          <a:xfrm>
            <a:off x="-1" y="3875308"/>
            <a:ext cx="12192001" cy="1451429"/>
          </a:xfrm>
          <a:prstGeom prst="rect">
            <a:avLst/>
          </a:prstGeom>
          <a:solidFill>
            <a:srgbClr val="FFFFFF">
              <a:alpha val="89804"/>
            </a:srgbClr>
          </a:solidFill>
        </p:spPr>
        <p:txBody>
          <a:bodyPr wrap="square" rtlCol="0" anchor="ctr">
            <a:noAutofit/>
          </a:bodyPr>
          <a:lstStyle/>
          <a:p>
            <a:r>
              <a:rPr lang="lt-LT" sz="2800" b="1" dirty="0">
                <a:solidFill>
                  <a:srgbClr val="1AB1AF"/>
                </a:solidFill>
                <a:ea typeface="Microsoft YaHei UI Light" panose="020B0502040204020203" pitchFamily="34" charset="-122"/>
              </a:rPr>
              <a:t>	METODIKA</a:t>
            </a:r>
          </a:p>
        </p:txBody>
      </p:sp>
    </p:spTree>
    <p:extLst>
      <p:ext uri="{BB962C8B-B14F-4D97-AF65-F5344CB8AC3E}">
        <p14:creationId xmlns:p14="http://schemas.microsoft.com/office/powerpoint/2010/main" val="9174851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Grafikas">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225462" y="1513645"/>
            <a:ext cx="9736580" cy="293639"/>
          </a:xfrm>
        </p:spPr>
        <p:txBody>
          <a:bodyPr wrap="square">
            <a:noAutofit/>
          </a:bodyPr>
          <a:lstStyle>
            <a:lvl1pPr marL="0" indent="0" algn="just">
              <a:lnSpc>
                <a:spcPct val="100000"/>
              </a:lnSpc>
              <a:spcBef>
                <a:spcPts val="0"/>
              </a:spcBef>
              <a:buClr>
                <a:schemeClr val="accent2"/>
              </a:buClr>
              <a:buNone/>
              <a:defRPr sz="1200" i="1" baseline="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1pPr>
            <a:lvl2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2pPr>
            <a:lvl3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3pPr>
            <a:lvl4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4pPr>
            <a:lvl5pPr marL="1828800" indent="0" algn="just">
              <a:lnSpc>
                <a:spcPct val="100000"/>
              </a:lnSpc>
              <a:spcBef>
                <a:spcPts val="0"/>
              </a:spcBef>
              <a:buClr>
                <a:schemeClr val="accent2"/>
              </a:buClr>
              <a:buNone/>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5pPr>
          </a:lstStyle>
          <a:p>
            <a:pPr lvl="0"/>
            <a:r>
              <a:rPr lang="lt-LT" noProof="0" dirty="0"/>
              <a:t>Tekstas &lt;kausimas&gt;</a:t>
            </a: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9" name="TextBox 8"/>
          <p:cNvSpPr txBox="1"/>
          <p:nvPr userDrawn="1"/>
        </p:nvSpPr>
        <p:spPr>
          <a:xfrm>
            <a:off x="9671130" y="6140127"/>
            <a:ext cx="588442" cy="369332"/>
          </a:xfrm>
          <a:prstGeom prst="rect">
            <a:avLst/>
          </a:prstGeom>
          <a:noFill/>
        </p:spPr>
        <p:txBody>
          <a:bodyPr wrap="square" rtlCol="0">
            <a:spAutoFit/>
          </a:bodyPr>
          <a:lstStyle/>
          <a:p>
            <a:fld id="{EA3F95AD-BCAB-4452-93F0-3B043E474EF5}" type="slidenum">
              <a:rPr lang="lt-LT" b="1" smtClean="0">
                <a:solidFill>
                  <a:prstClr val="white">
                    <a:lumMod val="75000"/>
                  </a:prstClr>
                </a:solidFill>
                <a:ea typeface="Microsoft YaHei UI Light" panose="020B0502040204020203" pitchFamily="34" charset="-122"/>
                <a:cs typeface="Open Sans" panose="020B0606030504020204" pitchFamily="34" charset="0"/>
              </a:rPr>
              <a:pPr/>
              <a:t>‹#›</a:t>
            </a:fld>
            <a:endParaRPr lang="lt-LT" b="1" dirty="0">
              <a:solidFill>
                <a:prstClr val="white">
                  <a:lumMod val="75000"/>
                </a:prstClr>
              </a:solidFill>
              <a:ea typeface="Microsoft YaHei UI Light" panose="020B0502040204020203" pitchFamily="34" charset="-122"/>
              <a:cs typeface="Open Sans" panose="020B0606030504020204" pitchFamily="34" charset="0"/>
            </a:endParaRPr>
          </a:p>
        </p:txBody>
      </p:sp>
      <p:sp>
        <p:nvSpPr>
          <p:cNvPr id="14" name="Title 13"/>
          <p:cNvSpPr>
            <a:spLocks noGrp="1"/>
          </p:cNvSpPr>
          <p:nvPr>
            <p:ph type="title" hasCustomPrompt="1"/>
          </p:nvPr>
        </p:nvSpPr>
        <p:spPr>
          <a:xfrm>
            <a:off x="1221178" y="365125"/>
            <a:ext cx="9730107" cy="1151703"/>
          </a:xfrm>
        </p:spPr>
        <p:txBody>
          <a:bodyPr>
            <a:normAutofit/>
          </a:bodyPr>
          <a:lstStyle>
            <a:lvl1pPr>
              <a:defRPr sz="2600">
                <a:solidFill>
                  <a:schemeClr val="accent2"/>
                </a:solidFill>
                <a:latin typeface="Microsoft YaHei UI Light" panose="020B0502040204020203" pitchFamily="34" charset="-122"/>
                <a:ea typeface="Microsoft YaHei UI Light" panose="020B0502040204020203" pitchFamily="34" charset="-122"/>
              </a:defRPr>
            </a:lvl1pPr>
          </a:lstStyle>
          <a:p>
            <a:r>
              <a:rPr lang="lt-LT" noProof="0" dirty="0"/>
              <a:t>TEKSTAS</a:t>
            </a:r>
          </a:p>
        </p:txBody>
      </p:sp>
      <p:sp>
        <p:nvSpPr>
          <p:cNvPr id="18" name="Content Placeholder 2"/>
          <p:cNvSpPr>
            <a:spLocks noGrp="1"/>
          </p:cNvSpPr>
          <p:nvPr>
            <p:ph sz="half" idx="10" hasCustomPrompt="1"/>
          </p:nvPr>
        </p:nvSpPr>
        <p:spPr>
          <a:xfrm>
            <a:off x="8709862" y="1828800"/>
            <a:ext cx="2819709" cy="4130936"/>
          </a:xfrm>
        </p:spPr>
        <p:txBody>
          <a:bodyPr>
            <a:noAutofit/>
          </a:bodyPr>
          <a:lstStyle>
            <a:lvl1pPr marL="0" indent="0" algn="just">
              <a:lnSpc>
                <a:spcPct val="100000"/>
              </a:lnSpc>
              <a:spcBef>
                <a:spcPts val="0"/>
              </a:spcBef>
              <a:buClr>
                <a:schemeClr val="accent2"/>
              </a:buClr>
              <a:buNone/>
              <a:defRPr sz="11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1pPr>
            <a:lvl2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2pPr>
            <a:lvl3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3pPr>
            <a:lvl4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4pPr>
            <a:lvl5pPr algn="just">
              <a:lnSpc>
                <a:spcPct val="100000"/>
              </a:lnSpc>
              <a:spcBef>
                <a:spcPts val="0"/>
              </a:spcBef>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5pPr>
          </a:lstStyle>
          <a:p>
            <a:pPr lvl="0"/>
            <a:r>
              <a:rPr lang="lt-LT" noProof="0" dirty="0"/>
              <a:t>Tekstas</a:t>
            </a:r>
          </a:p>
          <a:p>
            <a:pPr lvl="0"/>
            <a:endParaRPr lang="lt-LT" noProof="0" dirty="0"/>
          </a:p>
          <a:p>
            <a:pPr lvl="0"/>
            <a:r>
              <a:rPr lang="lt-LT" noProof="0" dirty="0"/>
              <a:t>Tekstas</a:t>
            </a:r>
          </a:p>
        </p:txBody>
      </p:sp>
      <p:sp>
        <p:nvSpPr>
          <p:cNvPr id="7" name="Content Placeholder 2"/>
          <p:cNvSpPr>
            <a:spLocks noGrp="1"/>
          </p:cNvSpPr>
          <p:nvPr>
            <p:ph sz="half" idx="11" hasCustomPrompt="1"/>
          </p:nvPr>
        </p:nvSpPr>
        <p:spPr>
          <a:xfrm>
            <a:off x="1238008" y="1805899"/>
            <a:ext cx="1214736" cy="293639"/>
          </a:xfrm>
        </p:spPr>
        <p:txBody>
          <a:bodyPr wrap="square">
            <a:noAutofit/>
          </a:bodyPr>
          <a:lstStyle>
            <a:lvl1pPr marL="0" indent="0" algn="just">
              <a:lnSpc>
                <a:spcPct val="100000"/>
              </a:lnSpc>
              <a:spcBef>
                <a:spcPts val="0"/>
              </a:spcBef>
              <a:buClr>
                <a:schemeClr val="accent2"/>
              </a:buClr>
              <a:buNone/>
              <a:defRPr sz="1000" b="1" i="0" baseline="0">
                <a:solidFill>
                  <a:schemeClr val="tx1"/>
                </a:solidFill>
                <a:latin typeface="Microsoft YaHei UI Light" panose="020B0502040204020203" pitchFamily="34" charset="-122"/>
                <a:ea typeface="Microsoft YaHei UI Light" panose="020B0502040204020203" pitchFamily="34" charset="-122"/>
              </a:defRPr>
            </a:lvl1pPr>
            <a:lvl2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2pPr>
            <a:lvl3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3pPr>
            <a:lvl4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4pPr>
            <a:lvl5pPr marL="1828800" indent="0" algn="just">
              <a:lnSpc>
                <a:spcPct val="100000"/>
              </a:lnSpc>
              <a:spcBef>
                <a:spcPts val="0"/>
              </a:spcBef>
              <a:buClr>
                <a:schemeClr val="accent2"/>
              </a:buClr>
              <a:buNone/>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5pPr>
          </a:lstStyle>
          <a:p>
            <a:pPr lvl="0"/>
            <a:r>
              <a:rPr lang="lt-LT" noProof="0" dirty="0"/>
              <a:t>Imties dydis</a:t>
            </a:r>
          </a:p>
        </p:txBody>
      </p:sp>
      <p:sp>
        <p:nvSpPr>
          <p:cNvPr id="10" name="Rectangle 9">
            <a:extLst>
              <a:ext uri="{FF2B5EF4-FFF2-40B4-BE49-F238E27FC236}">
                <a16:creationId xmlns:a16="http://schemas.microsoft.com/office/drawing/2014/main" id="{A8F8D935-C099-4681-A289-0B6F5BF02AD2}"/>
              </a:ext>
            </a:extLst>
          </p:cNvPr>
          <p:cNvSpPr/>
          <p:nvPr userDrawn="1"/>
        </p:nvSpPr>
        <p:spPr>
          <a:xfrm flipV="1">
            <a:off x="-1" y="6820824"/>
            <a:ext cx="12192001" cy="45719"/>
          </a:xfrm>
          <a:prstGeom prst="rect">
            <a:avLst/>
          </a:prstGeom>
          <a:gradFill>
            <a:gsLst>
              <a:gs pos="40000">
                <a:srgbClr val="1AB1AF"/>
              </a:gs>
              <a:gs pos="59000">
                <a:srgbClr val="C9F7F7"/>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544341"/>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švad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7" name="TextBox 6"/>
          <p:cNvSpPr txBox="1"/>
          <p:nvPr userDrawn="1"/>
        </p:nvSpPr>
        <p:spPr>
          <a:xfrm>
            <a:off x="-1" y="3875308"/>
            <a:ext cx="12192001" cy="1451429"/>
          </a:xfrm>
          <a:prstGeom prst="rect">
            <a:avLst/>
          </a:prstGeom>
          <a:solidFill>
            <a:schemeClr val="bg1">
              <a:lumMod val="75000"/>
              <a:alpha val="95000"/>
            </a:schemeClr>
          </a:solidFill>
        </p:spPr>
        <p:txBody>
          <a:bodyPr wrap="square" rtlCol="0" anchor="ctr">
            <a:noAutofit/>
          </a:bodyPr>
          <a:lstStyle/>
          <a:p>
            <a:r>
              <a:rPr lang="lt-LT" sz="2800" b="1" dirty="0">
                <a:solidFill>
                  <a:schemeClr val="accent2"/>
                </a:solidFill>
                <a:latin typeface="Microsoft YaHei UI Light" panose="020B0502040204020203" pitchFamily="34" charset="-122"/>
                <a:ea typeface="Microsoft YaHei UI Light" panose="020B0502040204020203" pitchFamily="34" charset="-122"/>
              </a:rPr>
              <a:t>	IŠVADOS</a:t>
            </a:r>
          </a:p>
        </p:txBody>
      </p:sp>
    </p:spTree>
    <p:extLst>
      <p:ext uri="{BB962C8B-B14F-4D97-AF65-F5344CB8AC3E}">
        <p14:creationId xmlns:p14="http://schemas.microsoft.com/office/powerpoint/2010/main" val="13930050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ezultata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t="5357" b="10268"/>
          <a:stretch/>
        </p:blipFill>
        <p:spPr>
          <a:xfrm>
            <a:off x="0" y="-1"/>
            <a:ext cx="12192000" cy="6858001"/>
          </a:xfrm>
          <a:prstGeom prst="rect">
            <a:avLst/>
          </a:prstGeom>
        </p:spPr>
      </p:pic>
      <p:pic>
        <p:nvPicPr>
          <p:cNvPr id="6"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7" name="TextBox 6"/>
          <p:cNvSpPr txBox="1"/>
          <p:nvPr userDrawn="1"/>
        </p:nvSpPr>
        <p:spPr>
          <a:xfrm>
            <a:off x="-1" y="3875308"/>
            <a:ext cx="12192001" cy="1451429"/>
          </a:xfrm>
          <a:prstGeom prst="rect">
            <a:avLst/>
          </a:prstGeom>
          <a:solidFill>
            <a:srgbClr val="FFFFFF">
              <a:alpha val="89804"/>
            </a:srgbClr>
          </a:solidFill>
        </p:spPr>
        <p:txBody>
          <a:bodyPr wrap="square" rtlCol="0" anchor="ctr">
            <a:noAutofit/>
          </a:bodyPr>
          <a:lstStyle/>
          <a:p>
            <a:r>
              <a:rPr lang="lt-LT" sz="2800" b="1" dirty="0">
                <a:solidFill>
                  <a:srgbClr val="1AB1AF"/>
                </a:solidFill>
                <a:ea typeface="Microsoft YaHei UI Light" panose="020B0502040204020203" pitchFamily="34" charset="-122"/>
              </a:rPr>
              <a:t>	REZULTATAI</a:t>
            </a:r>
          </a:p>
        </p:txBody>
      </p:sp>
    </p:spTree>
    <p:extLst>
      <p:ext uri="{BB962C8B-B14F-4D97-AF65-F5344CB8AC3E}">
        <p14:creationId xmlns:p14="http://schemas.microsoft.com/office/powerpoint/2010/main" val="11505603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čiū">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1" y="3875308"/>
            <a:ext cx="12192001" cy="1451429"/>
          </a:xfrm>
          <a:prstGeom prst="rect">
            <a:avLst/>
          </a:prstGeom>
          <a:noFill/>
          <a:ln>
            <a:noFill/>
          </a:ln>
        </p:spPr>
        <p:txBody>
          <a:bodyPr wrap="square" rtlCol="0" anchor="ctr">
            <a:noAutofit/>
          </a:bodyPr>
          <a:lstStyle/>
          <a:p>
            <a:pPr marL="1433513" defTabSz="900113"/>
            <a:r>
              <a:rPr lang="lt-LT" sz="2800" b="1" dirty="0">
                <a:solidFill>
                  <a:prstClr val="white">
                    <a:lumMod val="50000"/>
                  </a:prstClr>
                </a:solidFill>
                <a:ea typeface="Microsoft YaHei UI Light" panose="020B0502040204020203" pitchFamily="34" charset="-122"/>
              </a:rPr>
              <a:t>AČIŪ</a:t>
            </a:r>
            <a:r>
              <a:rPr lang="lt-LT" sz="2800" b="1" dirty="0">
                <a:solidFill>
                  <a:srgbClr val="1AB1AF"/>
                </a:solidFill>
                <a:ea typeface="Microsoft YaHei UI Light" panose="020B0502040204020203" pitchFamily="34" charset="-122"/>
              </a:rPr>
              <a:t>	</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Tree>
    <p:extLst>
      <p:ext uri="{BB962C8B-B14F-4D97-AF65-F5344CB8AC3E}">
        <p14:creationId xmlns:p14="http://schemas.microsoft.com/office/powerpoint/2010/main" val="29016554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Ačiū pasiūlym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5" name="TextBox 4"/>
          <p:cNvSpPr txBox="1"/>
          <p:nvPr userDrawn="1"/>
        </p:nvSpPr>
        <p:spPr>
          <a:xfrm>
            <a:off x="1614754" y="3877994"/>
            <a:ext cx="4230914" cy="738664"/>
          </a:xfrm>
          <a:prstGeom prst="rect">
            <a:avLst/>
          </a:prstGeom>
          <a:noFill/>
        </p:spPr>
        <p:txBody>
          <a:bodyPr wrap="square" rtlCol="0">
            <a:spAutoFit/>
          </a:bodyPr>
          <a:lstStyle/>
          <a:p>
            <a:r>
              <a:rPr lang="lt-LT" sz="1400" dirty="0">
                <a:solidFill>
                  <a:prstClr val="white"/>
                </a:solidFill>
                <a:latin typeface="Yu Gothic UI Semilight" panose="020B0400000000000000" pitchFamily="34" charset="-128"/>
                <a:ea typeface="Yu Gothic UI Semilight" panose="020B0400000000000000" pitchFamily="34" charset="-128"/>
                <a:cs typeface="Open Sans" panose="020B0606030504020204" pitchFamily="34" charset="0"/>
              </a:rPr>
              <a:t>UAB Spinter tyrimai </a:t>
            </a:r>
            <a:br>
              <a:rPr lang="lt-LT" sz="1400" dirty="0">
                <a:solidFill>
                  <a:prstClr val="white"/>
                </a:solidFill>
                <a:latin typeface="Yu Gothic UI Semilight" panose="020B0400000000000000" pitchFamily="34" charset="-128"/>
                <a:ea typeface="Yu Gothic UI Semilight" panose="020B0400000000000000" pitchFamily="34" charset="-128"/>
                <a:cs typeface="Open Sans" panose="020B0606030504020204" pitchFamily="34" charset="0"/>
              </a:rPr>
            </a:br>
            <a:r>
              <a:rPr lang="lt-LT" sz="1400" dirty="0">
                <a:solidFill>
                  <a:prstClr val="white"/>
                </a:solidFill>
                <a:latin typeface="Yu Gothic UI Semilight" panose="020B0400000000000000" pitchFamily="34" charset="-128"/>
                <a:ea typeface="Yu Gothic UI Semilight" panose="020B0400000000000000" pitchFamily="34" charset="-128"/>
                <a:cs typeface="Open Sans" panose="020B0606030504020204" pitchFamily="34" charset="0"/>
              </a:rPr>
              <a:t>info@spinter.lt</a:t>
            </a:r>
          </a:p>
          <a:p>
            <a:r>
              <a:rPr lang="lt-LT" sz="1400" dirty="0">
                <a:solidFill>
                  <a:prstClr val="white"/>
                </a:solidFill>
                <a:latin typeface="Yu Gothic UI Semilight" panose="020B0400000000000000" pitchFamily="34" charset="-128"/>
                <a:ea typeface="Yu Gothic UI Semilight" panose="020B0400000000000000" pitchFamily="34" charset="-128"/>
                <a:cs typeface="Open Sans" panose="020B0606030504020204" pitchFamily="34" charset="0"/>
              </a:rPr>
              <a:t>tel. 863720595</a:t>
            </a:r>
          </a:p>
        </p:txBody>
      </p:sp>
      <p:sp>
        <p:nvSpPr>
          <p:cNvPr id="8" name="TextBox 7"/>
          <p:cNvSpPr txBox="1"/>
          <p:nvPr userDrawn="1"/>
        </p:nvSpPr>
        <p:spPr>
          <a:xfrm>
            <a:off x="1614754" y="2105561"/>
            <a:ext cx="4453466" cy="1323439"/>
          </a:xfrm>
          <a:prstGeom prst="rect">
            <a:avLst/>
          </a:prstGeom>
          <a:noFill/>
        </p:spPr>
        <p:txBody>
          <a:bodyPr wrap="square" rtlCol="0">
            <a:spAutoFit/>
          </a:bodyPr>
          <a:lstStyle/>
          <a:p>
            <a:r>
              <a:rPr lang="lt-LT" sz="4000" dirty="0">
                <a:solidFill>
                  <a:prstClr val="white"/>
                </a:solidFill>
                <a:ea typeface="Microsoft YaHei UI Light" panose="020B0502040204020203" pitchFamily="34" charset="-122"/>
                <a:cs typeface="Open Sans" panose="020B0606030504020204" pitchFamily="34" charset="0"/>
              </a:rPr>
              <a:t>Kontaktinė informacija</a:t>
            </a:r>
          </a:p>
        </p:txBody>
      </p:sp>
    </p:spTree>
    <p:extLst>
      <p:ext uri="{BB962C8B-B14F-4D97-AF65-F5344CB8AC3E}">
        <p14:creationId xmlns:p14="http://schemas.microsoft.com/office/powerpoint/2010/main" val="38429044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Ačiū">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1" y="3875308"/>
            <a:ext cx="12192001" cy="1451429"/>
          </a:xfrm>
          <a:prstGeom prst="rect">
            <a:avLst/>
          </a:prstGeom>
          <a:solidFill>
            <a:schemeClr val="bg1">
              <a:lumMod val="75000"/>
              <a:alpha val="95000"/>
            </a:schemeClr>
          </a:solidFill>
          <a:ln>
            <a:noFill/>
          </a:ln>
        </p:spPr>
        <p:txBody>
          <a:bodyPr wrap="square" rtlCol="0" anchor="ctr">
            <a:noAutofit/>
          </a:bodyPr>
          <a:lstStyle/>
          <a:p>
            <a:pPr marL="9682163" defTabSz="538163"/>
            <a:r>
              <a:rPr lang="lt-LT" sz="2800" b="1" dirty="0">
                <a:solidFill>
                  <a:srgbClr val="1AB1AF"/>
                </a:solidFill>
                <a:ea typeface="Microsoft YaHei UI Light" panose="020B0502040204020203" pitchFamily="34" charset="-122"/>
              </a:rPr>
              <a:t>AČIŪ	</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Tree>
    <p:extLst>
      <p:ext uri="{BB962C8B-B14F-4D97-AF65-F5344CB8AC3E}">
        <p14:creationId xmlns:p14="http://schemas.microsoft.com/office/powerpoint/2010/main" val="22370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kstas">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0912" y="1610465"/>
            <a:ext cx="5412860" cy="4351338"/>
          </a:xfrm>
        </p:spPr>
        <p:txBody>
          <a:bodyPr wrap="square">
            <a:noAutofit/>
          </a:bodyPr>
          <a:lstStyle>
            <a:lvl1pPr algn="just">
              <a:lnSpc>
                <a:spcPct val="100000"/>
              </a:lnSpc>
              <a:spcBef>
                <a:spcPts val="0"/>
              </a:spcBef>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1pPr>
            <a:lvl2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2pPr>
            <a:lvl3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3pPr>
            <a:lvl4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4pPr>
            <a:lvl5pPr marL="1828800" indent="0" algn="just">
              <a:lnSpc>
                <a:spcPct val="100000"/>
              </a:lnSpc>
              <a:spcBef>
                <a:spcPts val="0"/>
              </a:spcBef>
              <a:buClr>
                <a:schemeClr val="accent2"/>
              </a:buClr>
              <a:buNone/>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5pPr>
          </a:lstStyle>
          <a:p>
            <a:pPr lvl="0"/>
            <a:r>
              <a:rPr lang="lt-LT" noProof="0" dirty="0"/>
              <a:t>TEKSTAS</a:t>
            </a:r>
          </a:p>
          <a:p>
            <a:pPr lvl="0"/>
            <a:endParaRPr lang="lt-LT" noProof="0" dirty="0"/>
          </a:p>
          <a:p>
            <a:pPr lvl="0"/>
            <a:r>
              <a:rPr lang="lt-LT" noProof="0" dirty="0"/>
              <a:t>TEKSTAS</a:t>
            </a:r>
          </a:p>
          <a:p>
            <a:pPr lvl="0"/>
            <a:endParaRPr lang="lt-LT" noProof="0" dirty="0"/>
          </a:p>
          <a:p>
            <a:pPr lvl="0"/>
            <a:r>
              <a:rPr lang="lt-LT" noProof="0" dirty="0"/>
              <a:t>TEKSTAS</a:t>
            </a: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9" name="TextBox 8"/>
          <p:cNvSpPr txBox="1"/>
          <p:nvPr userDrawn="1"/>
        </p:nvSpPr>
        <p:spPr>
          <a:xfrm>
            <a:off x="9671130" y="6140127"/>
            <a:ext cx="588442" cy="369332"/>
          </a:xfrm>
          <a:prstGeom prst="rect">
            <a:avLst/>
          </a:prstGeom>
          <a:noFill/>
        </p:spPr>
        <p:txBody>
          <a:bodyPr wrap="square" rtlCol="0">
            <a:spAutoFit/>
          </a:bodyPr>
          <a:lstStyle/>
          <a:p>
            <a:fld id="{EA3F95AD-BCAB-4452-93F0-3B043E474EF5}" type="slidenum">
              <a:rPr lang="lt-LT" b="1" noProof="0" smtClean="0">
                <a:solidFill>
                  <a:prstClr val="white">
                    <a:lumMod val="75000"/>
                  </a:prstClr>
                </a:solidFill>
                <a:latin typeface="Microsoft YaHei UI Light" panose="020B0502040204020203" pitchFamily="34" charset="-122"/>
                <a:ea typeface="Microsoft YaHei UI Light" panose="020B0502040204020203" pitchFamily="34" charset="-122"/>
                <a:cs typeface="Open Sans" panose="020B0606030504020204" pitchFamily="34" charset="0"/>
              </a:rPr>
              <a:t>‹#›</a:t>
            </a:fld>
            <a:endParaRPr lang="lt-LT" b="1" noProof="0" dirty="0">
              <a:solidFill>
                <a:prstClr val="white">
                  <a:lumMod val="75000"/>
                </a:prstClr>
              </a:solidFill>
              <a:latin typeface="Microsoft YaHei UI Light" panose="020B0502040204020203" pitchFamily="34" charset="-122"/>
              <a:ea typeface="Microsoft YaHei UI Light" panose="020B0502040204020203" pitchFamily="34" charset="-122"/>
              <a:cs typeface="Open Sans" panose="020B0606030504020204" pitchFamily="34" charset="0"/>
            </a:endParaRPr>
          </a:p>
        </p:txBody>
      </p:sp>
      <p:sp>
        <p:nvSpPr>
          <p:cNvPr id="14" name="Title 13"/>
          <p:cNvSpPr>
            <a:spLocks noGrp="1"/>
          </p:cNvSpPr>
          <p:nvPr>
            <p:ph type="title" hasCustomPrompt="1"/>
          </p:nvPr>
        </p:nvSpPr>
        <p:spPr>
          <a:xfrm>
            <a:off x="1221178" y="365125"/>
            <a:ext cx="9730107" cy="1151703"/>
          </a:xfrm>
        </p:spPr>
        <p:txBody>
          <a:bodyPr>
            <a:normAutofit/>
          </a:bodyPr>
          <a:lstStyle>
            <a:lvl1pPr>
              <a:defRPr sz="3200">
                <a:solidFill>
                  <a:schemeClr val="accent2"/>
                </a:solidFill>
                <a:latin typeface="Microsoft YaHei UI Light" panose="020B0502040204020203" pitchFamily="34" charset="-122"/>
                <a:ea typeface="Microsoft YaHei UI Light" panose="020B0502040204020203" pitchFamily="34" charset="-122"/>
              </a:defRPr>
            </a:lvl1pPr>
          </a:lstStyle>
          <a:p>
            <a:r>
              <a:rPr lang="lt-LT" noProof="0" dirty="0"/>
              <a:t>TEKSTAS</a:t>
            </a:r>
          </a:p>
        </p:txBody>
      </p:sp>
      <p:sp>
        <p:nvSpPr>
          <p:cNvPr id="18" name="Content Placeholder 2"/>
          <p:cNvSpPr>
            <a:spLocks noGrp="1"/>
          </p:cNvSpPr>
          <p:nvPr>
            <p:ph sz="half" idx="10" hasCustomPrompt="1"/>
          </p:nvPr>
        </p:nvSpPr>
        <p:spPr>
          <a:xfrm>
            <a:off x="6358842" y="1612253"/>
            <a:ext cx="5412860" cy="4347483"/>
          </a:xfrm>
        </p:spPr>
        <p:txBody>
          <a:bodyPr>
            <a:noAutofit/>
          </a:bodyPr>
          <a:lstStyle>
            <a:lvl1pPr algn="just">
              <a:lnSpc>
                <a:spcPct val="100000"/>
              </a:lnSpc>
              <a:spcBef>
                <a:spcPts val="0"/>
              </a:spcBef>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1pPr>
            <a:lvl2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2pPr>
            <a:lvl3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3pPr>
            <a:lvl4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4pPr>
            <a:lvl5pPr algn="just">
              <a:lnSpc>
                <a:spcPct val="100000"/>
              </a:lnSpc>
              <a:spcBef>
                <a:spcPts val="0"/>
              </a:spcBef>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5pPr>
          </a:lstStyle>
          <a:p>
            <a:pPr lvl="0"/>
            <a:r>
              <a:rPr lang="lt-LT" noProof="0" dirty="0"/>
              <a:t>TEKSTAS</a:t>
            </a:r>
          </a:p>
          <a:p>
            <a:pPr lvl="0"/>
            <a:endParaRPr lang="lt-LT" noProof="0" dirty="0"/>
          </a:p>
          <a:p>
            <a:pPr lvl="0"/>
            <a:r>
              <a:rPr lang="lt-LT" noProof="0" dirty="0"/>
              <a:t>TEKSTAS</a:t>
            </a:r>
          </a:p>
          <a:p>
            <a:pPr lvl="0"/>
            <a:endParaRPr lang="lt-LT" noProof="0" dirty="0"/>
          </a:p>
          <a:p>
            <a:pPr lvl="0"/>
            <a:r>
              <a:rPr lang="lt-LT" noProof="0" dirty="0"/>
              <a:t>TEKSTAS</a:t>
            </a:r>
          </a:p>
        </p:txBody>
      </p:sp>
      <p:sp>
        <p:nvSpPr>
          <p:cNvPr id="7" name="Rectangle 6">
            <a:extLst>
              <a:ext uri="{FF2B5EF4-FFF2-40B4-BE49-F238E27FC236}">
                <a16:creationId xmlns:a16="http://schemas.microsoft.com/office/drawing/2014/main" id="{8ED7C250-B34E-4BDA-A6EC-087451A77D62}"/>
              </a:ext>
            </a:extLst>
          </p:cNvPr>
          <p:cNvSpPr/>
          <p:nvPr userDrawn="1"/>
        </p:nvSpPr>
        <p:spPr>
          <a:xfrm flipV="1">
            <a:off x="-1" y="6820824"/>
            <a:ext cx="12192001" cy="45719"/>
          </a:xfrm>
          <a:prstGeom prst="rect">
            <a:avLst/>
          </a:prstGeom>
          <a:gradFill>
            <a:gsLst>
              <a:gs pos="40000">
                <a:srgbClr val="1AB1AF"/>
              </a:gs>
              <a:gs pos="59000">
                <a:srgbClr val="C9F7F7"/>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958844368"/>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Grafikas">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225462" y="1513645"/>
            <a:ext cx="9736580" cy="293639"/>
          </a:xfrm>
        </p:spPr>
        <p:txBody>
          <a:bodyPr wrap="square">
            <a:noAutofit/>
          </a:bodyPr>
          <a:lstStyle>
            <a:lvl1pPr marL="0" indent="0" algn="just">
              <a:lnSpc>
                <a:spcPct val="100000"/>
              </a:lnSpc>
              <a:spcBef>
                <a:spcPts val="0"/>
              </a:spcBef>
              <a:buClr>
                <a:schemeClr val="accent2"/>
              </a:buClr>
              <a:buNone/>
              <a:defRPr sz="1200" i="1" baseline="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1pPr>
            <a:lvl2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2pPr>
            <a:lvl3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3pPr>
            <a:lvl4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4pPr>
            <a:lvl5pPr marL="1828800" indent="0" algn="just">
              <a:lnSpc>
                <a:spcPct val="100000"/>
              </a:lnSpc>
              <a:spcBef>
                <a:spcPts val="0"/>
              </a:spcBef>
              <a:buClr>
                <a:schemeClr val="accent2"/>
              </a:buClr>
              <a:buNone/>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5pPr>
          </a:lstStyle>
          <a:p>
            <a:pPr lvl="0"/>
            <a:r>
              <a:rPr lang="lt-LT" noProof="0" dirty="0"/>
              <a:t>Tekstas &lt;kausimas&gt;</a:t>
            </a: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9" name="TextBox 8"/>
          <p:cNvSpPr txBox="1"/>
          <p:nvPr userDrawn="1"/>
        </p:nvSpPr>
        <p:spPr>
          <a:xfrm>
            <a:off x="9671130" y="6140127"/>
            <a:ext cx="588442" cy="369332"/>
          </a:xfrm>
          <a:prstGeom prst="rect">
            <a:avLst/>
          </a:prstGeom>
          <a:noFill/>
        </p:spPr>
        <p:txBody>
          <a:bodyPr wrap="square" rtlCol="0">
            <a:spAutoFit/>
          </a:bodyPr>
          <a:lstStyle/>
          <a:p>
            <a:fld id="{EA3F95AD-BCAB-4452-93F0-3B043E474EF5}" type="slidenum">
              <a:rPr lang="lt-LT" b="1" noProof="0" smtClean="0">
                <a:solidFill>
                  <a:prstClr val="white">
                    <a:lumMod val="75000"/>
                  </a:prstClr>
                </a:solidFill>
                <a:latin typeface="Microsoft YaHei UI Light" panose="020B0502040204020203" pitchFamily="34" charset="-122"/>
                <a:ea typeface="Microsoft YaHei UI Light" panose="020B0502040204020203" pitchFamily="34" charset="-122"/>
                <a:cs typeface="Open Sans" panose="020B0606030504020204" pitchFamily="34" charset="0"/>
              </a:rPr>
              <a:t>‹#›</a:t>
            </a:fld>
            <a:endParaRPr lang="lt-LT" b="1" noProof="0" dirty="0">
              <a:solidFill>
                <a:prstClr val="white">
                  <a:lumMod val="75000"/>
                </a:prstClr>
              </a:solidFill>
              <a:latin typeface="Microsoft YaHei UI Light" panose="020B0502040204020203" pitchFamily="34" charset="-122"/>
              <a:ea typeface="Microsoft YaHei UI Light" panose="020B0502040204020203" pitchFamily="34" charset="-122"/>
              <a:cs typeface="Open Sans" panose="020B0606030504020204" pitchFamily="34" charset="0"/>
            </a:endParaRPr>
          </a:p>
        </p:txBody>
      </p:sp>
      <p:sp>
        <p:nvSpPr>
          <p:cNvPr id="14" name="Title 13"/>
          <p:cNvSpPr>
            <a:spLocks noGrp="1"/>
          </p:cNvSpPr>
          <p:nvPr>
            <p:ph type="title" hasCustomPrompt="1"/>
          </p:nvPr>
        </p:nvSpPr>
        <p:spPr>
          <a:xfrm>
            <a:off x="1221178" y="365125"/>
            <a:ext cx="9730107" cy="1151703"/>
          </a:xfrm>
        </p:spPr>
        <p:txBody>
          <a:bodyPr>
            <a:normAutofit/>
          </a:bodyPr>
          <a:lstStyle>
            <a:lvl1pPr>
              <a:defRPr sz="2600">
                <a:solidFill>
                  <a:schemeClr val="accent2"/>
                </a:solidFill>
                <a:latin typeface="Microsoft YaHei UI Light" panose="020B0502040204020203" pitchFamily="34" charset="-122"/>
                <a:ea typeface="Microsoft YaHei UI Light" panose="020B0502040204020203" pitchFamily="34" charset="-122"/>
              </a:defRPr>
            </a:lvl1pPr>
          </a:lstStyle>
          <a:p>
            <a:r>
              <a:rPr lang="lt-LT" noProof="0" dirty="0"/>
              <a:t>TEKSTAS</a:t>
            </a:r>
          </a:p>
        </p:txBody>
      </p:sp>
      <p:sp>
        <p:nvSpPr>
          <p:cNvPr id="18" name="Content Placeholder 2"/>
          <p:cNvSpPr>
            <a:spLocks noGrp="1"/>
          </p:cNvSpPr>
          <p:nvPr>
            <p:ph sz="half" idx="10" hasCustomPrompt="1"/>
          </p:nvPr>
        </p:nvSpPr>
        <p:spPr>
          <a:xfrm>
            <a:off x="8709862" y="1828800"/>
            <a:ext cx="2819709" cy="4130936"/>
          </a:xfrm>
        </p:spPr>
        <p:txBody>
          <a:bodyPr>
            <a:noAutofit/>
          </a:bodyPr>
          <a:lstStyle>
            <a:lvl1pPr marL="0" indent="0" algn="just">
              <a:lnSpc>
                <a:spcPct val="100000"/>
              </a:lnSpc>
              <a:spcBef>
                <a:spcPts val="0"/>
              </a:spcBef>
              <a:buClr>
                <a:schemeClr val="accent2"/>
              </a:buClr>
              <a:buNone/>
              <a:defRPr sz="11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1pPr>
            <a:lvl2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2pPr>
            <a:lvl3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3pPr>
            <a:lvl4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4pPr>
            <a:lvl5pPr algn="just">
              <a:lnSpc>
                <a:spcPct val="100000"/>
              </a:lnSpc>
              <a:spcBef>
                <a:spcPts val="0"/>
              </a:spcBef>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5pPr>
          </a:lstStyle>
          <a:p>
            <a:pPr lvl="0"/>
            <a:r>
              <a:rPr lang="lt-LT" noProof="0" dirty="0"/>
              <a:t>Tekstas</a:t>
            </a:r>
          </a:p>
          <a:p>
            <a:pPr lvl="0"/>
            <a:endParaRPr lang="lt-LT" noProof="0" dirty="0"/>
          </a:p>
          <a:p>
            <a:pPr lvl="0"/>
            <a:r>
              <a:rPr lang="lt-LT" noProof="0" dirty="0"/>
              <a:t>Tekstas</a:t>
            </a:r>
          </a:p>
        </p:txBody>
      </p:sp>
      <p:sp>
        <p:nvSpPr>
          <p:cNvPr id="7" name="Content Placeholder 2"/>
          <p:cNvSpPr>
            <a:spLocks noGrp="1"/>
          </p:cNvSpPr>
          <p:nvPr>
            <p:ph sz="half" idx="11" hasCustomPrompt="1"/>
          </p:nvPr>
        </p:nvSpPr>
        <p:spPr>
          <a:xfrm>
            <a:off x="1238008" y="1805899"/>
            <a:ext cx="1214736" cy="293639"/>
          </a:xfrm>
        </p:spPr>
        <p:txBody>
          <a:bodyPr wrap="square">
            <a:noAutofit/>
          </a:bodyPr>
          <a:lstStyle>
            <a:lvl1pPr marL="0" indent="0" algn="just">
              <a:lnSpc>
                <a:spcPct val="100000"/>
              </a:lnSpc>
              <a:spcBef>
                <a:spcPts val="0"/>
              </a:spcBef>
              <a:buClr>
                <a:schemeClr val="accent2"/>
              </a:buClr>
              <a:buNone/>
              <a:defRPr sz="1000" b="1" i="0" baseline="0">
                <a:solidFill>
                  <a:schemeClr val="tx1"/>
                </a:solidFill>
                <a:latin typeface="Microsoft YaHei UI Light" panose="020B0502040204020203" pitchFamily="34" charset="-122"/>
                <a:ea typeface="Microsoft YaHei UI Light" panose="020B0502040204020203" pitchFamily="34" charset="-122"/>
              </a:defRPr>
            </a:lvl1pPr>
            <a:lvl2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2pPr>
            <a:lvl3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3pPr>
            <a:lvl4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4pPr>
            <a:lvl5pPr marL="1828800" indent="0" algn="just">
              <a:lnSpc>
                <a:spcPct val="100000"/>
              </a:lnSpc>
              <a:spcBef>
                <a:spcPts val="0"/>
              </a:spcBef>
              <a:buClr>
                <a:schemeClr val="accent2"/>
              </a:buClr>
              <a:buNone/>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5pPr>
          </a:lstStyle>
          <a:p>
            <a:pPr lvl="0"/>
            <a:r>
              <a:rPr lang="lt-LT" noProof="0" dirty="0"/>
              <a:t>Imties dydis</a:t>
            </a:r>
          </a:p>
        </p:txBody>
      </p:sp>
      <p:sp>
        <p:nvSpPr>
          <p:cNvPr id="10" name="Rectangle 9">
            <a:extLst>
              <a:ext uri="{FF2B5EF4-FFF2-40B4-BE49-F238E27FC236}">
                <a16:creationId xmlns:a16="http://schemas.microsoft.com/office/drawing/2014/main" id="{D98C16B0-1229-4D98-A205-67C9B5FD736A}"/>
              </a:ext>
            </a:extLst>
          </p:cNvPr>
          <p:cNvSpPr/>
          <p:nvPr userDrawn="1"/>
        </p:nvSpPr>
        <p:spPr>
          <a:xfrm flipV="1">
            <a:off x="-1" y="6820824"/>
            <a:ext cx="12192001" cy="45719"/>
          </a:xfrm>
          <a:prstGeom prst="rect">
            <a:avLst/>
          </a:prstGeom>
          <a:gradFill>
            <a:gsLst>
              <a:gs pos="40000">
                <a:srgbClr val="1AB1AF"/>
              </a:gs>
              <a:gs pos="59000">
                <a:srgbClr val="C9F7F7"/>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4092685090"/>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čiū">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1" y="3875308"/>
            <a:ext cx="12192001" cy="1451429"/>
          </a:xfrm>
          <a:prstGeom prst="rect">
            <a:avLst/>
          </a:prstGeom>
          <a:solidFill>
            <a:schemeClr val="bg1">
              <a:lumMod val="75000"/>
              <a:alpha val="95000"/>
            </a:schemeClr>
          </a:solidFill>
          <a:ln>
            <a:noFill/>
          </a:ln>
        </p:spPr>
        <p:txBody>
          <a:bodyPr wrap="square" rtlCol="0" anchor="ctr">
            <a:noAutofit/>
          </a:bodyPr>
          <a:lstStyle/>
          <a:p>
            <a:pPr marL="9682163" indent="0" algn="l" defTabSz="538163">
              <a:tabLst/>
            </a:pPr>
            <a:r>
              <a:rPr lang="lt-LT" sz="2800" b="1" dirty="0">
                <a:solidFill>
                  <a:schemeClr val="accent2"/>
                </a:solidFill>
                <a:latin typeface="Microsoft YaHei UI Light" panose="020B0502040204020203" pitchFamily="34" charset="-122"/>
                <a:ea typeface="Microsoft YaHei UI Light" panose="020B0502040204020203" pitchFamily="34" charset="-122"/>
              </a:rPr>
              <a:t>AČIŪ	</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Tree>
    <p:extLst>
      <p:ext uri="{BB962C8B-B14F-4D97-AF65-F5344CB8AC3E}">
        <p14:creationId xmlns:p14="http://schemas.microsoft.com/office/powerpoint/2010/main" val="1842572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ulinis lapa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24856" y="2738933"/>
            <a:ext cx="5297919" cy="1569660"/>
          </a:xfrm>
        </p:spPr>
        <p:txBody>
          <a:bodyPr>
            <a:spAutoFit/>
          </a:bodyPr>
          <a:lstStyle>
            <a:lvl1pPr algn="ctr">
              <a:lnSpc>
                <a:spcPct val="100000"/>
              </a:lnSpc>
              <a:defRPr sz="3200">
                <a:solidFill>
                  <a:schemeClr val="tx1">
                    <a:lumMod val="50000"/>
                    <a:lumOff val="50000"/>
                  </a:schemeClr>
                </a:solidFill>
                <a:latin typeface="Microsoft YaHei UI Light" panose="020B0502040204020203" pitchFamily="34" charset="-122"/>
                <a:ea typeface="Microsoft YaHei UI Light" panose="020B0502040204020203" pitchFamily="34" charset="-122"/>
              </a:defRPr>
            </a:lvl1pPr>
          </a:lstStyle>
          <a:p>
            <a:r>
              <a:rPr lang="lt-LT" altLang="lt-LT" sz="3200" dirty="0">
                <a:solidFill>
                  <a:srgbClr val="7F7F7F"/>
                </a:solidFill>
                <a:latin typeface="Microsoft YaHei UI Light" panose="020B0502040204020203" pitchFamily="34" charset="-122"/>
                <a:ea typeface="Microsoft YaHei UI Light" panose="020B0502040204020203" pitchFamily="34" charset="-122"/>
                <a:cs typeface="+mj-cs"/>
              </a:rPr>
              <a:t>ŠALIES GYVENTOJŲ NUOMONĖS TYRIMAS DĖL ...............</a:t>
            </a:r>
            <a:endParaRPr lang="lt-LT" sz="3200" spc="300" dirty="0">
              <a:solidFill>
                <a:schemeClr val="bg1">
                  <a:lumMod val="50000"/>
                </a:schemeClr>
              </a:solidFill>
              <a:latin typeface="Microsoft YaHei UI Light" panose="020B0502040204020203" pitchFamily="34" charset="-122"/>
              <a:ea typeface="Microsoft YaHei UI Light" panose="020B0502040204020203" pitchFamily="34" charset="-122"/>
            </a:endParaRPr>
          </a:p>
        </p:txBody>
      </p:sp>
      <p:cxnSp>
        <p:nvCxnSpPr>
          <p:cNvPr id="12" name="Straight Connector 11"/>
          <p:cNvCxnSpPr/>
          <p:nvPr userDrawn="1"/>
        </p:nvCxnSpPr>
        <p:spPr>
          <a:xfrm>
            <a:off x="7579867" y="2321343"/>
            <a:ext cx="0" cy="3513282"/>
          </a:xfrm>
          <a:prstGeom prst="line">
            <a:avLst/>
          </a:prstGeom>
          <a:ln/>
        </p:spPr>
        <p:style>
          <a:lnRef idx="1">
            <a:schemeClr val="accent3"/>
          </a:lnRef>
          <a:fillRef idx="0">
            <a:schemeClr val="accent3"/>
          </a:fillRef>
          <a:effectRef idx="0">
            <a:schemeClr val="accent3"/>
          </a:effectRef>
          <a:fontRef idx="minor">
            <a:schemeClr val="tx1"/>
          </a:fontRef>
        </p:style>
      </p:cxnSp>
      <p:grpSp>
        <p:nvGrpSpPr>
          <p:cNvPr id="3" name="Group 2">
            <a:extLst>
              <a:ext uri="{FF2B5EF4-FFF2-40B4-BE49-F238E27FC236}">
                <a16:creationId xmlns:a16="http://schemas.microsoft.com/office/drawing/2014/main" id="{C5E4CF5D-BBA5-4D68-8339-120C8CA99054}"/>
              </a:ext>
            </a:extLst>
          </p:cNvPr>
          <p:cNvGrpSpPr/>
          <p:nvPr userDrawn="1"/>
        </p:nvGrpSpPr>
        <p:grpSpPr>
          <a:xfrm>
            <a:off x="8072807" y="3496012"/>
            <a:ext cx="3081413" cy="2049887"/>
            <a:chOff x="8072807" y="3384973"/>
            <a:chExt cx="3081413" cy="2049887"/>
          </a:xfrm>
        </p:grpSpPr>
        <p:sp>
          <p:nvSpPr>
            <p:cNvPr id="7" name="TextBox 6"/>
            <p:cNvSpPr txBox="1"/>
            <p:nvPr userDrawn="1"/>
          </p:nvSpPr>
          <p:spPr>
            <a:xfrm>
              <a:off x="8072807" y="4656387"/>
              <a:ext cx="2123017" cy="307777"/>
            </a:xfrm>
            <a:prstGeom prst="rect">
              <a:avLst/>
            </a:prstGeom>
            <a:noFill/>
          </p:spPr>
          <p:txBody>
            <a:bodyPr wrap="square" rtlCol="0">
              <a:spAutoFit/>
            </a:bodyPr>
            <a:lstStyle/>
            <a:p>
              <a:r>
                <a:rPr lang="lt-LT" sz="1400" b="1" dirty="0">
                  <a:solidFill>
                    <a:prstClr val="black">
                      <a:lumMod val="50000"/>
                      <a:lumOff val="50000"/>
                    </a:prstClr>
                  </a:solidFill>
                  <a:ea typeface="Microsoft YaHei UI Light" panose="020B0502040204020203" pitchFamily="34" charset="-122"/>
                  <a:cs typeface="Open Sans" panose="020B0606030504020204" pitchFamily="34" charset="0"/>
                </a:rPr>
                <a:t>vykdytojas</a:t>
              </a:r>
            </a:p>
          </p:txBody>
        </p:sp>
        <p:sp>
          <p:nvSpPr>
            <p:cNvPr id="8" name="TextBox 7"/>
            <p:cNvSpPr txBox="1"/>
            <p:nvPr userDrawn="1"/>
          </p:nvSpPr>
          <p:spPr>
            <a:xfrm>
              <a:off x="8072808" y="3384973"/>
              <a:ext cx="2123017" cy="307777"/>
            </a:xfrm>
            <a:prstGeom prst="rect">
              <a:avLst/>
            </a:prstGeom>
            <a:noFill/>
          </p:spPr>
          <p:txBody>
            <a:bodyPr wrap="square" rtlCol="0">
              <a:spAutoFit/>
            </a:bodyPr>
            <a:lstStyle/>
            <a:p>
              <a:r>
                <a:rPr lang="lt-LT" sz="1400" b="1" dirty="0">
                  <a:solidFill>
                    <a:prstClr val="black">
                      <a:lumMod val="50000"/>
                      <a:lumOff val="50000"/>
                    </a:prstClr>
                  </a:solidFill>
                  <a:ea typeface="Microsoft YaHei UI Light" panose="020B0502040204020203" pitchFamily="34" charset="-122"/>
                  <a:cs typeface="Open Sans" panose="020B0606030504020204" pitchFamily="34" charset="0"/>
                </a:rPr>
                <a:t>užsakovas</a:t>
              </a:r>
            </a:p>
          </p:txBody>
        </p:sp>
        <p:pic>
          <p:nvPicPr>
            <p:cNvPr id="13" name="Picture 1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8579460" y="5047594"/>
              <a:ext cx="2574760" cy="387266"/>
            </a:xfrm>
            <a:prstGeom prst="rect">
              <a:avLst/>
            </a:prstGeom>
          </p:spPr>
        </p:pic>
      </p:grpSp>
      <p:pic>
        <p:nvPicPr>
          <p:cNvPr id="11" name="Picture 3"/>
          <p:cNvPicPr>
            <a:picLocks noChangeAspect="1" noChangeArrowheads="1"/>
          </p:cNvPicPr>
          <p:nvPr userDrawn="1"/>
        </p:nvPicPr>
        <p:blipFill>
          <a:blip r:embed="rId4">
            <a:grayscl/>
            <a:extLst>
              <a:ext uri="{28A0092B-C50C-407E-A947-70E740481C1C}">
                <a14:useLocalDpi xmlns:a14="http://schemas.microsoft.com/office/drawing/2010/main" val="0"/>
              </a:ext>
            </a:extLst>
          </a:blip>
          <a:srcRect/>
          <a:stretch>
            <a:fillRect/>
          </a:stretch>
        </p:blipFill>
        <p:spPr bwMode="auto">
          <a:xfrm>
            <a:off x="1938110" y="5997487"/>
            <a:ext cx="17716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a:blip r:embed="rId5"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10972" y="6121723"/>
            <a:ext cx="1344008" cy="395069"/>
          </a:xfrm>
          <a:prstGeom prst="rect">
            <a:avLst/>
          </a:prstGeom>
        </p:spPr>
      </p:pic>
    </p:spTree>
    <p:extLst>
      <p:ext uri="{BB962C8B-B14F-4D97-AF65-F5344CB8AC3E}">
        <p14:creationId xmlns:p14="http://schemas.microsoft.com/office/powerpoint/2010/main" val="3280145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pn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1.png"/><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1.png"/><Relationship Id="rId5" Type="http://schemas.openxmlformats.org/officeDocument/2006/relationships/slideLayout" Target="../slideLayouts/slideLayout31.xml"/><Relationship Id="rId10" Type="http://schemas.openxmlformats.org/officeDocument/2006/relationships/theme" Target="../theme/theme4.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1.png"/><Relationship Id="rId5" Type="http://schemas.openxmlformats.org/officeDocument/2006/relationships/slideLayout" Target="../slideLayouts/slideLayout40.xml"/><Relationship Id="rId10" Type="http://schemas.openxmlformats.org/officeDocument/2006/relationships/theme" Target="../theme/theme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1.png"/><Relationship Id="rId5" Type="http://schemas.openxmlformats.org/officeDocument/2006/relationships/slideLayout" Target="../slideLayouts/slideLayout49.xml"/><Relationship Id="rId10" Type="http://schemas.openxmlformats.org/officeDocument/2006/relationships/theme" Target="../theme/theme6.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29501D-10B5-4C35-9186-57D7E6D2288B}" type="slidenum">
              <a:rPr lang="lt-LT" smtClean="0"/>
              <a:t>‹#›</a:t>
            </a:fld>
            <a:endParaRPr lang="lt-LT" dirty="0"/>
          </a:p>
        </p:txBody>
      </p:sp>
      <p:sp>
        <p:nvSpPr>
          <p:cNvPr id="7" name="Date Placeholder 6"/>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601845-0A76-4BF0-AA31-09C1368F3FF7}" type="datetimeFigureOut">
              <a:rPr lang="lt-LT" smtClean="0"/>
              <a:t>2021-12-28</a:t>
            </a:fld>
            <a:endParaRPr lang="lt-LT" dirty="0"/>
          </a:p>
        </p:txBody>
      </p:sp>
    </p:spTree>
    <p:extLst>
      <p:ext uri="{BB962C8B-B14F-4D97-AF65-F5344CB8AC3E}">
        <p14:creationId xmlns:p14="http://schemas.microsoft.com/office/powerpoint/2010/main" val="4046798331"/>
      </p:ext>
    </p:extLst>
  </p:cSld>
  <p:clrMap bg1="lt1" tx1="dk1" bg2="lt2" tx2="dk2" accent1="accent1" accent2="accent2" accent3="accent3" accent4="accent4" accent5="accent5" accent6="accent6" hlink="hlink" folHlink="folHlink"/>
  <p:sldLayoutIdLst>
    <p:sldLayoutId id="2147483654" r:id="rId1"/>
    <p:sldLayoutId id="2147483696" r:id="rId2"/>
    <p:sldLayoutId id="2147483697" r:id="rId3"/>
    <p:sldLayoutId id="2147483698" r:id="rId4"/>
    <p:sldLayoutId id="2147483699" r:id="rId5"/>
    <p:sldLayoutId id="2147483652" r:id="rId6"/>
    <p:sldLayoutId id="2147483701" r:id="rId7"/>
    <p:sldLayoutId id="2147483700"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lt-LT"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29501D-10B5-4C35-9186-57D7E6D2288B}" type="slidenum">
              <a:rPr lang="lt-LT" smtClean="0">
                <a:solidFill>
                  <a:prstClr val="black">
                    <a:tint val="75000"/>
                  </a:prstClr>
                </a:solidFill>
              </a:rPr>
              <a:pPr/>
              <a:t>‹#›</a:t>
            </a:fld>
            <a:endParaRPr lang="lt-LT" dirty="0">
              <a:solidFill>
                <a:prstClr val="black">
                  <a:tint val="75000"/>
                </a:prstClr>
              </a:solidFill>
            </a:endParaRPr>
          </a:p>
        </p:txBody>
      </p:sp>
      <p:sp>
        <p:nvSpPr>
          <p:cNvPr id="7" name="Date Placeholder 6"/>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601845-0A76-4BF0-AA31-09C1368F3FF7}" type="datetimeFigureOut">
              <a:rPr lang="lt-LT" smtClean="0">
                <a:solidFill>
                  <a:prstClr val="black">
                    <a:tint val="75000"/>
                  </a:prstClr>
                </a:solidFill>
              </a:rPr>
              <a:pPr/>
              <a:t>2021-12-28</a:t>
            </a:fld>
            <a:endParaRPr lang="lt-LT" dirty="0">
              <a:solidFill>
                <a:prstClr val="black">
                  <a:tint val="75000"/>
                </a:prstClr>
              </a:solidFill>
            </a:endParaRPr>
          </a:p>
        </p:txBody>
      </p:sp>
      <p:sp>
        <p:nvSpPr>
          <p:cNvPr id="8" name="Rectangle 7">
            <a:extLst>
              <a:ext uri="{FF2B5EF4-FFF2-40B4-BE49-F238E27FC236}">
                <a16:creationId xmlns:a16="http://schemas.microsoft.com/office/drawing/2014/main" id="{79A058D9-559C-48BE-8805-8508AE2AA24F}"/>
              </a:ext>
            </a:extLst>
          </p:cNvPr>
          <p:cNvSpPr/>
          <p:nvPr userDrawn="1"/>
        </p:nvSpPr>
        <p:spPr>
          <a:xfrm flipV="1">
            <a:off x="-1" y="6820824"/>
            <a:ext cx="12192001" cy="45719"/>
          </a:xfrm>
          <a:prstGeom prst="rect">
            <a:avLst/>
          </a:prstGeom>
          <a:gradFill>
            <a:gsLst>
              <a:gs pos="40000">
                <a:srgbClr val="1AB1AF"/>
              </a:gs>
              <a:gs pos="59000">
                <a:srgbClr val="C9F7F7"/>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42939138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565B">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lt-LT"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29501D-10B5-4C35-9186-57D7E6D2288B}" type="slidenum">
              <a:rPr lang="lt-LT" smtClean="0">
                <a:solidFill>
                  <a:prstClr val="black">
                    <a:tint val="75000"/>
                  </a:prstClr>
                </a:solidFill>
              </a:rPr>
              <a:pPr/>
              <a:t>‹#›</a:t>
            </a:fld>
            <a:endParaRPr lang="lt-LT" dirty="0">
              <a:solidFill>
                <a:prstClr val="black">
                  <a:tint val="75000"/>
                </a:prstClr>
              </a:solidFill>
            </a:endParaRPr>
          </a:p>
        </p:txBody>
      </p:sp>
      <p:sp>
        <p:nvSpPr>
          <p:cNvPr id="7" name="Date Placeholder 6"/>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601845-0A76-4BF0-AA31-09C1368F3FF7}" type="datetimeFigureOut">
              <a:rPr lang="lt-LT" smtClean="0">
                <a:solidFill>
                  <a:prstClr val="black">
                    <a:tint val="75000"/>
                  </a:prstClr>
                </a:solidFill>
              </a:rPr>
              <a:pPr/>
              <a:t>2021-12-28</a:t>
            </a:fld>
            <a:endParaRPr lang="lt-LT" dirty="0">
              <a:solidFill>
                <a:prstClr val="black">
                  <a:tint val="75000"/>
                </a:prstClr>
              </a:solidFill>
            </a:endParaRPr>
          </a:p>
        </p:txBody>
      </p:sp>
      <p:sp>
        <p:nvSpPr>
          <p:cNvPr id="8" name="Rectangle 7">
            <a:extLst>
              <a:ext uri="{FF2B5EF4-FFF2-40B4-BE49-F238E27FC236}">
                <a16:creationId xmlns:a16="http://schemas.microsoft.com/office/drawing/2014/main" id="{360B1B9A-5B0D-4CBD-AE6C-C37908042BF7}"/>
              </a:ext>
            </a:extLst>
          </p:cNvPr>
          <p:cNvSpPr/>
          <p:nvPr userDrawn="1"/>
        </p:nvSpPr>
        <p:spPr>
          <a:xfrm flipV="1">
            <a:off x="-1" y="6820824"/>
            <a:ext cx="12192001" cy="45719"/>
          </a:xfrm>
          <a:prstGeom prst="rect">
            <a:avLst/>
          </a:prstGeom>
          <a:gradFill>
            <a:gsLst>
              <a:gs pos="40000">
                <a:srgbClr val="1AB1AF"/>
              </a:gs>
              <a:gs pos="59000">
                <a:srgbClr val="C9F7F7"/>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20934524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565B">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lt-LT"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29501D-10B5-4C35-9186-57D7E6D2288B}" type="slidenum">
              <a:rPr lang="lt-LT" smtClean="0">
                <a:solidFill>
                  <a:prstClr val="black">
                    <a:tint val="75000"/>
                  </a:prstClr>
                </a:solidFill>
              </a:rPr>
              <a:pPr/>
              <a:t>‹#›</a:t>
            </a:fld>
            <a:endParaRPr lang="lt-LT" dirty="0">
              <a:solidFill>
                <a:prstClr val="black">
                  <a:tint val="75000"/>
                </a:prstClr>
              </a:solidFill>
            </a:endParaRPr>
          </a:p>
        </p:txBody>
      </p:sp>
      <p:sp>
        <p:nvSpPr>
          <p:cNvPr id="7" name="Date Placeholder 6"/>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601845-0A76-4BF0-AA31-09C1368F3FF7}" type="datetimeFigureOut">
              <a:rPr lang="lt-LT" smtClean="0">
                <a:solidFill>
                  <a:prstClr val="black">
                    <a:tint val="75000"/>
                  </a:prstClr>
                </a:solidFill>
              </a:rPr>
              <a:pPr/>
              <a:t>2021-12-28</a:t>
            </a:fld>
            <a:endParaRPr lang="lt-LT" dirty="0">
              <a:solidFill>
                <a:prstClr val="black">
                  <a:tint val="75000"/>
                </a:prstClr>
              </a:solidFill>
            </a:endParaRPr>
          </a:p>
        </p:txBody>
      </p:sp>
      <p:sp>
        <p:nvSpPr>
          <p:cNvPr id="8" name="Rectangle 7">
            <a:extLst>
              <a:ext uri="{FF2B5EF4-FFF2-40B4-BE49-F238E27FC236}">
                <a16:creationId xmlns:a16="http://schemas.microsoft.com/office/drawing/2014/main" id="{885D1AA5-58E4-4E65-AF3A-8041399DB6A3}"/>
              </a:ext>
            </a:extLst>
          </p:cNvPr>
          <p:cNvSpPr/>
          <p:nvPr userDrawn="1"/>
        </p:nvSpPr>
        <p:spPr>
          <a:xfrm flipV="1">
            <a:off x="-1" y="6820824"/>
            <a:ext cx="12192001" cy="45719"/>
          </a:xfrm>
          <a:prstGeom prst="rect">
            <a:avLst/>
          </a:prstGeom>
          <a:gradFill>
            <a:gsLst>
              <a:gs pos="40000">
                <a:srgbClr val="1AB1AF"/>
              </a:gs>
              <a:gs pos="59000">
                <a:srgbClr val="C9F7F7"/>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83845591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565B">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29501D-10B5-4C35-9186-57D7E6D2288B}" type="slidenum">
              <a:rPr lang="lt-LT" smtClean="0">
                <a:solidFill>
                  <a:prstClr val="black">
                    <a:tint val="75000"/>
                  </a:prstClr>
                </a:solidFill>
              </a:rPr>
              <a:pPr/>
              <a:t>‹#›</a:t>
            </a:fld>
            <a:endParaRPr lang="lt-LT" dirty="0">
              <a:solidFill>
                <a:prstClr val="black">
                  <a:tint val="75000"/>
                </a:prstClr>
              </a:solidFill>
            </a:endParaRPr>
          </a:p>
        </p:txBody>
      </p:sp>
      <p:sp>
        <p:nvSpPr>
          <p:cNvPr id="7" name="Date Placeholder 6"/>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601845-0A76-4BF0-AA31-09C1368F3FF7}" type="datetimeFigureOut">
              <a:rPr lang="lt-LT" smtClean="0">
                <a:solidFill>
                  <a:prstClr val="black">
                    <a:tint val="75000"/>
                  </a:prstClr>
                </a:solidFill>
              </a:rPr>
              <a:pPr/>
              <a:t>2021-12-28</a:t>
            </a:fld>
            <a:endParaRPr lang="lt-LT" dirty="0">
              <a:solidFill>
                <a:prstClr val="black">
                  <a:tint val="75000"/>
                </a:prstClr>
              </a:solidFill>
            </a:endParaRPr>
          </a:p>
        </p:txBody>
      </p:sp>
      <p:sp>
        <p:nvSpPr>
          <p:cNvPr id="8" name="Rectangle 7">
            <a:extLst>
              <a:ext uri="{FF2B5EF4-FFF2-40B4-BE49-F238E27FC236}">
                <a16:creationId xmlns:a16="http://schemas.microsoft.com/office/drawing/2014/main" id="{2D224DD0-323C-4EDD-97E5-A71E633EEB1E}"/>
              </a:ext>
            </a:extLst>
          </p:cNvPr>
          <p:cNvSpPr/>
          <p:nvPr userDrawn="1"/>
        </p:nvSpPr>
        <p:spPr>
          <a:xfrm flipV="1">
            <a:off x="-1" y="6820824"/>
            <a:ext cx="12192001" cy="45719"/>
          </a:xfrm>
          <a:prstGeom prst="rect">
            <a:avLst/>
          </a:prstGeom>
          <a:gradFill>
            <a:gsLst>
              <a:gs pos="40000">
                <a:srgbClr val="1AB1AF"/>
              </a:gs>
              <a:gs pos="59000">
                <a:srgbClr val="C9F7F7"/>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09706990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565B">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lt-LT"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29501D-10B5-4C35-9186-57D7E6D2288B}" type="slidenum">
              <a:rPr lang="lt-LT" smtClean="0">
                <a:solidFill>
                  <a:prstClr val="black">
                    <a:tint val="75000"/>
                  </a:prstClr>
                </a:solidFill>
              </a:rPr>
              <a:pPr/>
              <a:t>‹#›</a:t>
            </a:fld>
            <a:endParaRPr lang="lt-LT" dirty="0">
              <a:solidFill>
                <a:prstClr val="black">
                  <a:tint val="75000"/>
                </a:prstClr>
              </a:solidFill>
            </a:endParaRPr>
          </a:p>
        </p:txBody>
      </p:sp>
      <p:sp>
        <p:nvSpPr>
          <p:cNvPr id="7" name="Date Placeholder 6"/>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601845-0A76-4BF0-AA31-09C1368F3FF7}" type="datetimeFigureOut">
              <a:rPr lang="lt-LT" smtClean="0">
                <a:solidFill>
                  <a:prstClr val="black">
                    <a:tint val="75000"/>
                  </a:prstClr>
                </a:solidFill>
              </a:rPr>
              <a:pPr/>
              <a:t>2021-12-28</a:t>
            </a:fld>
            <a:endParaRPr lang="lt-LT" dirty="0">
              <a:solidFill>
                <a:prstClr val="black">
                  <a:tint val="75000"/>
                </a:prstClr>
              </a:solidFill>
            </a:endParaRPr>
          </a:p>
        </p:txBody>
      </p:sp>
    </p:spTree>
    <p:extLst>
      <p:ext uri="{BB962C8B-B14F-4D97-AF65-F5344CB8AC3E}">
        <p14:creationId xmlns:p14="http://schemas.microsoft.com/office/powerpoint/2010/main" val="260891700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18" Type="http://schemas.openxmlformats.org/officeDocument/2006/relationships/image" Target="../media/image3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33.png"/><Relationship Id="rId2" Type="http://schemas.openxmlformats.org/officeDocument/2006/relationships/notesSlide" Target="../notesSlides/notesSlide1.xml"/><Relationship Id="rId16" Type="http://schemas.openxmlformats.org/officeDocument/2006/relationships/image" Target="../media/image32.svg"/><Relationship Id="rId1" Type="http://schemas.openxmlformats.org/officeDocument/2006/relationships/slideLayout" Target="../slideLayouts/slideLayout6.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5375-C834-4E28-9187-2B566C6F2B74}"/>
              </a:ext>
            </a:extLst>
          </p:cNvPr>
          <p:cNvSpPr>
            <a:spLocks noGrp="1"/>
          </p:cNvSpPr>
          <p:nvPr>
            <p:ph type="title"/>
          </p:nvPr>
        </p:nvSpPr>
        <p:spPr>
          <a:xfrm>
            <a:off x="1011678" y="2492712"/>
            <a:ext cx="6411098" cy="2062103"/>
          </a:xfrm>
        </p:spPr>
        <p:txBody>
          <a:bodyPr/>
          <a:lstStyle/>
          <a:p>
            <a:r>
              <a:rPr lang="lt-LT" dirty="0"/>
              <a:t>ŠALIES GYVENTOJŲ NUOMONĖS TYRIMAS DĖL SOCIALINIŲ GRUPIŲ DISKRIMINACIJOS</a:t>
            </a:r>
          </a:p>
        </p:txBody>
      </p:sp>
      <p:sp>
        <p:nvSpPr>
          <p:cNvPr id="3" name="TextBox 2">
            <a:extLst>
              <a:ext uri="{FF2B5EF4-FFF2-40B4-BE49-F238E27FC236}">
                <a16:creationId xmlns:a16="http://schemas.microsoft.com/office/drawing/2014/main" id="{A66D2E08-48C2-4A87-8C9C-0648CC812A63}"/>
              </a:ext>
            </a:extLst>
          </p:cNvPr>
          <p:cNvSpPr txBox="1"/>
          <p:nvPr/>
        </p:nvSpPr>
        <p:spPr>
          <a:xfrm>
            <a:off x="5082604" y="6157185"/>
            <a:ext cx="2026792" cy="307777"/>
          </a:xfrm>
          <a:prstGeom prst="rect">
            <a:avLst/>
          </a:prstGeom>
          <a:noFill/>
        </p:spPr>
        <p:txBody>
          <a:bodyPr wrap="square" rtlCol="0">
            <a:spAutoFit/>
          </a:bodyPr>
          <a:lstStyle/>
          <a:p>
            <a:r>
              <a:rPr lang="lt-LT" sz="1400" b="1" dirty="0">
                <a:solidFill>
                  <a:prstClr val="black">
                    <a:lumMod val="50000"/>
                    <a:lumOff val="50000"/>
                  </a:prstClr>
                </a:solidFill>
                <a:ea typeface="Microsoft YaHei UI Light" panose="020B0502040204020203" pitchFamily="34" charset="-122"/>
                <a:cs typeface="Open Sans" panose="020B0606030504020204" pitchFamily="34" charset="0"/>
              </a:rPr>
              <a:t> 2021 gruodis</a:t>
            </a:r>
          </a:p>
        </p:txBody>
      </p:sp>
      <p:pic>
        <p:nvPicPr>
          <p:cNvPr id="5" name="Picture 4">
            <a:extLst>
              <a:ext uri="{FF2B5EF4-FFF2-40B4-BE49-F238E27FC236}">
                <a16:creationId xmlns:a16="http://schemas.microsoft.com/office/drawing/2014/main" id="{1081ECBB-805C-4247-848D-24B01073D4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1923" y="3429000"/>
            <a:ext cx="3870448" cy="1388253"/>
          </a:xfrm>
          <a:prstGeom prst="rect">
            <a:avLst/>
          </a:prstGeom>
        </p:spPr>
      </p:pic>
    </p:spTree>
    <p:extLst>
      <p:ext uri="{BB962C8B-B14F-4D97-AF65-F5344CB8AC3E}">
        <p14:creationId xmlns:p14="http://schemas.microsoft.com/office/powerpoint/2010/main" val="3857903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13">
            <a:extLst>
              <a:ext uri="{FF2B5EF4-FFF2-40B4-BE49-F238E27FC236}">
                <a16:creationId xmlns:a16="http://schemas.microsoft.com/office/drawing/2014/main" id="{5CCF475F-54AA-4ECB-931F-89D22EC51E45}"/>
              </a:ext>
            </a:extLst>
          </p:cNvPr>
          <p:cNvGraphicFramePr>
            <a:graphicFrameLocks/>
          </p:cNvGraphicFramePr>
          <p:nvPr>
            <p:extLst>
              <p:ext uri="{D42A27DB-BD31-4B8C-83A1-F6EECF244321}">
                <p14:modId xmlns:p14="http://schemas.microsoft.com/office/powerpoint/2010/main" val="38769168"/>
              </p:ext>
            </p:extLst>
          </p:nvPr>
        </p:nvGraphicFramePr>
        <p:xfrm>
          <a:off x="2401348" y="2323040"/>
          <a:ext cx="7478293" cy="3636696"/>
        </p:xfrm>
        <a:graphic>
          <a:graphicData uri="http://schemas.openxmlformats.org/drawingml/2006/chart">
            <c:chart xmlns:c="http://schemas.openxmlformats.org/drawingml/2006/chart" xmlns:r="http://schemas.openxmlformats.org/officeDocument/2006/relationships" r:id="rId2"/>
          </a:graphicData>
        </a:graphic>
      </p:graphicFrame>
      <p:sp>
        <p:nvSpPr>
          <p:cNvPr id="15" name="Content Placeholder 1">
            <a:extLst>
              <a:ext uri="{FF2B5EF4-FFF2-40B4-BE49-F238E27FC236}">
                <a16:creationId xmlns:a16="http://schemas.microsoft.com/office/drawing/2014/main" id="{712A5697-1DB2-437F-9CE1-EF1A8B370586}"/>
              </a:ext>
            </a:extLst>
          </p:cNvPr>
          <p:cNvSpPr>
            <a:spLocks noGrp="1"/>
          </p:cNvSpPr>
          <p:nvPr>
            <p:ph sz="half" idx="1"/>
          </p:nvPr>
        </p:nvSpPr>
        <p:spPr>
          <a:xfrm>
            <a:off x="1225462" y="1262439"/>
            <a:ext cx="9736580" cy="293639"/>
          </a:xfrm>
        </p:spPr>
        <p:txBody>
          <a:bodyPr/>
          <a:lstStyle/>
          <a:p>
            <a:r>
              <a:rPr lang="lt-LT" dirty="0"/>
              <a:t>Kokios priežastys?</a:t>
            </a:r>
          </a:p>
        </p:txBody>
      </p:sp>
      <p:sp>
        <p:nvSpPr>
          <p:cNvPr id="16" name="Title 2">
            <a:extLst>
              <a:ext uri="{FF2B5EF4-FFF2-40B4-BE49-F238E27FC236}">
                <a16:creationId xmlns:a16="http://schemas.microsoft.com/office/drawing/2014/main" id="{B778AC25-6C72-4E24-B371-7E8C5846DD5E}"/>
              </a:ext>
            </a:extLst>
          </p:cNvPr>
          <p:cNvSpPr>
            <a:spLocks noGrp="1"/>
          </p:cNvSpPr>
          <p:nvPr>
            <p:ph type="title"/>
          </p:nvPr>
        </p:nvSpPr>
        <p:spPr>
          <a:xfrm>
            <a:off x="1221178" y="475653"/>
            <a:ext cx="9858714" cy="854497"/>
          </a:xfrm>
        </p:spPr>
        <p:txBody>
          <a:bodyPr>
            <a:noAutofit/>
          </a:bodyPr>
          <a:lstStyle/>
          <a:p>
            <a:r>
              <a:rPr lang="lt-LT" sz="2800" dirty="0">
                <a:solidFill>
                  <a:schemeClr val="accent2">
                    <a:lumMod val="75000"/>
                  </a:schemeClr>
                </a:solidFill>
              </a:rPr>
              <a:t>ASMENŲ SU NEGALIA NEĮDARBINIMO PREIŽASTYS (PROC.)</a:t>
            </a:r>
          </a:p>
        </p:txBody>
      </p:sp>
      <p:sp>
        <p:nvSpPr>
          <p:cNvPr id="17" name="TextBox 16">
            <a:extLst>
              <a:ext uri="{FF2B5EF4-FFF2-40B4-BE49-F238E27FC236}">
                <a16:creationId xmlns:a16="http://schemas.microsoft.com/office/drawing/2014/main" id="{B8C7145D-DCED-4609-B16E-9C591915092C}"/>
              </a:ext>
            </a:extLst>
          </p:cNvPr>
          <p:cNvSpPr txBox="1"/>
          <p:nvPr/>
        </p:nvSpPr>
        <p:spPr>
          <a:xfrm>
            <a:off x="1231568" y="1745959"/>
            <a:ext cx="2014139" cy="577081"/>
          </a:xfrm>
          <a:prstGeom prst="rect">
            <a:avLst/>
          </a:prstGeom>
          <a:noFill/>
        </p:spPr>
        <p:txBody>
          <a:bodyPr wrap="square">
            <a:spAutoFit/>
          </a:bodyPr>
          <a:lstStyle/>
          <a:p>
            <a:r>
              <a:rPr lang="lt-LT" sz="105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N=10</a:t>
            </a:r>
            <a:r>
              <a:rPr lang="en-US" sz="105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a:t>
            </a:r>
          </a:p>
          <a:p>
            <a:r>
              <a:rPr lang="en-US" sz="1050" b="1"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a:t>
            </a:r>
            <a:r>
              <a:rPr lang="lt-LT" sz="1050" b="1"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respondentai, nesvarstantys įdarbinti žmogaus su negalia</a:t>
            </a:r>
            <a:endParaRPr lang="lt-LT" sz="105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p:txBody>
      </p:sp>
      <p:sp>
        <p:nvSpPr>
          <p:cNvPr id="9" name="TextBox 8">
            <a:extLst>
              <a:ext uri="{FF2B5EF4-FFF2-40B4-BE49-F238E27FC236}">
                <a16:creationId xmlns:a16="http://schemas.microsoft.com/office/drawing/2014/main" id="{F103C365-AFD8-4FBC-840A-4FFD3E269D3F}"/>
              </a:ext>
            </a:extLst>
          </p:cNvPr>
          <p:cNvSpPr txBox="1">
            <a:spLocks noChangeArrowheads="1"/>
          </p:cNvSpPr>
          <p:nvPr/>
        </p:nvSpPr>
        <p:spPr bwMode="auto">
          <a:xfrm>
            <a:off x="662429" y="6342632"/>
            <a:ext cx="32233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1AB1AF"/>
              </a:buClr>
              <a:buFont typeface="Wingdings" panose="05000000000000000000" pitchFamily="2" charset="2"/>
              <a:buChar char="q"/>
              <a:defRPr sz="1400">
                <a:solidFill>
                  <a:schemeClr val="tx1"/>
                </a:solidFill>
                <a:latin typeface="Calibri" panose="020F0502020204030204" pitchFamily="34" charset="0"/>
              </a:defRPr>
            </a:lvl1pPr>
            <a:lvl2pPr marL="742950" indent="-285750">
              <a:spcBef>
                <a:spcPct val="20000"/>
              </a:spcBef>
              <a:buClr>
                <a:srgbClr val="1AB1AF"/>
              </a:buClr>
              <a:buFont typeface="Arial" panose="020B0604020202020204" pitchFamily="34" charset="0"/>
              <a:buChar char="–"/>
              <a:defRPr sz="1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r>
              <a:rPr lang="en-US" altLang="lt-LT" sz="1000" i="1" dirty="0">
                <a:solidFill>
                  <a:srgbClr val="595959"/>
                </a:solidFill>
                <a:latin typeface="+mn-lt"/>
              </a:rPr>
              <a:t>*G</a:t>
            </a:r>
            <a:r>
              <a:rPr lang="lt-LT" altLang="lt-LT" sz="1000" i="1" dirty="0">
                <a:solidFill>
                  <a:srgbClr val="595959"/>
                </a:solidFill>
                <a:latin typeface="+mn-lt"/>
              </a:rPr>
              <a:t>alimi keli atsakymai; suma viršija 100 proc.</a:t>
            </a:r>
          </a:p>
        </p:txBody>
      </p:sp>
    </p:spTree>
    <p:extLst>
      <p:ext uri="{BB962C8B-B14F-4D97-AF65-F5344CB8AC3E}">
        <p14:creationId xmlns:p14="http://schemas.microsoft.com/office/powerpoint/2010/main" val="628373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CCED02A4-52A6-4056-86D6-3A1BEFFB8F5A}"/>
              </a:ext>
            </a:extLst>
          </p:cNvPr>
          <p:cNvSpPr>
            <a:spLocks noGrp="1"/>
          </p:cNvSpPr>
          <p:nvPr>
            <p:ph sz="half" idx="10"/>
          </p:nvPr>
        </p:nvSpPr>
        <p:spPr/>
        <p:txBody>
          <a:bodyPr/>
          <a:lstStyle/>
          <a:p>
            <a:r>
              <a:rPr lang="lt-LT" dirty="0"/>
              <a:t>Moterys dažniau pripažino, kad jų nuomonę keičia visuomenės informavimo priemonės.</a:t>
            </a:r>
            <a:endParaRPr lang="en-US" dirty="0"/>
          </a:p>
        </p:txBody>
      </p:sp>
      <p:sp>
        <p:nvSpPr>
          <p:cNvPr id="2" name="Content Placeholder 1">
            <a:extLst>
              <a:ext uri="{FF2B5EF4-FFF2-40B4-BE49-F238E27FC236}">
                <a16:creationId xmlns:a16="http://schemas.microsoft.com/office/drawing/2014/main" id="{A3FC4D52-748C-471B-BE6E-8073B46F92BD}"/>
              </a:ext>
            </a:extLst>
          </p:cNvPr>
          <p:cNvSpPr>
            <a:spLocks noGrp="1"/>
          </p:cNvSpPr>
          <p:nvPr>
            <p:ph sz="half" idx="1"/>
          </p:nvPr>
        </p:nvSpPr>
        <p:spPr>
          <a:xfrm>
            <a:off x="1231569" y="1304971"/>
            <a:ext cx="9736580" cy="293639"/>
          </a:xfrm>
        </p:spPr>
        <p:txBody>
          <a:bodyPr/>
          <a:lstStyle/>
          <a:p>
            <a:r>
              <a:rPr lang="lt-LT" dirty="0"/>
              <a:t>Ar visuomenės informavimo ir švietimo priemonės / būdai (socialinės reklamos, laidos televizijoje, pokalbiai radijuje, plakatai, straipsniai ir kt.) žmonių su negalia integracijos klausimais keičia Jūsų požiūrį į žmones su negalia?</a:t>
            </a:r>
          </a:p>
        </p:txBody>
      </p:sp>
      <p:sp>
        <p:nvSpPr>
          <p:cNvPr id="3" name="Title 2">
            <a:extLst>
              <a:ext uri="{FF2B5EF4-FFF2-40B4-BE49-F238E27FC236}">
                <a16:creationId xmlns:a16="http://schemas.microsoft.com/office/drawing/2014/main" id="{7D96E00A-D111-45D9-A674-C21502429E3A}"/>
              </a:ext>
            </a:extLst>
          </p:cNvPr>
          <p:cNvSpPr>
            <a:spLocks noGrp="1"/>
          </p:cNvSpPr>
          <p:nvPr>
            <p:ph type="title"/>
          </p:nvPr>
        </p:nvSpPr>
        <p:spPr>
          <a:xfrm>
            <a:off x="1221178" y="390591"/>
            <a:ext cx="10970822" cy="854497"/>
          </a:xfrm>
        </p:spPr>
        <p:txBody>
          <a:bodyPr>
            <a:noAutofit/>
          </a:bodyPr>
          <a:lstStyle/>
          <a:p>
            <a:r>
              <a:rPr lang="lt-LT" sz="2800" dirty="0">
                <a:solidFill>
                  <a:schemeClr val="accent2">
                    <a:lumMod val="75000"/>
                  </a:schemeClr>
                </a:solidFill>
              </a:rPr>
              <a:t>INFORMAVIMO PRIEMONIŲ ĮTAKOS VERTINIMAS (PROC.)</a:t>
            </a:r>
            <a:endParaRPr lang="lt-LT" sz="2800" dirty="0">
              <a:solidFill>
                <a:srgbClr val="FF0000"/>
              </a:solidFill>
            </a:endParaRPr>
          </a:p>
        </p:txBody>
      </p:sp>
      <p:sp>
        <p:nvSpPr>
          <p:cNvPr id="9" name="Content Placeholder 3">
            <a:extLst>
              <a:ext uri="{FF2B5EF4-FFF2-40B4-BE49-F238E27FC236}">
                <a16:creationId xmlns:a16="http://schemas.microsoft.com/office/drawing/2014/main" id="{7CE6269A-06BC-487E-829B-90E0367B1E1B}"/>
              </a:ext>
            </a:extLst>
          </p:cNvPr>
          <p:cNvSpPr txBox="1">
            <a:spLocks/>
          </p:cNvSpPr>
          <p:nvPr/>
        </p:nvSpPr>
        <p:spPr>
          <a:xfrm>
            <a:off x="8679826" y="4118631"/>
            <a:ext cx="3002743" cy="636462"/>
          </a:xfrm>
          <a:prstGeom prst="rect">
            <a:avLst/>
          </a:prstGeom>
        </p:spPr>
        <p:txBody>
          <a:bodyPr vert="horz" lIns="91440" tIns="45720" rIns="91440" bIns="45720" rtlCol="0">
            <a:noAutofit/>
          </a:bodyPr>
          <a:lstStyle>
            <a:lvl1pPr marL="0" indent="0" algn="just" defTabSz="914400" rtl="0" eaLnBrk="1" latinLnBrk="0" hangingPunct="1">
              <a:lnSpc>
                <a:spcPct val="100000"/>
              </a:lnSpc>
              <a:spcBef>
                <a:spcPts val="0"/>
              </a:spcBef>
              <a:buClr>
                <a:schemeClr val="accent2"/>
              </a:buClr>
              <a:buFont typeface="Arial" panose="020B0604020202020204" pitchFamily="34" charset="0"/>
              <a:buNone/>
              <a:defRPr sz="11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4pPr>
            <a:lvl5pPr marL="2057400" indent="-228600" algn="just" defTabSz="914400" rtl="0" eaLnBrk="1" latinLnBrk="0" hangingPunct="1">
              <a:lnSpc>
                <a:spcPct val="100000"/>
              </a:lnSpc>
              <a:spcBef>
                <a:spcPts val="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endParaRPr lang="lt-LT" sz="1200" dirty="0"/>
          </a:p>
          <a:p>
            <a:pPr marL="171450" indent="-171450">
              <a:buFont typeface="Arial" panose="020B0604020202020204" pitchFamily="34" charset="0"/>
              <a:buChar char="•"/>
            </a:pPr>
            <a:endParaRPr lang="lt-LT" sz="1200" dirty="0"/>
          </a:p>
          <a:p>
            <a:pPr marL="171450" indent="-171450">
              <a:buFont typeface="Arial" panose="020B0604020202020204" pitchFamily="34" charset="0"/>
              <a:buChar char="•"/>
            </a:pPr>
            <a:endParaRPr lang="lt-LT" sz="1200" dirty="0"/>
          </a:p>
          <a:p>
            <a:pPr marL="171450" indent="-171450">
              <a:buFont typeface="Arial" panose="020B0604020202020204" pitchFamily="34" charset="0"/>
              <a:buChar char="•"/>
            </a:pPr>
            <a:endParaRPr lang="lt-LT" sz="1200" dirty="0"/>
          </a:p>
          <a:p>
            <a:pPr marL="171450" indent="-171450">
              <a:buFont typeface="Arial" panose="020B0604020202020204" pitchFamily="34" charset="0"/>
              <a:buChar char="•"/>
            </a:pPr>
            <a:endParaRPr lang="lt-LT" sz="1200" dirty="0"/>
          </a:p>
          <a:p>
            <a:pPr marL="171450" indent="-171450">
              <a:buFont typeface="Arial" panose="020B0604020202020204" pitchFamily="34" charset="0"/>
              <a:buChar char="•"/>
            </a:pPr>
            <a:endParaRPr lang="lt-LT" sz="1200" dirty="0"/>
          </a:p>
          <a:p>
            <a:pPr marL="171450" indent="-171450">
              <a:buFont typeface="Arial" panose="020B0604020202020204" pitchFamily="34" charset="0"/>
              <a:buChar char="•"/>
            </a:pPr>
            <a:endParaRPr lang="lt-LT" sz="1200" dirty="0"/>
          </a:p>
          <a:p>
            <a:endParaRPr lang="lt-LT" sz="1200" dirty="0"/>
          </a:p>
          <a:p>
            <a:endParaRPr lang="lt-LT" sz="1200" dirty="0"/>
          </a:p>
        </p:txBody>
      </p:sp>
      <p:graphicFrame>
        <p:nvGraphicFramePr>
          <p:cNvPr id="15" name="Content Placeholder 13">
            <a:extLst>
              <a:ext uri="{FF2B5EF4-FFF2-40B4-BE49-F238E27FC236}">
                <a16:creationId xmlns:a16="http://schemas.microsoft.com/office/drawing/2014/main" id="{6C049FCA-D4D7-4132-9FEF-F5484E5BDE6C}"/>
              </a:ext>
            </a:extLst>
          </p:cNvPr>
          <p:cNvGraphicFramePr>
            <a:graphicFrameLocks/>
          </p:cNvGraphicFramePr>
          <p:nvPr>
            <p:extLst>
              <p:ext uri="{D42A27DB-BD31-4B8C-83A1-F6EECF244321}">
                <p14:modId xmlns:p14="http://schemas.microsoft.com/office/powerpoint/2010/main" val="3329300880"/>
              </p:ext>
            </p:extLst>
          </p:nvPr>
        </p:nvGraphicFramePr>
        <p:xfrm>
          <a:off x="1231569" y="2156426"/>
          <a:ext cx="7448258" cy="381918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E23B52CA-9C33-4D95-A09E-3B4F92191BE7}"/>
              </a:ext>
            </a:extLst>
          </p:cNvPr>
          <p:cNvSpPr txBox="1"/>
          <p:nvPr/>
        </p:nvSpPr>
        <p:spPr>
          <a:xfrm>
            <a:off x="1221178" y="1746713"/>
            <a:ext cx="897146" cy="261610"/>
          </a:xfrm>
          <a:prstGeom prst="rect">
            <a:avLst/>
          </a:prstGeom>
          <a:noFill/>
        </p:spPr>
        <p:txBody>
          <a:bodyPr wrap="square">
            <a:spAutoFit/>
          </a:bodyPr>
          <a:lstStyle/>
          <a:p>
            <a:r>
              <a:rPr lang="lt-LT" sz="105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N=101</a:t>
            </a:r>
            <a:r>
              <a:rPr lang="en-US" sz="105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a:t>
            </a:r>
            <a:endParaRPr lang="lt-LT" sz="105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212481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13">
            <a:extLst>
              <a:ext uri="{FF2B5EF4-FFF2-40B4-BE49-F238E27FC236}">
                <a16:creationId xmlns:a16="http://schemas.microsoft.com/office/drawing/2014/main" id="{5CCF475F-54AA-4ECB-931F-89D22EC51E45}"/>
              </a:ext>
            </a:extLst>
          </p:cNvPr>
          <p:cNvGraphicFramePr>
            <a:graphicFrameLocks/>
          </p:cNvGraphicFramePr>
          <p:nvPr>
            <p:extLst>
              <p:ext uri="{D42A27DB-BD31-4B8C-83A1-F6EECF244321}">
                <p14:modId xmlns:p14="http://schemas.microsoft.com/office/powerpoint/2010/main" val="788125797"/>
              </p:ext>
            </p:extLst>
          </p:nvPr>
        </p:nvGraphicFramePr>
        <p:xfrm>
          <a:off x="1221178" y="2007569"/>
          <a:ext cx="7488684" cy="3952167"/>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a:extLst>
              <a:ext uri="{FF2B5EF4-FFF2-40B4-BE49-F238E27FC236}">
                <a16:creationId xmlns:a16="http://schemas.microsoft.com/office/drawing/2014/main" id="{3E807922-CB9E-476E-9119-60199EADA8E4}"/>
              </a:ext>
            </a:extLst>
          </p:cNvPr>
          <p:cNvSpPr>
            <a:spLocks noGrp="1"/>
          </p:cNvSpPr>
          <p:nvPr>
            <p:ph sz="half" idx="10"/>
          </p:nvPr>
        </p:nvSpPr>
        <p:spPr/>
        <p:txBody>
          <a:bodyPr/>
          <a:lstStyle/>
          <a:p>
            <a:r>
              <a:rPr lang="lt-LT" dirty="0"/>
              <a:t>Reklamą arba reklaminius filmukus dažniau nurodė aukščiausio išsimokslinimo respondentai, didmiesčių gyventojai. Visuomenės nuomonės formuotojus – moterys, žemesnio išsimokslinimo grupės atstovai.</a:t>
            </a:r>
          </a:p>
        </p:txBody>
      </p:sp>
      <p:sp>
        <p:nvSpPr>
          <p:cNvPr id="15" name="Content Placeholder 1">
            <a:extLst>
              <a:ext uri="{FF2B5EF4-FFF2-40B4-BE49-F238E27FC236}">
                <a16:creationId xmlns:a16="http://schemas.microsoft.com/office/drawing/2014/main" id="{712A5697-1DB2-437F-9CE1-EF1A8B370586}"/>
              </a:ext>
            </a:extLst>
          </p:cNvPr>
          <p:cNvSpPr>
            <a:spLocks noGrp="1"/>
          </p:cNvSpPr>
          <p:nvPr>
            <p:ph sz="half" idx="1"/>
          </p:nvPr>
        </p:nvSpPr>
        <p:spPr>
          <a:xfrm>
            <a:off x="1225462" y="1262439"/>
            <a:ext cx="9736580" cy="293639"/>
          </a:xfrm>
        </p:spPr>
        <p:txBody>
          <a:bodyPr/>
          <a:lstStyle/>
          <a:p>
            <a:r>
              <a:rPr lang="lt-LT" dirty="0"/>
              <a:t>Kokios visuomenės švietimo ir informavimo priemonės, Jūsų nuomone, labiausiai keičia požiūrį į žmones su negalia? </a:t>
            </a:r>
          </a:p>
        </p:txBody>
      </p:sp>
      <p:sp>
        <p:nvSpPr>
          <p:cNvPr id="16" name="Title 2">
            <a:extLst>
              <a:ext uri="{FF2B5EF4-FFF2-40B4-BE49-F238E27FC236}">
                <a16:creationId xmlns:a16="http://schemas.microsoft.com/office/drawing/2014/main" id="{B778AC25-6C72-4E24-B371-7E8C5846DD5E}"/>
              </a:ext>
            </a:extLst>
          </p:cNvPr>
          <p:cNvSpPr>
            <a:spLocks noGrp="1"/>
          </p:cNvSpPr>
          <p:nvPr>
            <p:ph type="title"/>
          </p:nvPr>
        </p:nvSpPr>
        <p:spPr>
          <a:xfrm>
            <a:off x="1221178" y="475653"/>
            <a:ext cx="9730107" cy="854497"/>
          </a:xfrm>
        </p:spPr>
        <p:txBody>
          <a:bodyPr>
            <a:noAutofit/>
          </a:bodyPr>
          <a:lstStyle/>
          <a:p>
            <a:r>
              <a:rPr lang="lt-LT" sz="2800" dirty="0">
                <a:solidFill>
                  <a:schemeClr val="accent2">
                    <a:lumMod val="75000"/>
                  </a:schemeClr>
                </a:solidFill>
              </a:rPr>
              <a:t>EFEKTYVIAUSIOS INFORMAVIMO PRIEMONĖS (PROC.)</a:t>
            </a:r>
          </a:p>
        </p:txBody>
      </p:sp>
      <p:sp>
        <p:nvSpPr>
          <p:cNvPr id="8" name="TextBox 7">
            <a:extLst>
              <a:ext uri="{FF2B5EF4-FFF2-40B4-BE49-F238E27FC236}">
                <a16:creationId xmlns:a16="http://schemas.microsoft.com/office/drawing/2014/main" id="{1ED14CD8-979F-41CA-BDFB-88BB477149B6}"/>
              </a:ext>
            </a:extLst>
          </p:cNvPr>
          <p:cNvSpPr txBox="1">
            <a:spLocks noChangeArrowheads="1"/>
          </p:cNvSpPr>
          <p:nvPr/>
        </p:nvSpPr>
        <p:spPr bwMode="auto">
          <a:xfrm>
            <a:off x="662429" y="6342632"/>
            <a:ext cx="32233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1AB1AF"/>
              </a:buClr>
              <a:buFont typeface="Wingdings" panose="05000000000000000000" pitchFamily="2" charset="2"/>
              <a:buChar char="q"/>
              <a:defRPr sz="1400">
                <a:solidFill>
                  <a:schemeClr val="tx1"/>
                </a:solidFill>
                <a:latin typeface="Calibri" panose="020F0502020204030204" pitchFamily="34" charset="0"/>
              </a:defRPr>
            </a:lvl1pPr>
            <a:lvl2pPr marL="742950" indent="-285750">
              <a:spcBef>
                <a:spcPct val="20000"/>
              </a:spcBef>
              <a:buClr>
                <a:srgbClr val="1AB1AF"/>
              </a:buClr>
              <a:buFont typeface="Arial" panose="020B0604020202020204" pitchFamily="34" charset="0"/>
              <a:buChar char="–"/>
              <a:defRPr sz="1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r>
              <a:rPr lang="en-US" altLang="lt-LT" sz="1000" i="1" dirty="0">
                <a:solidFill>
                  <a:srgbClr val="595959"/>
                </a:solidFill>
                <a:latin typeface="+mn-lt"/>
              </a:rPr>
              <a:t>*G</a:t>
            </a:r>
            <a:r>
              <a:rPr lang="lt-LT" altLang="lt-LT" sz="1000" i="1" dirty="0">
                <a:solidFill>
                  <a:srgbClr val="595959"/>
                </a:solidFill>
                <a:latin typeface="+mn-lt"/>
              </a:rPr>
              <a:t>alimi keli atsakymai; suma viršija 100 proc.</a:t>
            </a:r>
          </a:p>
        </p:txBody>
      </p:sp>
      <p:sp>
        <p:nvSpPr>
          <p:cNvPr id="10" name="TextBox 9">
            <a:extLst>
              <a:ext uri="{FF2B5EF4-FFF2-40B4-BE49-F238E27FC236}">
                <a16:creationId xmlns:a16="http://schemas.microsoft.com/office/drawing/2014/main" id="{56E854F1-7396-4F2B-A6D0-EAEDC1A11794}"/>
              </a:ext>
            </a:extLst>
          </p:cNvPr>
          <p:cNvSpPr txBox="1"/>
          <p:nvPr/>
        </p:nvSpPr>
        <p:spPr>
          <a:xfrm>
            <a:off x="1221178" y="1746713"/>
            <a:ext cx="897146" cy="261610"/>
          </a:xfrm>
          <a:prstGeom prst="rect">
            <a:avLst/>
          </a:prstGeom>
          <a:noFill/>
        </p:spPr>
        <p:txBody>
          <a:bodyPr wrap="square">
            <a:spAutoFit/>
          </a:bodyPr>
          <a:lstStyle/>
          <a:p>
            <a:r>
              <a:rPr lang="lt-LT" sz="105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N=101</a:t>
            </a:r>
            <a:r>
              <a:rPr lang="en-US" sz="105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a:t>
            </a:r>
            <a:endParaRPr lang="lt-LT" sz="105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1210963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13">
            <a:extLst>
              <a:ext uri="{FF2B5EF4-FFF2-40B4-BE49-F238E27FC236}">
                <a16:creationId xmlns:a16="http://schemas.microsoft.com/office/drawing/2014/main" id="{5CCF475F-54AA-4ECB-931F-89D22EC51E45}"/>
              </a:ext>
            </a:extLst>
          </p:cNvPr>
          <p:cNvGraphicFramePr>
            <a:graphicFrameLocks/>
          </p:cNvGraphicFramePr>
          <p:nvPr>
            <p:extLst>
              <p:ext uri="{D42A27DB-BD31-4B8C-83A1-F6EECF244321}">
                <p14:modId xmlns:p14="http://schemas.microsoft.com/office/powerpoint/2010/main" val="642029423"/>
              </p:ext>
            </p:extLst>
          </p:nvPr>
        </p:nvGraphicFramePr>
        <p:xfrm>
          <a:off x="1221178" y="2007569"/>
          <a:ext cx="7488684" cy="3952167"/>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a:extLst>
              <a:ext uri="{FF2B5EF4-FFF2-40B4-BE49-F238E27FC236}">
                <a16:creationId xmlns:a16="http://schemas.microsoft.com/office/drawing/2014/main" id="{3E807922-CB9E-476E-9119-60199EADA8E4}"/>
              </a:ext>
            </a:extLst>
          </p:cNvPr>
          <p:cNvSpPr>
            <a:spLocks noGrp="1"/>
          </p:cNvSpPr>
          <p:nvPr>
            <p:ph sz="half" idx="10"/>
          </p:nvPr>
        </p:nvSpPr>
        <p:spPr/>
        <p:txBody>
          <a:bodyPr/>
          <a:lstStyle/>
          <a:p>
            <a:r>
              <a:rPr lang="lt-LT" dirty="0"/>
              <a:t>Televiziją dažniau nurodė 46 m. ir vyresni respondentai. Socialinius tinklus – apklaustieji iki 35 m. Vietas viešoje erdvėje – moterys ir aukščiausio išsimokslinimo grupės atstovai. Popierinius laikraščius ir žurnalus dažniau nurodė žemesnio išsimokslinimo respondentai.</a:t>
            </a:r>
          </a:p>
        </p:txBody>
      </p:sp>
      <p:sp>
        <p:nvSpPr>
          <p:cNvPr id="15" name="Content Placeholder 1">
            <a:extLst>
              <a:ext uri="{FF2B5EF4-FFF2-40B4-BE49-F238E27FC236}">
                <a16:creationId xmlns:a16="http://schemas.microsoft.com/office/drawing/2014/main" id="{712A5697-1DB2-437F-9CE1-EF1A8B370586}"/>
              </a:ext>
            </a:extLst>
          </p:cNvPr>
          <p:cNvSpPr>
            <a:spLocks noGrp="1"/>
          </p:cNvSpPr>
          <p:nvPr>
            <p:ph sz="half" idx="1"/>
          </p:nvPr>
        </p:nvSpPr>
        <p:spPr>
          <a:xfrm>
            <a:off x="1225462" y="1262439"/>
            <a:ext cx="9736580" cy="293639"/>
          </a:xfrm>
        </p:spPr>
        <p:txBody>
          <a:bodyPr/>
          <a:lstStyle/>
          <a:p>
            <a:r>
              <a:rPr lang="lt-LT" dirty="0"/>
              <a:t>Kokie informacijos sklaidos kanalai, Jūsų nuomone, labiausiai tinkami siekiant keisti požiūrį į žmones su negalia?</a:t>
            </a:r>
          </a:p>
        </p:txBody>
      </p:sp>
      <p:sp>
        <p:nvSpPr>
          <p:cNvPr id="16" name="Title 2">
            <a:extLst>
              <a:ext uri="{FF2B5EF4-FFF2-40B4-BE49-F238E27FC236}">
                <a16:creationId xmlns:a16="http://schemas.microsoft.com/office/drawing/2014/main" id="{B778AC25-6C72-4E24-B371-7E8C5846DD5E}"/>
              </a:ext>
            </a:extLst>
          </p:cNvPr>
          <p:cNvSpPr>
            <a:spLocks noGrp="1"/>
          </p:cNvSpPr>
          <p:nvPr>
            <p:ph type="title"/>
          </p:nvPr>
        </p:nvSpPr>
        <p:spPr>
          <a:xfrm>
            <a:off x="1221178" y="475653"/>
            <a:ext cx="9730107" cy="854497"/>
          </a:xfrm>
        </p:spPr>
        <p:txBody>
          <a:bodyPr>
            <a:noAutofit/>
          </a:bodyPr>
          <a:lstStyle/>
          <a:p>
            <a:r>
              <a:rPr lang="lt-LT" sz="2800" dirty="0">
                <a:solidFill>
                  <a:schemeClr val="accent2">
                    <a:lumMod val="75000"/>
                  </a:schemeClr>
                </a:solidFill>
              </a:rPr>
              <a:t>ĮTAKINGIAUSI INFORMACIJOS SKLAIDOS KANALAI (PROC.)</a:t>
            </a:r>
          </a:p>
        </p:txBody>
      </p:sp>
      <p:sp>
        <p:nvSpPr>
          <p:cNvPr id="8" name="TextBox 7">
            <a:extLst>
              <a:ext uri="{FF2B5EF4-FFF2-40B4-BE49-F238E27FC236}">
                <a16:creationId xmlns:a16="http://schemas.microsoft.com/office/drawing/2014/main" id="{48DF772B-F442-4624-8D17-7FD52BBAAF02}"/>
              </a:ext>
            </a:extLst>
          </p:cNvPr>
          <p:cNvSpPr txBox="1">
            <a:spLocks noChangeArrowheads="1"/>
          </p:cNvSpPr>
          <p:nvPr/>
        </p:nvSpPr>
        <p:spPr bwMode="auto">
          <a:xfrm>
            <a:off x="662429" y="6342632"/>
            <a:ext cx="32233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1AB1AF"/>
              </a:buClr>
              <a:buFont typeface="Wingdings" panose="05000000000000000000" pitchFamily="2" charset="2"/>
              <a:buChar char="q"/>
              <a:defRPr sz="1400">
                <a:solidFill>
                  <a:schemeClr val="tx1"/>
                </a:solidFill>
                <a:latin typeface="Calibri" panose="020F0502020204030204" pitchFamily="34" charset="0"/>
              </a:defRPr>
            </a:lvl1pPr>
            <a:lvl2pPr marL="742950" indent="-285750">
              <a:spcBef>
                <a:spcPct val="20000"/>
              </a:spcBef>
              <a:buClr>
                <a:srgbClr val="1AB1AF"/>
              </a:buClr>
              <a:buFont typeface="Arial" panose="020B0604020202020204" pitchFamily="34" charset="0"/>
              <a:buChar char="–"/>
              <a:defRPr sz="1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r>
              <a:rPr lang="en-US" altLang="lt-LT" sz="1000" i="1" dirty="0">
                <a:solidFill>
                  <a:srgbClr val="595959"/>
                </a:solidFill>
                <a:latin typeface="+mn-lt"/>
              </a:rPr>
              <a:t>*G</a:t>
            </a:r>
            <a:r>
              <a:rPr lang="lt-LT" altLang="lt-LT" sz="1000" i="1" dirty="0">
                <a:solidFill>
                  <a:srgbClr val="595959"/>
                </a:solidFill>
                <a:latin typeface="+mn-lt"/>
              </a:rPr>
              <a:t>alimi keli atsakymai; suma viršija 100 proc.</a:t>
            </a:r>
          </a:p>
        </p:txBody>
      </p:sp>
      <p:sp>
        <p:nvSpPr>
          <p:cNvPr id="9" name="TextBox 8">
            <a:extLst>
              <a:ext uri="{FF2B5EF4-FFF2-40B4-BE49-F238E27FC236}">
                <a16:creationId xmlns:a16="http://schemas.microsoft.com/office/drawing/2014/main" id="{5D32A23B-0654-499C-AF0B-A39B5B157DAA}"/>
              </a:ext>
            </a:extLst>
          </p:cNvPr>
          <p:cNvSpPr txBox="1"/>
          <p:nvPr/>
        </p:nvSpPr>
        <p:spPr>
          <a:xfrm>
            <a:off x="1221178" y="1746713"/>
            <a:ext cx="897146" cy="261610"/>
          </a:xfrm>
          <a:prstGeom prst="rect">
            <a:avLst/>
          </a:prstGeom>
          <a:noFill/>
        </p:spPr>
        <p:txBody>
          <a:bodyPr wrap="square">
            <a:spAutoFit/>
          </a:bodyPr>
          <a:lstStyle/>
          <a:p>
            <a:r>
              <a:rPr lang="lt-LT" sz="105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N=101</a:t>
            </a:r>
            <a:r>
              <a:rPr lang="en-US" sz="105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a:t>
            </a:r>
            <a:endParaRPr lang="lt-LT" sz="105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1450155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13">
            <a:extLst>
              <a:ext uri="{FF2B5EF4-FFF2-40B4-BE49-F238E27FC236}">
                <a16:creationId xmlns:a16="http://schemas.microsoft.com/office/drawing/2014/main" id="{5CCF475F-54AA-4ECB-931F-89D22EC51E45}"/>
              </a:ext>
            </a:extLst>
          </p:cNvPr>
          <p:cNvGraphicFramePr>
            <a:graphicFrameLocks/>
          </p:cNvGraphicFramePr>
          <p:nvPr>
            <p:extLst>
              <p:ext uri="{D42A27DB-BD31-4B8C-83A1-F6EECF244321}">
                <p14:modId xmlns:p14="http://schemas.microsoft.com/office/powerpoint/2010/main" val="4220505721"/>
              </p:ext>
            </p:extLst>
          </p:nvPr>
        </p:nvGraphicFramePr>
        <p:xfrm>
          <a:off x="1221178" y="2008323"/>
          <a:ext cx="7488684" cy="3951413"/>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a:extLst>
              <a:ext uri="{FF2B5EF4-FFF2-40B4-BE49-F238E27FC236}">
                <a16:creationId xmlns:a16="http://schemas.microsoft.com/office/drawing/2014/main" id="{3E807922-CB9E-476E-9119-60199EADA8E4}"/>
              </a:ext>
            </a:extLst>
          </p:cNvPr>
          <p:cNvSpPr>
            <a:spLocks noGrp="1"/>
          </p:cNvSpPr>
          <p:nvPr>
            <p:ph sz="half" idx="10"/>
          </p:nvPr>
        </p:nvSpPr>
        <p:spPr/>
        <p:txBody>
          <a:bodyPr/>
          <a:lstStyle/>
          <a:p>
            <a:r>
              <a:rPr lang="lt-LT" dirty="0"/>
              <a:t>Informatyvias švietimo kampanijas nacionaliniu ir regioniniu mastu, skleidžiant gerąją žinią, dažniau paminėtos vyriausių (56 m. ir daugiau) respondentų. </a:t>
            </a:r>
          </a:p>
          <a:p>
            <a:r>
              <a:rPr lang="lt-LT" dirty="0"/>
              <a:t>Paveikios edukacinės televizijos ir radijo laidos - 301–500 </a:t>
            </a:r>
            <a:r>
              <a:rPr lang="lt-LT" dirty="0" err="1"/>
              <a:t>Eur</a:t>
            </a:r>
            <a:r>
              <a:rPr lang="lt-LT" dirty="0"/>
              <a:t> pajamų apklaustųjų, mažesnių miestų / rajonų centrų ir kaimo vietovių gyventojų. </a:t>
            </a:r>
          </a:p>
          <a:p>
            <a:r>
              <a:rPr lang="lt-LT" dirty="0"/>
              <a:t>Paskaitas, kuriose gausu asmeninių žmonių su negalia įsidarbinimo sėkmės istorijų, dažniau paminėjo moterys, mažesnių miestų / rajonų centrų ir kaimo vietovių gyventojai.</a:t>
            </a:r>
          </a:p>
          <a:p>
            <a:endParaRPr lang="lt-LT" dirty="0"/>
          </a:p>
          <a:p>
            <a:endParaRPr lang="lt-LT" dirty="0"/>
          </a:p>
        </p:txBody>
      </p:sp>
      <p:sp>
        <p:nvSpPr>
          <p:cNvPr id="15" name="Content Placeholder 1">
            <a:extLst>
              <a:ext uri="{FF2B5EF4-FFF2-40B4-BE49-F238E27FC236}">
                <a16:creationId xmlns:a16="http://schemas.microsoft.com/office/drawing/2014/main" id="{712A5697-1DB2-437F-9CE1-EF1A8B370586}"/>
              </a:ext>
            </a:extLst>
          </p:cNvPr>
          <p:cNvSpPr>
            <a:spLocks noGrp="1"/>
          </p:cNvSpPr>
          <p:nvPr>
            <p:ph sz="half" idx="1"/>
          </p:nvPr>
        </p:nvSpPr>
        <p:spPr>
          <a:xfrm>
            <a:off x="1225462" y="1262439"/>
            <a:ext cx="9736580" cy="293639"/>
          </a:xfrm>
        </p:spPr>
        <p:txBody>
          <a:bodyPr/>
          <a:lstStyle/>
          <a:p>
            <a:r>
              <a:rPr lang="lt-LT" dirty="0"/>
              <a:t>Kas, Jūsų nuomone, sumažintų darbdavių nerimą ir padėtų apsispręsti priimti į darbą žmogų su negalia?</a:t>
            </a:r>
          </a:p>
        </p:txBody>
      </p:sp>
      <p:sp>
        <p:nvSpPr>
          <p:cNvPr id="16" name="Title 2">
            <a:extLst>
              <a:ext uri="{FF2B5EF4-FFF2-40B4-BE49-F238E27FC236}">
                <a16:creationId xmlns:a16="http://schemas.microsoft.com/office/drawing/2014/main" id="{B778AC25-6C72-4E24-B371-7E8C5846DD5E}"/>
              </a:ext>
            </a:extLst>
          </p:cNvPr>
          <p:cNvSpPr>
            <a:spLocks noGrp="1"/>
          </p:cNvSpPr>
          <p:nvPr>
            <p:ph type="title"/>
          </p:nvPr>
        </p:nvSpPr>
        <p:spPr>
          <a:xfrm>
            <a:off x="1221178" y="475653"/>
            <a:ext cx="10554927" cy="854497"/>
          </a:xfrm>
        </p:spPr>
        <p:txBody>
          <a:bodyPr>
            <a:noAutofit/>
          </a:bodyPr>
          <a:lstStyle/>
          <a:p>
            <a:r>
              <a:rPr lang="lt-LT" sz="2800" dirty="0">
                <a:solidFill>
                  <a:schemeClr val="accent2">
                    <a:lumMod val="75000"/>
                  </a:schemeClr>
                </a:solidFill>
              </a:rPr>
              <a:t>DARBDAVIŲ NERIMO MAŽINIMO PRIEMONĖS DĖL ŽMOGAUS SU NEGALIA ĮDARBINIMO (PROC.)</a:t>
            </a:r>
          </a:p>
        </p:txBody>
      </p:sp>
      <p:sp>
        <p:nvSpPr>
          <p:cNvPr id="8" name="TextBox 7">
            <a:extLst>
              <a:ext uri="{FF2B5EF4-FFF2-40B4-BE49-F238E27FC236}">
                <a16:creationId xmlns:a16="http://schemas.microsoft.com/office/drawing/2014/main" id="{289B3F9F-1A56-4467-B3AE-B873D02BECCC}"/>
              </a:ext>
            </a:extLst>
          </p:cNvPr>
          <p:cNvSpPr txBox="1">
            <a:spLocks noChangeArrowheads="1"/>
          </p:cNvSpPr>
          <p:nvPr/>
        </p:nvSpPr>
        <p:spPr bwMode="auto">
          <a:xfrm>
            <a:off x="662429" y="6342632"/>
            <a:ext cx="32233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1AB1AF"/>
              </a:buClr>
              <a:buFont typeface="Wingdings" panose="05000000000000000000" pitchFamily="2" charset="2"/>
              <a:buChar char="q"/>
              <a:defRPr sz="1400">
                <a:solidFill>
                  <a:schemeClr val="tx1"/>
                </a:solidFill>
                <a:latin typeface="Calibri" panose="020F0502020204030204" pitchFamily="34" charset="0"/>
              </a:defRPr>
            </a:lvl1pPr>
            <a:lvl2pPr marL="742950" indent="-285750">
              <a:spcBef>
                <a:spcPct val="20000"/>
              </a:spcBef>
              <a:buClr>
                <a:srgbClr val="1AB1AF"/>
              </a:buClr>
              <a:buFont typeface="Arial" panose="020B0604020202020204" pitchFamily="34" charset="0"/>
              <a:buChar char="–"/>
              <a:defRPr sz="1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r>
              <a:rPr lang="en-US" altLang="lt-LT" sz="1000" i="1" dirty="0">
                <a:solidFill>
                  <a:srgbClr val="595959"/>
                </a:solidFill>
                <a:latin typeface="+mn-lt"/>
              </a:rPr>
              <a:t>*G</a:t>
            </a:r>
            <a:r>
              <a:rPr lang="lt-LT" altLang="lt-LT" sz="1000" i="1" dirty="0">
                <a:solidFill>
                  <a:srgbClr val="595959"/>
                </a:solidFill>
                <a:latin typeface="+mn-lt"/>
              </a:rPr>
              <a:t>alimi keli atsakymai; suma viršija 100 proc.</a:t>
            </a:r>
          </a:p>
        </p:txBody>
      </p:sp>
      <p:sp>
        <p:nvSpPr>
          <p:cNvPr id="9" name="TextBox 8">
            <a:extLst>
              <a:ext uri="{FF2B5EF4-FFF2-40B4-BE49-F238E27FC236}">
                <a16:creationId xmlns:a16="http://schemas.microsoft.com/office/drawing/2014/main" id="{5C7EB738-92E0-44C7-9D7B-0085CCA6F78F}"/>
              </a:ext>
            </a:extLst>
          </p:cNvPr>
          <p:cNvSpPr txBox="1"/>
          <p:nvPr/>
        </p:nvSpPr>
        <p:spPr>
          <a:xfrm>
            <a:off x="1221178" y="1746713"/>
            <a:ext cx="897146" cy="261610"/>
          </a:xfrm>
          <a:prstGeom prst="rect">
            <a:avLst/>
          </a:prstGeom>
          <a:noFill/>
        </p:spPr>
        <p:txBody>
          <a:bodyPr wrap="square">
            <a:spAutoFit/>
          </a:bodyPr>
          <a:lstStyle/>
          <a:p>
            <a:r>
              <a:rPr lang="lt-LT" sz="105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N=101</a:t>
            </a:r>
            <a:r>
              <a:rPr lang="en-US" sz="105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a:t>
            </a:r>
            <a:endParaRPr lang="lt-LT" sz="105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338344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CCED02A4-52A6-4056-86D6-3A1BEFFB8F5A}"/>
              </a:ext>
            </a:extLst>
          </p:cNvPr>
          <p:cNvSpPr>
            <a:spLocks noGrp="1"/>
          </p:cNvSpPr>
          <p:nvPr>
            <p:ph sz="half" idx="10"/>
          </p:nvPr>
        </p:nvSpPr>
        <p:spPr/>
        <p:txBody>
          <a:bodyPr/>
          <a:lstStyle/>
          <a:p>
            <a:r>
              <a:rPr lang="lt-LT" dirty="0"/>
              <a:t>Žinančios dažniau pasisakė moterys.</a:t>
            </a:r>
            <a:endParaRPr lang="en-US" dirty="0"/>
          </a:p>
        </p:txBody>
      </p:sp>
      <p:sp>
        <p:nvSpPr>
          <p:cNvPr id="2" name="Content Placeholder 1">
            <a:extLst>
              <a:ext uri="{FF2B5EF4-FFF2-40B4-BE49-F238E27FC236}">
                <a16:creationId xmlns:a16="http://schemas.microsoft.com/office/drawing/2014/main" id="{A3FC4D52-748C-471B-BE6E-8073B46F92BD}"/>
              </a:ext>
            </a:extLst>
          </p:cNvPr>
          <p:cNvSpPr>
            <a:spLocks noGrp="1"/>
          </p:cNvSpPr>
          <p:nvPr>
            <p:ph sz="half" idx="1"/>
          </p:nvPr>
        </p:nvSpPr>
        <p:spPr>
          <a:xfrm>
            <a:off x="1231569" y="1304971"/>
            <a:ext cx="9736580" cy="293639"/>
          </a:xfrm>
        </p:spPr>
        <p:txBody>
          <a:bodyPr/>
          <a:lstStyle/>
          <a:p>
            <a:r>
              <a:rPr lang="lt-LT" dirty="0"/>
              <a:t>Ar žinote, kad asmuo su negalia gali pasinaudoti asmenine pagalba, kurią teikia savivaldybė? </a:t>
            </a:r>
          </a:p>
        </p:txBody>
      </p:sp>
      <p:sp>
        <p:nvSpPr>
          <p:cNvPr id="3" name="Title 2">
            <a:extLst>
              <a:ext uri="{FF2B5EF4-FFF2-40B4-BE49-F238E27FC236}">
                <a16:creationId xmlns:a16="http://schemas.microsoft.com/office/drawing/2014/main" id="{7D96E00A-D111-45D9-A674-C21502429E3A}"/>
              </a:ext>
            </a:extLst>
          </p:cNvPr>
          <p:cNvSpPr>
            <a:spLocks noGrp="1"/>
          </p:cNvSpPr>
          <p:nvPr>
            <p:ph type="title"/>
          </p:nvPr>
        </p:nvSpPr>
        <p:spPr>
          <a:xfrm>
            <a:off x="1221178" y="390591"/>
            <a:ext cx="10742934" cy="854497"/>
          </a:xfrm>
        </p:spPr>
        <p:txBody>
          <a:bodyPr>
            <a:noAutofit/>
          </a:bodyPr>
          <a:lstStyle/>
          <a:p>
            <a:r>
              <a:rPr lang="lt-LT" sz="2800" dirty="0">
                <a:solidFill>
                  <a:schemeClr val="accent2">
                    <a:lumMod val="75000"/>
                  </a:schemeClr>
                </a:solidFill>
              </a:rPr>
              <a:t>SAVIVALDYBĖS TEIKIAMOS ASMENINĖS PAGALBOS ŽINOMUMAS (PROC.)</a:t>
            </a:r>
            <a:endParaRPr lang="lt-LT" sz="2800" dirty="0">
              <a:solidFill>
                <a:srgbClr val="FF0000"/>
              </a:solidFill>
            </a:endParaRPr>
          </a:p>
        </p:txBody>
      </p:sp>
      <p:sp>
        <p:nvSpPr>
          <p:cNvPr id="9" name="Content Placeholder 3">
            <a:extLst>
              <a:ext uri="{FF2B5EF4-FFF2-40B4-BE49-F238E27FC236}">
                <a16:creationId xmlns:a16="http://schemas.microsoft.com/office/drawing/2014/main" id="{7CE6269A-06BC-487E-829B-90E0367B1E1B}"/>
              </a:ext>
            </a:extLst>
          </p:cNvPr>
          <p:cNvSpPr txBox="1">
            <a:spLocks/>
          </p:cNvSpPr>
          <p:nvPr/>
        </p:nvSpPr>
        <p:spPr>
          <a:xfrm>
            <a:off x="8679826" y="4118631"/>
            <a:ext cx="3002743" cy="636462"/>
          </a:xfrm>
          <a:prstGeom prst="rect">
            <a:avLst/>
          </a:prstGeom>
        </p:spPr>
        <p:txBody>
          <a:bodyPr vert="horz" lIns="91440" tIns="45720" rIns="91440" bIns="45720" rtlCol="0">
            <a:noAutofit/>
          </a:bodyPr>
          <a:lstStyle>
            <a:lvl1pPr marL="0" indent="0" algn="just" defTabSz="914400" rtl="0" eaLnBrk="1" latinLnBrk="0" hangingPunct="1">
              <a:lnSpc>
                <a:spcPct val="100000"/>
              </a:lnSpc>
              <a:spcBef>
                <a:spcPts val="0"/>
              </a:spcBef>
              <a:buClr>
                <a:schemeClr val="accent2"/>
              </a:buClr>
              <a:buFont typeface="Arial" panose="020B0604020202020204" pitchFamily="34" charset="0"/>
              <a:buNone/>
              <a:defRPr sz="11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4pPr>
            <a:lvl5pPr marL="2057400" indent="-228600" algn="just" defTabSz="914400" rtl="0" eaLnBrk="1" latinLnBrk="0" hangingPunct="1">
              <a:lnSpc>
                <a:spcPct val="100000"/>
              </a:lnSpc>
              <a:spcBef>
                <a:spcPts val="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endParaRPr lang="lt-LT" sz="1200" dirty="0"/>
          </a:p>
          <a:p>
            <a:pPr marL="171450" indent="-171450">
              <a:buFont typeface="Arial" panose="020B0604020202020204" pitchFamily="34" charset="0"/>
              <a:buChar char="•"/>
            </a:pPr>
            <a:endParaRPr lang="lt-LT" sz="1200" dirty="0"/>
          </a:p>
          <a:p>
            <a:pPr marL="171450" indent="-171450">
              <a:buFont typeface="Arial" panose="020B0604020202020204" pitchFamily="34" charset="0"/>
              <a:buChar char="•"/>
            </a:pPr>
            <a:endParaRPr lang="lt-LT" sz="1200" dirty="0"/>
          </a:p>
          <a:p>
            <a:pPr marL="171450" indent="-171450">
              <a:buFont typeface="Arial" panose="020B0604020202020204" pitchFamily="34" charset="0"/>
              <a:buChar char="•"/>
            </a:pPr>
            <a:endParaRPr lang="lt-LT" sz="1200" dirty="0"/>
          </a:p>
          <a:p>
            <a:pPr marL="171450" indent="-171450">
              <a:buFont typeface="Arial" panose="020B0604020202020204" pitchFamily="34" charset="0"/>
              <a:buChar char="•"/>
            </a:pPr>
            <a:endParaRPr lang="lt-LT" sz="1200" dirty="0"/>
          </a:p>
          <a:p>
            <a:pPr marL="171450" indent="-171450">
              <a:buFont typeface="Arial" panose="020B0604020202020204" pitchFamily="34" charset="0"/>
              <a:buChar char="•"/>
            </a:pPr>
            <a:endParaRPr lang="lt-LT" sz="1200" dirty="0"/>
          </a:p>
          <a:p>
            <a:pPr marL="171450" indent="-171450">
              <a:buFont typeface="Arial" panose="020B0604020202020204" pitchFamily="34" charset="0"/>
              <a:buChar char="•"/>
            </a:pPr>
            <a:endParaRPr lang="lt-LT" sz="1200" dirty="0"/>
          </a:p>
          <a:p>
            <a:endParaRPr lang="lt-LT" sz="1200" dirty="0"/>
          </a:p>
          <a:p>
            <a:endParaRPr lang="lt-LT" sz="1200" dirty="0"/>
          </a:p>
        </p:txBody>
      </p:sp>
      <p:graphicFrame>
        <p:nvGraphicFramePr>
          <p:cNvPr id="15" name="Content Placeholder 13">
            <a:extLst>
              <a:ext uri="{FF2B5EF4-FFF2-40B4-BE49-F238E27FC236}">
                <a16:creationId xmlns:a16="http://schemas.microsoft.com/office/drawing/2014/main" id="{6C049FCA-D4D7-4132-9FEF-F5484E5BDE6C}"/>
              </a:ext>
            </a:extLst>
          </p:cNvPr>
          <p:cNvGraphicFramePr>
            <a:graphicFrameLocks/>
          </p:cNvGraphicFramePr>
          <p:nvPr>
            <p:extLst>
              <p:ext uri="{D42A27DB-BD31-4B8C-83A1-F6EECF244321}">
                <p14:modId xmlns:p14="http://schemas.microsoft.com/office/powerpoint/2010/main" val="3829594953"/>
              </p:ext>
            </p:extLst>
          </p:nvPr>
        </p:nvGraphicFramePr>
        <p:xfrm>
          <a:off x="1231569" y="2156427"/>
          <a:ext cx="7448258" cy="380331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4FC84FC0-B355-4DCF-9DE2-81ED27C812FD}"/>
              </a:ext>
            </a:extLst>
          </p:cNvPr>
          <p:cNvSpPr txBox="1"/>
          <p:nvPr/>
        </p:nvSpPr>
        <p:spPr>
          <a:xfrm>
            <a:off x="1221178" y="1746713"/>
            <a:ext cx="897146" cy="261610"/>
          </a:xfrm>
          <a:prstGeom prst="rect">
            <a:avLst/>
          </a:prstGeom>
          <a:noFill/>
        </p:spPr>
        <p:txBody>
          <a:bodyPr wrap="square">
            <a:spAutoFit/>
          </a:bodyPr>
          <a:lstStyle/>
          <a:p>
            <a:r>
              <a:rPr lang="lt-LT" sz="105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N=101</a:t>
            </a:r>
            <a:r>
              <a:rPr lang="en-US" sz="105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a:t>
            </a:r>
            <a:endParaRPr lang="lt-LT" sz="105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1349457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999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7364" y="503351"/>
            <a:ext cx="10203140" cy="666233"/>
          </a:xfrm>
        </p:spPr>
        <p:txBody>
          <a:bodyPr/>
          <a:lstStyle/>
          <a:p>
            <a:r>
              <a:rPr lang="lt-LT" dirty="0">
                <a:solidFill>
                  <a:schemeClr val="accent2">
                    <a:lumMod val="75000"/>
                  </a:schemeClr>
                </a:solidFill>
              </a:rPr>
              <a:t>APIBENDRINIMAS</a:t>
            </a:r>
          </a:p>
        </p:txBody>
      </p:sp>
      <p:sp>
        <p:nvSpPr>
          <p:cNvPr id="4" name="Content Placeholder 3">
            <a:extLst>
              <a:ext uri="{FF2B5EF4-FFF2-40B4-BE49-F238E27FC236}">
                <a16:creationId xmlns:a16="http://schemas.microsoft.com/office/drawing/2014/main" id="{8C8A0F40-7DB7-4A2A-AAA0-38A8E0A84291}"/>
              </a:ext>
            </a:extLst>
          </p:cNvPr>
          <p:cNvSpPr>
            <a:spLocks noGrp="1"/>
          </p:cNvSpPr>
          <p:nvPr>
            <p:ph sz="half" idx="1"/>
          </p:nvPr>
        </p:nvSpPr>
        <p:spPr>
          <a:xfrm>
            <a:off x="885826" y="1540799"/>
            <a:ext cx="10578811" cy="4596232"/>
          </a:xfrm>
        </p:spPr>
        <p:txBody>
          <a:bodyPr anchor="ctr"/>
          <a:lstStyle/>
          <a:p>
            <a:pPr algn="l"/>
            <a:r>
              <a:rPr lang="lt-LT" sz="1200" dirty="0"/>
              <a:t>Penktadalis (21 proc.) respondentų nurodė, jog patys arba jų namų ūkio narys turi negalią ar ilgalaikių sveikatos sutrikdymų.</a:t>
            </a:r>
          </a:p>
          <a:p>
            <a:pPr algn="l"/>
            <a:endParaRPr lang="lt-LT" sz="1200" dirty="0"/>
          </a:p>
          <a:p>
            <a:pPr algn="l"/>
            <a:r>
              <a:rPr lang="lt-LT" sz="1200" dirty="0"/>
              <a:t>Negalią ar ilgalaikių sveikatos sutrikdymų turintys apklaustieji per paskutinį pusmetį dažniausiai patyrė sunkumų naudodamiesi miesto susisiekimo autobusais ir troleibusais (5 proc. sunkumų patyrė nuolatos, 6 proc. – dažnai, 20 proc. – kelis kartus) bei pirkdami (įsigydami) įvairias prekes ar paslaugas (4 proc. – nuolatos, 7 proc. – dažnai, 18 proc. – kelis kartus). </a:t>
            </a:r>
          </a:p>
          <a:p>
            <a:pPr algn="l"/>
            <a:endParaRPr lang="lt-LT" sz="1200" dirty="0"/>
          </a:p>
          <a:p>
            <a:pPr algn="l"/>
            <a:r>
              <a:rPr lang="lt-LT" sz="1200" dirty="0"/>
              <a:t>Daugiau nei pusė (63 proc.) tyrimo dalyvių įdarbintų žmogų su negalia savo įmonėje, 10 proc. to nedarytų, o 27 proc. nuomonės šiuo klausimu neturi.</a:t>
            </a:r>
          </a:p>
          <a:p>
            <a:pPr algn="l"/>
            <a:endParaRPr lang="lt-LT" sz="1200" dirty="0"/>
          </a:p>
          <a:p>
            <a:pPr algn="l"/>
            <a:r>
              <a:rPr lang="lt-LT" sz="1200" dirty="0"/>
              <a:t>Atsisakant savo įmonėje įdarbinti žmogų su negalia dažniausiai laikomasi nuomonės, kad asmuo nesugebės kokybiškai dirbti ir pateisinti lūkesčių (53 proc.). 43 proc. apklaustųjų taip pat pažymi, kad neturi žinių, kaip reikėtų pritaikyti darbo aplinką darbuotojams su negalia.</a:t>
            </a:r>
          </a:p>
          <a:p>
            <a:pPr algn="l"/>
            <a:endParaRPr lang="lt-LT" sz="1200" dirty="0"/>
          </a:p>
          <a:p>
            <a:pPr algn="l"/>
            <a:r>
              <a:rPr lang="lt-LT" sz="1200" dirty="0"/>
              <a:t>57 proc. respondentų teigia, kad visuomenės informavimo ir švietimo priemonės žmonių su negalia integracijos klausimais yra pajėgios pakeisti jų požiūrį į žmones su negalia. Ketvirtadalis (25 proc.) laikosi priešingos nuomonės.</a:t>
            </a:r>
          </a:p>
          <a:p>
            <a:pPr algn="l"/>
            <a:endParaRPr lang="lt-LT" sz="1200" dirty="0"/>
          </a:p>
          <a:p>
            <a:pPr algn="l"/>
            <a:r>
              <a:rPr lang="lt-LT" sz="1200" dirty="0"/>
              <a:t>Laidos (46 proc.) ir dokumentiniai filmai (45 proc.) įvardinti kaip efektyviausios visuomenės švietimo ir informavimo priemonės, padedančios keisti žmonių požiūrį į žmones su negalia. Kalbant apie informacijos sklaidos kanalus, efektyviausia laikoma televizija (80 proc.).</a:t>
            </a:r>
          </a:p>
          <a:p>
            <a:pPr algn="l"/>
            <a:endParaRPr lang="lt-LT" sz="1200" dirty="0"/>
          </a:p>
          <a:p>
            <a:pPr algn="l"/>
            <a:r>
              <a:rPr lang="lt-LT" sz="1200" dirty="0"/>
              <a:t>Beveik pusė (48 proc.) respondentų mano, kad informatyvios švietimo kampanijos nacionaliniu ir regioniniu mastu skleidžiant gerąją žinią labiausiai sumažintų darbdavių nerimą ir padėtų apsispręsti priimti į darbą žmogų su negalia. 42-43 proc. apklaustųjų nuomone, tą padėtų pasiekti ir paveikios edukacinės televizijos bei radijo laidos (43 proc.), ir paskaitos, kuriose gausu asmeninių žmonių su negalia įsidarbinimo sėkmės istorijų (42 proc.).</a:t>
            </a:r>
          </a:p>
          <a:p>
            <a:pPr algn="l"/>
            <a:endParaRPr lang="lt-LT" sz="1200" dirty="0"/>
          </a:p>
          <a:p>
            <a:pPr algn="l"/>
            <a:r>
              <a:rPr lang="lt-LT" sz="1200" dirty="0"/>
              <a:t>52 proc. apklaustųjų teigia žinantys, kad asmuo su negalia gali pasinaudoti savivaldybės teikiama asmenine pagalba: 5 proc. apie tokią pagalbą žino, nes ją gauna artimas žmogus, 47 proc. žino. Vis dėlto, panaši dalis respondentų (48 proc.) apie savivaldybės teikiamą pagalbą nežino.</a:t>
            </a:r>
          </a:p>
        </p:txBody>
      </p:sp>
    </p:spTree>
    <p:extLst>
      <p:ext uri="{BB962C8B-B14F-4D97-AF65-F5344CB8AC3E}">
        <p14:creationId xmlns:p14="http://schemas.microsoft.com/office/powerpoint/2010/main" val="1774922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902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572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ABF7241-77FB-4F72-81AC-E60C72F4DAD4}"/>
              </a:ext>
            </a:extLst>
          </p:cNvPr>
          <p:cNvSpPr>
            <a:spLocks noGrp="1"/>
          </p:cNvSpPr>
          <p:nvPr>
            <p:ph type="title"/>
          </p:nvPr>
        </p:nvSpPr>
        <p:spPr>
          <a:xfrm>
            <a:off x="1230947" y="140860"/>
            <a:ext cx="9730107" cy="1151703"/>
          </a:xfrm>
        </p:spPr>
        <p:txBody>
          <a:bodyPr>
            <a:normAutofit/>
          </a:bodyPr>
          <a:lstStyle/>
          <a:p>
            <a:pPr algn="ctr"/>
            <a:r>
              <a:rPr lang="lt-LT" sz="3600" dirty="0">
                <a:solidFill>
                  <a:schemeClr val="accent2">
                    <a:lumMod val="75000"/>
                  </a:schemeClr>
                </a:solidFill>
              </a:rPr>
              <a:t>TYRIMO METODIKA</a:t>
            </a:r>
          </a:p>
        </p:txBody>
      </p:sp>
      <p:sp>
        <p:nvSpPr>
          <p:cNvPr id="7" name="Rectangle 6">
            <a:extLst>
              <a:ext uri="{FF2B5EF4-FFF2-40B4-BE49-F238E27FC236}">
                <a16:creationId xmlns:a16="http://schemas.microsoft.com/office/drawing/2014/main" id="{07F0BC18-17FC-414C-846A-B8F579890216}"/>
              </a:ext>
            </a:extLst>
          </p:cNvPr>
          <p:cNvSpPr/>
          <p:nvPr/>
        </p:nvSpPr>
        <p:spPr>
          <a:xfrm flipV="1">
            <a:off x="-1" y="6820824"/>
            <a:ext cx="12192001" cy="45719"/>
          </a:xfrm>
          <a:prstGeom prst="rect">
            <a:avLst/>
          </a:prstGeom>
          <a:gradFill>
            <a:gsLst>
              <a:gs pos="40000">
                <a:srgbClr val="1AB1AF"/>
              </a:gs>
              <a:gs pos="59000">
                <a:srgbClr val="C9F7F7"/>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nvGrpSpPr>
          <p:cNvPr id="14" name="Group 13">
            <a:extLst>
              <a:ext uri="{FF2B5EF4-FFF2-40B4-BE49-F238E27FC236}">
                <a16:creationId xmlns:a16="http://schemas.microsoft.com/office/drawing/2014/main" id="{BD3035DC-E60F-446B-9CBA-29348F039A7C}"/>
              </a:ext>
            </a:extLst>
          </p:cNvPr>
          <p:cNvGrpSpPr/>
          <p:nvPr/>
        </p:nvGrpSpPr>
        <p:grpSpPr>
          <a:xfrm>
            <a:off x="565677" y="1396863"/>
            <a:ext cx="11060645" cy="4510009"/>
            <a:chOff x="565677" y="1376045"/>
            <a:chExt cx="11060645" cy="4510009"/>
          </a:xfrm>
        </p:grpSpPr>
        <p:grpSp>
          <p:nvGrpSpPr>
            <p:cNvPr id="2" name="Group 1">
              <a:extLst>
                <a:ext uri="{FF2B5EF4-FFF2-40B4-BE49-F238E27FC236}">
                  <a16:creationId xmlns:a16="http://schemas.microsoft.com/office/drawing/2014/main" id="{D9DE2CF1-C3F5-46F2-8F57-46D9E4D66616}"/>
                </a:ext>
              </a:extLst>
            </p:cNvPr>
            <p:cNvGrpSpPr/>
            <p:nvPr/>
          </p:nvGrpSpPr>
          <p:grpSpPr>
            <a:xfrm>
              <a:off x="565679" y="1376045"/>
              <a:ext cx="11060643" cy="2136437"/>
              <a:chOff x="496948" y="1461106"/>
              <a:chExt cx="11060643" cy="2136437"/>
            </a:xfrm>
          </p:grpSpPr>
          <p:sp>
            <p:nvSpPr>
              <p:cNvPr id="32" name="Rectangle: Rounded Corners 31">
                <a:extLst>
                  <a:ext uri="{FF2B5EF4-FFF2-40B4-BE49-F238E27FC236}">
                    <a16:creationId xmlns:a16="http://schemas.microsoft.com/office/drawing/2014/main" id="{9BF1CEF7-4B4F-4E58-A769-93FB13BC99C7}"/>
                  </a:ext>
                </a:extLst>
              </p:cNvPr>
              <p:cNvSpPr/>
              <p:nvPr/>
            </p:nvSpPr>
            <p:spPr>
              <a:xfrm>
                <a:off x="496948" y="1461106"/>
                <a:ext cx="2671554" cy="2136437"/>
              </a:xfrm>
              <a:prstGeom prst="roundRect">
                <a:avLst>
                  <a:gd name="adj" fmla="val 5529"/>
                </a:avLst>
              </a:prstGeom>
              <a:solidFill>
                <a:schemeClr val="bg1"/>
              </a:solidFill>
              <a:ln>
                <a:noFill/>
              </a:ln>
              <a:effectLst>
                <a:outerShdw blurRad="876300" dist="279400" dir="5400000" sx="99000" sy="99000" algn="t" rotWithShape="0">
                  <a:srgbClr val="221B43">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2" name="Rectangle: Rounded Corners 41">
                <a:extLst>
                  <a:ext uri="{FF2B5EF4-FFF2-40B4-BE49-F238E27FC236}">
                    <a16:creationId xmlns:a16="http://schemas.microsoft.com/office/drawing/2014/main" id="{8F8E52E9-8BC6-4ED2-9961-31DA67F32847}"/>
                  </a:ext>
                </a:extLst>
              </p:cNvPr>
              <p:cNvSpPr/>
              <p:nvPr/>
            </p:nvSpPr>
            <p:spPr>
              <a:xfrm>
                <a:off x="3293311" y="1461106"/>
                <a:ext cx="2671554" cy="2136437"/>
              </a:xfrm>
              <a:prstGeom prst="roundRect">
                <a:avLst>
                  <a:gd name="adj" fmla="val 5529"/>
                </a:avLst>
              </a:prstGeom>
              <a:solidFill>
                <a:schemeClr val="bg1"/>
              </a:solidFill>
              <a:ln>
                <a:noFill/>
              </a:ln>
              <a:effectLst>
                <a:outerShdw blurRad="876300" dist="279400" dir="5400000" sx="99000" sy="99000" algn="t" rotWithShape="0">
                  <a:srgbClr val="221B43">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9" name="Rectangle: Rounded Corners 48">
                <a:extLst>
                  <a:ext uri="{FF2B5EF4-FFF2-40B4-BE49-F238E27FC236}">
                    <a16:creationId xmlns:a16="http://schemas.microsoft.com/office/drawing/2014/main" id="{9465D109-EFB6-42F2-BB47-B078D378F11F}"/>
                  </a:ext>
                </a:extLst>
              </p:cNvPr>
              <p:cNvSpPr/>
              <p:nvPr/>
            </p:nvSpPr>
            <p:spPr>
              <a:xfrm>
                <a:off x="6089674" y="1461106"/>
                <a:ext cx="2671554" cy="2136437"/>
              </a:xfrm>
              <a:prstGeom prst="roundRect">
                <a:avLst>
                  <a:gd name="adj" fmla="val 5529"/>
                </a:avLst>
              </a:prstGeom>
              <a:solidFill>
                <a:schemeClr val="bg1"/>
              </a:solidFill>
              <a:ln>
                <a:noFill/>
              </a:ln>
              <a:effectLst>
                <a:outerShdw blurRad="876300" dist="279400" dir="5400000" sx="99000" sy="99000" algn="t" rotWithShape="0">
                  <a:srgbClr val="221B43">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0" name="Rectangle: Rounded Corners 49">
                <a:extLst>
                  <a:ext uri="{FF2B5EF4-FFF2-40B4-BE49-F238E27FC236}">
                    <a16:creationId xmlns:a16="http://schemas.microsoft.com/office/drawing/2014/main" id="{D1C03969-32D5-4325-AEAF-9EA53E0336DB}"/>
                  </a:ext>
                </a:extLst>
              </p:cNvPr>
              <p:cNvSpPr/>
              <p:nvPr/>
            </p:nvSpPr>
            <p:spPr>
              <a:xfrm>
                <a:off x="8886037" y="1461106"/>
                <a:ext cx="2671554" cy="2136437"/>
              </a:xfrm>
              <a:prstGeom prst="roundRect">
                <a:avLst>
                  <a:gd name="adj" fmla="val 5529"/>
                </a:avLst>
              </a:prstGeom>
              <a:solidFill>
                <a:schemeClr val="bg1"/>
              </a:solidFill>
              <a:ln>
                <a:noFill/>
              </a:ln>
              <a:effectLst>
                <a:outerShdw blurRad="876300" dist="279400" dir="5400000" sx="99000" sy="99000" algn="t" rotWithShape="0">
                  <a:srgbClr val="221B43">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grpSp>
          <p:nvGrpSpPr>
            <p:cNvPr id="52" name="Group 51">
              <a:extLst>
                <a:ext uri="{FF2B5EF4-FFF2-40B4-BE49-F238E27FC236}">
                  <a16:creationId xmlns:a16="http://schemas.microsoft.com/office/drawing/2014/main" id="{BFE3F4EF-6621-46F9-A734-2E778A8EE54E}"/>
                </a:ext>
              </a:extLst>
            </p:cNvPr>
            <p:cNvGrpSpPr/>
            <p:nvPr/>
          </p:nvGrpSpPr>
          <p:grpSpPr>
            <a:xfrm>
              <a:off x="565677" y="3640779"/>
              <a:ext cx="11060643" cy="2245275"/>
              <a:chOff x="496948" y="1461106"/>
              <a:chExt cx="11060643" cy="2245275"/>
            </a:xfrm>
          </p:grpSpPr>
          <p:sp>
            <p:nvSpPr>
              <p:cNvPr id="55" name="Rectangle: Rounded Corners 54">
                <a:extLst>
                  <a:ext uri="{FF2B5EF4-FFF2-40B4-BE49-F238E27FC236}">
                    <a16:creationId xmlns:a16="http://schemas.microsoft.com/office/drawing/2014/main" id="{F4F38E79-2002-4375-94B9-BF34C3A9DC51}"/>
                  </a:ext>
                </a:extLst>
              </p:cNvPr>
              <p:cNvSpPr/>
              <p:nvPr/>
            </p:nvSpPr>
            <p:spPr>
              <a:xfrm>
                <a:off x="496948" y="1461106"/>
                <a:ext cx="2671554" cy="2245275"/>
              </a:xfrm>
              <a:prstGeom prst="roundRect">
                <a:avLst>
                  <a:gd name="adj" fmla="val 5529"/>
                </a:avLst>
              </a:prstGeom>
              <a:solidFill>
                <a:schemeClr val="bg1"/>
              </a:solidFill>
              <a:ln>
                <a:noFill/>
              </a:ln>
              <a:effectLst>
                <a:outerShdw blurRad="876300" dist="279400" dir="5400000" sx="99000" sy="99000" algn="t" rotWithShape="0">
                  <a:srgbClr val="221B43">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0" name="Rectangle: Rounded Corners 59">
                <a:extLst>
                  <a:ext uri="{FF2B5EF4-FFF2-40B4-BE49-F238E27FC236}">
                    <a16:creationId xmlns:a16="http://schemas.microsoft.com/office/drawing/2014/main" id="{527EEF7B-F712-47B6-909D-4F78C6E79D5B}"/>
                  </a:ext>
                </a:extLst>
              </p:cNvPr>
              <p:cNvSpPr/>
              <p:nvPr/>
            </p:nvSpPr>
            <p:spPr>
              <a:xfrm>
                <a:off x="3293311" y="1461106"/>
                <a:ext cx="2671554" cy="2245275"/>
              </a:xfrm>
              <a:prstGeom prst="roundRect">
                <a:avLst>
                  <a:gd name="adj" fmla="val 5529"/>
                </a:avLst>
              </a:prstGeom>
              <a:solidFill>
                <a:schemeClr val="bg1"/>
              </a:solidFill>
              <a:ln>
                <a:noFill/>
              </a:ln>
              <a:effectLst>
                <a:outerShdw blurRad="876300" dist="279400" dir="5400000" sx="99000" sy="99000" algn="t" rotWithShape="0">
                  <a:srgbClr val="221B43">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2" name="Rectangle: Rounded Corners 61">
                <a:extLst>
                  <a:ext uri="{FF2B5EF4-FFF2-40B4-BE49-F238E27FC236}">
                    <a16:creationId xmlns:a16="http://schemas.microsoft.com/office/drawing/2014/main" id="{83B27076-FA3D-4342-811E-C0793A0C0CB2}"/>
                  </a:ext>
                </a:extLst>
              </p:cNvPr>
              <p:cNvSpPr/>
              <p:nvPr/>
            </p:nvSpPr>
            <p:spPr>
              <a:xfrm>
                <a:off x="6089674" y="1461106"/>
                <a:ext cx="2671554" cy="2245275"/>
              </a:xfrm>
              <a:prstGeom prst="roundRect">
                <a:avLst>
                  <a:gd name="adj" fmla="val 5529"/>
                </a:avLst>
              </a:prstGeom>
              <a:solidFill>
                <a:schemeClr val="bg1"/>
              </a:solidFill>
              <a:ln>
                <a:noFill/>
              </a:ln>
              <a:effectLst>
                <a:outerShdw blurRad="876300" dist="279400" dir="5400000" sx="99000" sy="99000" algn="t" rotWithShape="0">
                  <a:srgbClr val="221B43">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4" name="Rectangle: Rounded Corners 63">
                <a:extLst>
                  <a:ext uri="{FF2B5EF4-FFF2-40B4-BE49-F238E27FC236}">
                    <a16:creationId xmlns:a16="http://schemas.microsoft.com/office/drawing/2014/main" id="{E35CAB93-3239-481F-9925-6B22E6EE7C16}"/>
                  </a:ext>
                </a:extLst>
              </p:cNvPr>
              <p:cNvSpPr/>
              <p:nvPr/>
            </p:nvSpPr>
            <p:spPr>
              <a:xfrm>
                <a:off x="8886037" y="1461106"/>
                <a:ext cx="2671554" cy="2245275"/>
              </a:xfrm>
              <a:prstGeom prst="roundRect">
                <a:avLst>
                  <a:gd name="adj" fmla="val 5529"/>
                </a:avLst>
              </a:prstGeom>
              <a:solidFill>
                <a:schemeClr val="bg1"/>
              </a:solidFill>
              <a:ln>
                <a:noFill/>
              </a:ln>
              <a:effectLst>
                <a:outerShdw blurRad="876300" dist="279400" dir="5400000" sx="99000" sy="99000" algn="t" rotWithShape="0">
                  <a:srgbClr val="221B43">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grpSp>
          <p:nvGrpSpPr>
            <p:cNvPr id="70" name="Group 69">
              <a:extLst>
                <a:ext uri="{FF2B5EF4-FFF2-40B4-BE49-F238E27FC236}">
                  <a16:creationId xmlns:a16="http://schemas.microsoft.com/office/drawing/2014/main" id="{08A801D5-CC84-4862-A41D-E01D2E0A2E6D}"/>
                </a:ext>
              </a:extLst>
            </p:cNvPr>
            <p:cNvGrpSpPr/>
            <p:nvPr/>
          </p:nvGrpSpPr>
          <p:grpSpPr>
            <a:xfrm>
              <a:off x="1686721" y="1532386"/>
              <a:ext cx="460247" cy="460247"/>
              <a:chOff x="2107988" y="1326018"/>
              <a:chExt cx="714016" cy="714016"/>
            </a:xfrm>
          </p:grpSpPr>
          <p:pic>
            <p:nvPicPr>
              <p:cNvPr id="76" name="Graphic 75">
                <a:extLst>
                  <a:ext uri="{FF2B5EF4-FFF2-40B4-BE49-F238E27FC236}">
                    <a16:creationId xmlns:a16="http://schemas.microsoft.com/office/drawing/2014/main" id="{654183AE-03C9-4EB2-BA91-5013BA12D31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7404" y="1514665"/>
                <a:ext cx="353235" cy="353235"/>
              </a:xfrm>
              <a:prstGeom prst="rect">
                <a:avLst/>
              </a:prstGeom>
            </p:spPr>
          </p:pic>
          <p:sp>
            <p:nvSpPr>
              <p:cNvPr id="77" name="Oval 76">
                <a:extLst>
                  <a:ext uri="{FF2B5EF4-FFF2-40B4-BE49-F238E27FC236}">
                    <a16:creationId xmlns:a16="http://schemas.microsoft.com/office/drawing/2014/main" id="{D499E94E-41A9-49E4-8A71-F88B26945BEB}"/>
                  </a:ext>
                </a:extLst>
              </p:cNvPr>
              <p:cNvSpPr/>
              <p:nvPr/>
            </p:nvSpPr>
            <p:spPr>
              <a:xfrm>
                <a:off x="2107988" y="1326018"/>
                <a:ext cx="714016" cy="714016"/>
              </a:xfrm>
              <a:prstGeom prst="ellipse">
                <a:avLst/>
              </a:prstGeom>
              <a:noFill/>
              <a:ln>
                <a:solidFill>
                  <a:srgbClr val="1AB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grpSp>
        <p:sp>
          <p:nvSpPr>
            <p:cNvPr id="78" name="TextBox 77">
              <a:extLst>
                <a:ext uri="{FF2B5EF4-FFF2-40B4-BE49-F238E27FC236}">
                  <a16:creationId xmlns:a16="http://schemas.microsoft.com/office/drawing/2014/main" id="{DCD6360B-88F3-4BA6-BA6F-0F74D7A831A4}"/>
                </a:ext>
              </a:extLst>
            </p:cNvPr>
            <p:cNvSpPr txBox="1"/>
            <p:nvPr/>
          </p:nvSpPr>
          <p:spPr>
            <a:xfrm>
              <a:off x="744277" y="2054622"/>
              <a:ext cx="2349795" cy="276999"/>
            </a:xfrm>
            <a:prstGeom prst="rect">
              <a:avLst/>
            </a:prstGeom>
            <a:noFill/>
          </p:spPr>
          <p:txBody>
            <a:bodyPr wrap="square">
              <a:spAutoFit/>
            </a:bodyPr>
            <a:lstStyle/>
            <a:p>
              <a:pPr algn="ctr"/>
              <a:r>
                <a:rPr lang="lt-LT" sz="1200" dirty="0">
                  <a:solidFill>
                    <a:srgbClr val="004B50"/>
                  </a:solidFill>
                </a:rPr>
                <a:t>LAIKAS</a:t>
              </a:r>
            </a:p>
          </p:txBody>
        </p:sp>
        <p:sp>
          <p:nvSpPr>
            <p:cNvPr id="79" name="TextBox 78">
              <a:extLst>
                <a:ext uri="{FF2B5EF4-FFF2-40B4-BE49-F238E27FC236}">
                  <a16:creationId xmlns:a16="http://schemas.microsoft.com/office/drawing/2014/main" id="{63A68C0B-3EA4-4BB9-A5EC-186C653D283A}"/>
                </a:ext>
              </a:extLst>
            </p:cNvPr>
            <p:cNvSpPr txBox="1"/>
            <p:nvPr/>
          </p:nvSpPr>
          <p:spPr>
            <a:xfrm>
              <a:off x="744278" y="2321531"/>
              <a:ext cx="2349795" cy="276999"/>
            </a:xfrm>
            <a:prstGeom prst="rect">
              <a:avLst/>
            </a:prstGeom>
            <a:noFill/>
          </p:spPr>
          <p:txBody>
            <a:bodyPr wrap="square">
              <a:spAutoFit/>
            </a:bodyPr>
            <a:lstStyle/>
            <a:p>
              <a:pPr algn="ctr"/>
              <a:r>
                <a:rPr lang="lt-LT" sz="1200" dirty="0">
                  <a:solidFill>
                    <a:srgbClr val="727272"/>
                  </a:solidFill>
                </a:rPr>
                <a:t>2021 12 13 – 12 20</a:t>
              </a:r>
            </a:p>
          </p:txBody>
        </p:sp>
        <p:sp>
          <p:nvSpPr>
            <p:cNvPr id="82" name="Oval 81">
              <a:extLst>
                <a:ext uri="{FF2B5EF4-FFF2-40B4-BE49-F238E27FC236}">
                  <a16:creationId xmlns:a16="http://schemas.microsoft.com/office/drawing/2014/main" id="{89CCE8D7-A3BF-40ED-96BF-0DCA8A497490}"/>
                </a:ext>
              </a:extLst>
            </p:cNvPr>
            <p:cNvSpPr/>
            <p:nvPr/>
          </p:nvSpPr>
          <p:spPr>
            <a:xfrm>
              <a:off x="4467693" y="1526361"/>
              <a:ext cx="460247" cy="460247"/>
            </a:xfrm>
            <a:prstGeom prst="ellipse">
              <a:avLst/>
            </a:prstGeom>
            <a:noFill/>
            <a:ln>
              <a:solidFill>
                <a:srgbClr val="1AB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pic>
          <p:nvPicPr>
            <p:cNvPr id="83" name="Graphic 82">
              <a:extLst>
                <a:ext uri="{FF2B5EF4-FFF2-40B4-BE49-F238E27FC236}">
                  <a16:creationId xmlns:a16="http://schemas.microsoft.com/office/drawing/2014/main" id="{660EFB3D-6D33-4040-B45A-C9989C94FE0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5648" y="1629526"/>
              <a:ext cx="244336" cy="244336"/>
            </a:xfrm>
            <a:prstGeom prst="rect">
              <a:avLst/>
            </a:prstGeom>
          </p:spPr>
        </p:pic>
        <p:sp>
          <p:nvSpPr>
            <p:cNvPr id="84" name="TextBox 83">
              <a:extLst>
                <a:ext uri="{FF2B5EF4-FFF2-40B4-BE49-F238E27FC236}">
                  <a16:creationId xmlns:a16="http://schemas.microsoft.com/office/drawing/2014/main" id="{FB7192C7-6E95-4825-953E-83EA8F55323F}"/>
                </a:ext>
              </a:extLst>
            </p:cNvPr>
            <p:cNvSpPr txBox="1"/>
            <p:nvPr/>
          </p:nvSpPr>
          <p:spPr>
            <a:xfrm>
              <a:off x="3560132" y="2054621"/>
              <a:ext cx="2275368" cy="276999"/>
            </a:xfrm>
            <a:prstGeom prst="rect">
              <a:avLst/>
            </a:prstGeom>
            <a:noFill/>
          </p:spPr>
          <p:txBody>
            <a:bodyPr wrap="square">
              <a:spAutoFit/>
            </a:bodyPr>
            <a:lstStyle/>
            <a:p>
              <a:pPr algn="ctr"/>
              <a:r>
                <a:rPr lang="lt-LT" sz="1200" dirty="0">
                  <a:solidFill>
                    <a:srgbClr val="004B50"/>
                  </a:solidFill>
                </a:rPr>
                <a:t>TIKSLAS</a:t>
              </a:r>
            </a:p>
          </p:txBody>
        </p:sp>
        <p:sp>
          <p:nvSpPr>
            <p:cNvPr id="85" name="TextBox 84">
              <a:extLst>
                <a:ext uri="{FF2B5EF4-FFF2-40B4-BE49-F238E27FC236}">
                  <a16:creationId xmlns:a16="http://schemas.microsoft.com/office/drawing/2014/main" id="{822ABD5F-7092-48D8-B7DF-E840D8B62A9D}"/>
                </a:ext>
              </a:extLst>
            </p:cNvPr>
            <p:cNvSpPr txBox="1"/>
            <p:nvPr/>
          </p:nvSpPr>
          <p:spPr>
            <a:xfrm>
              <a:off x="3433618" y="2320356"/>
              <a:ext cx="2528396" cy="461665"/>
            </a:xfrm>
            <a:prstGeom prst="rect">
              <a:avLst/>
            </a:prstGeom>
            <a:noFill/>
          </p:spPr>
          <p:txBody>
            <a:bodyPr wrap="square">
              <a:spAutoFit/>
            </a:bodyPr>
            <a:lstStyle>
              <a:defPPr>
                <a:defRPr lang="lt-LT"/>
              </a:defPPr>
              <a:lvl1pPr algn="ctr">
                <a:defRPr sz="1400"/>
              </a:lvl1pPr>
            </a:lstStyle>
            <a:p>
              <a:r>
                <a:rPr lang="lt-LT" sz="1200" dirty="0">
                  <a:solidFill>
                    <a:srgbClr val="727272"/>
                  </a:solidFill>
                </a:rPr>
                <a:t>Išsiaiškinti šalies gyventojų požiūrį į neįgaliuosius.</a:t>
              </a:r>
            </a:p>
          </p:txBody>
        </p:sp>
        <p:sp>
          <p:nvSpPr>
            <p:cNvPr id="86" name="Oval 85">
              <a:extLst>
                <a:ext uri="{FF2B5EF4-FFF2-40B4-BE49-F238E27FC236}">
                  <a16:creationId xmlns:a16="http://schemas.microsoft.com/office/drawing/2014/main" id="{9B0DD0EE-E695-45F1-B923-9F4A6FBA7E3A}"/>
                </a:ext>
              </a:extLst>
            </p:cNvPr>
            <p:cNvSpPr/>
            <p:nvPr/>
          </p:nvSpPr>
          <p:spPr>
            <a:xfrm>
              <a:off x="7264056" y="1523615"/>
              <a:ext cx="460247" cy="460247"/>
            </a:xfrm>
            <a:prstGeom prst="ellipse">
              <a:avLst/>
            </a:prstGeom>
            <a:noFill/>
            <a:ln>
              <a:solidFill>
                <a:srgbClr val="1AB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87" name="Oval 86">
              <a:extLst>
                <a:ext uri="{FF2B5EF4-FFF2-40B4-BE49-F238E27FC236}">
                  <a16:creationId xmlns:a16="http://schemas.microsoft.com/office/drawing/2014/main" id="{C46EA566-C965-452C-9614-70402D2AFECF}"/>
                </a:ext>
              </a:extLst>
            </p:cNvPr>
            <p:cNvSpPr/>
            <p:nvPr/>
          </p:nvSpPr>
          <p:spPr>
            <a:xfrm>
              <a:off x="10060419" y="1522539"/>
              <a:ext cx="460247" cy="460247"/>
            </a:xfrm>
            <a:prstGeom prst="ellipse">
              <a:avLst/>
            </a:prstGeom>
            <a:noFill/>
            <a:ln>
              <a:solidFill>
                <a:srgbClr val="1AB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88" name="Oval 87">
              <a:extLst>
                <a:ext uri="{FF2B5EF4-FFF2-40B4-BE49-F238E27FC236}">
                  <a16:creationId xmlns:a16="http://schemas.microsoft.com/office/drawing/2014/main" id="{F6401D51-3FFB-43E7-A1FD-059A2E09E1D5}"/>
                </a:ext>
              </a:extLst>
            </p:cNvPr>
            <p:cNvSpPr/>
            <p:nvPr/>
          </p:nvSpPr>
          <p:spPr>
            <a:xfrm>
              <a:off x="7264056" y="3740271"/>
              <a:ext cx="460247" cy="460247"/>
            </a:xfrm>
            <a:prstGeom prst="ellipse">
              <a:avLst/>
            </a:prstGeom>
            <a:noFill/>
            <a:ln>
              <a:solidFill>
                <a:srgbClr val="1AB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89" name="Oval 88">
              <a:extLst>
                <a:ext uri="{FF2B5EF4-FFF2-40B4-BE49-F238E27FC236}">
                  <a16:creationId xmlns:a16="http://schemas.microsoft.com/office/drawing/2014/main" id="{AB696D6B-6F71-4CEB-8F59-B8925CDF5937}"/>
                </a:ext>
              </a:extLst>
            </p:cNvPr>
            <p:cNvSpPr/>
            <p:nvPr/>
          </p:nvSpPr>
          <p:spPr>
            <a:xfrm>
              <a:off x="10060419" y="3740247"/>
              <a:ext cx="460247" cy="460247"/>
            </a:xfrm>
            <a:prstGeom prst="ellipse">
              <a:avLst/>
            </a:prstGeom>
            <a:noFill/>
            <a:ln>
              <a:solidFill>
                <a:srgbClr val="1AB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90" name="Oval 89">
              <a:extLst>
                <a:ext uri="{FF2B5EF4-FFF2-40B4-BE49-F238E27FC236}">
                  <a16:creationId xmlns:a16="http://schemas.microsoft.com/office/drawing/2014/main" id="{92369592-AC75-42A3-9977-28C260595BC6}"/>
                </a:ext>
              </a:extLst>
            </p:cNvPr>
            <p:cNvSpPr/>
            <p:nvPr/>
          </p:nvSpPr>
          <p:spPr>
            <a:xfrm>
              <a:off x="1671330" y="3739872"/>
              <a:ext cx="460247" cy="460247"/>
            </a:xfrm>
            <a:prstGeom prst="ellipse">
              <a:avLst/>
            </a:prstGeom>
            <a:noFill/>
            <a:ln>
              <a:solidFill>
                <a:srgbClr val="1AB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91" name="Oval 90">
              <a:extLst>
                <a:ext uri="{FF2B5EF4-FFF2-40B4-BE49-F238E27FC236}">
                  <a16:creationId xmlns:a16="http://schemas.microsoft.com/office/drawing/2014/main" id="{F6DFD68D-8256-47AA-9227-DF27325C4D38}"/>
                </a:ext>
              </a:extLst>
            </p:cNvPr>
            <p:cNvSpPr/>
            <p:nvPr/>
          </p:nvSpPr>
          <p:spPr>
            <a:xfrm>
              <a:off x="4467693" y="3738796"/>
              <a:ext cx="460247" cy="460247"/>
            </a:xfrm>
            <a:prstGeom prst="ellipse">
              <a:avLst/>
            </a:prstGeom>
            <a:noFill/>
            <a:ln>
              <a:solidFill>
                <a:srgbClr val="1AB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92" name="TextBox 91">
              <a:extLst>
                <a:ext uri="{FF2B5EF4-FFF2-40B4-BE49-F238E27FC236}">
                  <a16:creationId xmlns:a16="http://schemas.microsoft.com/office/drawing/2014/main" id="{E25D576B-5DB0-45DF-8DF6-B44275BC45B9}"/>
                </a:ext>
              </a:extLst>
            </p:cNvPr>
            <p:cNvSpPr txBox="1"/>
            <p:nvPr/>
          </p:nvSpPr>
          <p:spPr>
            <a:xfrm>
              <a:off x="6377760" y="2054621"/>
              <a:ext cx="2232837" cy="276999"/>
            </a:xfrm>
            <a:prstGeom prst="rect">
              <a:avLst/>
            </a:prstGeom>
            <a:noFill/>
          </p:spPr>
          <p:txBody>
            <a:bodyPr wrap="square">
              <a:spAutoFit/>
            </a:bodyPr>
            <a:lstStyle/>
            <a:p>
              <a:pPr algn="ctr"/>
              <a:r>
                <a:rPr lang="lt-LT" sz="1200" dirty="0">
                  <a:solidFill>
                    <a:srgbClr val="004B50"/>
                  </a:solidFill>
                </a:rPr>
                <a:t>TIKSLINĖ GRUPĖ</a:t>
              </a:r>
            </a:p>
          </p:txBody>
        </p:sp>
        <p:pic>
          <p:nvPicPr>
            <p:cNvPr id="93" name="Graphic 92">
              <a:extLst>
                <a:ext uri="{FF2B5EF4-FFF2-40B4-BE49-F238E27FC236}">
                  <a16:creationId xmlns:a16="http://schemas.microsoft.com/office/drawing/2014/main" id="{BF1F5C8E-D5DF-4299-A73F-5AAB62D4B0D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75251" y="1645663"/>
              <a:ext cx="236014" cy="236014"/>
            </a:xfrm>
            <a:prstGeom prst="rect">
              <a:avLst/>
            </a:prstGeom>
          </p:spPr>
        </p:pic>
        <p:sp>
          <p:nvSpPr>
            <p:cNvPr id="94" name="TextBox 93">
              <a:extLst>
                <a:ext uri="{FF2B5EF4-FFF2-40B4-BE49-F238E27FC236}">
                  <a16:creationId xmlns:a16="http://schemas.microsoft.com/office/drawing/2014/main" id="{D139BCD5-D2C9-4208-B547-053180E345B5}"/>
                </a:ext>
              </a:extLst>
            </p:cNvPr>
            <p:cNvSpPr txBox="1"/>
            <p:nvPr/>
          </p:nvSpPr>
          <p:spPr>
            <a:xfrm>
              <a:off x="6377760" y="2331620"/>
              <a:ext cx="2309040" cy="461665"/>
            </a:xfrm>
            <a:prstGeom prst="rect">
              <a:avLst/>
            </a:prstGeom>
            <a:noFill/>
          </p:spPr>
          <p:txBody>
            <a:bodyPr wrap="square">
              <a:spAutoFit/>
            </a:bodyPr>
            <a:lstStyle/>
            <a:p>
              <a:pPr algn="ctr"/>
              <a:r>
                <a:rPr lang="lt-LT" sz="1200" dirty="0">
                  <a:solidFill>
                    <a:srgbClr val="727272"/>
                  </a:solidFill>
                </a:rPr>
                <a:t>Šalies gyventojai nuo 18 iki 75 metų amžiaus</a:t>
              </a:r>
            </a:p>
          </p:txBody>
        </p:sp>
        <p:sp>
          <p:nvSpPr>
            <p:cNvPr id="95" name="TextBox 94">
              <a:extLst>
                <a:ext uri="{FF2B5EF4-FFF2-40B4-BE49-F238E27FC236}">
                  <a16:creationId xmlns:a16="http://schemas.microsoft.com/office/drawing/2014/main" id="{E91B7E4B-9975-49A1-8CDE-DB473C8E3EE5}"/>
                </a:ext>
              </a:extLst>
            </p:cNvPr>
            <p:cNvSpPr txBox="1"/>
            <p:nvPr/>
          </p:nvSpPr>
          <p:spPr>
            <a:xfrm>
              <a:off x="9149191" y="2066268"/>
              <a:ext cx="2282702" cy="276999"/>
            </a:xfrm>
            <a:prstGeom prst="rect">
              <a:avLst/>
            </a:prstGeom>
            <a:noFill/>
          </p:spPr>
          <p:txBody>
            <a:bodyPr wrap="square">
              <a:spAutoFit/>
            </a:bodyPr>
            <a:lstStyle/>
            <a:p>
              <a:pPr algn="ctr"/>
              <a:r>
                <a:rPr lang="lt-LT" sz="1200" dirty="0">
                  <a:solidFill>
                    <a:srgbClr val="004B50"/>
                  </a:solidFill>
                </a:rPr>
                <a:t>APKLAUSOS METODAS</a:t>
              </a:r>
            </a:p>
          </p:txBody>
        </p:sp>
        <p:pic>
          <p:nvPicPr>
            <p:cNvPr id="96" name="Graphic 95">
              <a:extLst>
                <a:ext uri="{FF2B5EF4-FFF2-40B4-BE49-F238E27FC236}">
                  <a16:creationId xmlns:a16="http://schemas.microsoft.com/office/drawing/2014/main" id="{0F64D867-F8A9-4849-96AA-228B972C22A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137233" y="1601151"/>
              <a:ext cx="313874" cy="313874"/>
            </a:xfrm>
            <a:prstGeom prst="rect">
              <a:avLst/>
            </a:prstGeom>
          </p:spPr>
        </p:pic>
        <p:sp>
          <p:nvSpPr>
            <p:cNvPr id="97" name="TextBox 96">
              <a:extLst>
                <a:ext uri="{FF2B5EF4-FFF2-40B4-BE49-F238E27FC236}">
                  <a16:creationId xmlns:a16="http://schemas.microsoft.com/office/drawing/2014/main" id="{13B3E82D-DD4F-44F0-9274-A82425D53086}"/>
                </a:ext>
              </a:extLst>
            </p:cNvPr>
            <p:cNvSpPr txBox="1"/>
            <p:nvPr/>
          </p:nvSpPr>
          <p:spPr>
            <a:xfrm>
              <a:off x="1354761" y="4299841"/>
              <a:ext cx="1093384" cy="276999"/>
            </a:xfrm>
            <a:prstGeom prst="rect">
              <a:avLst/>
            </a:prstGeom>
            <a:noFill/>
          </p:spPr>
          <p:txBody>
            <a:bodyPr wrap="square">
              <a:spAutoFit/>
            </a:bodyPr>
            <a:lstStyle/>
            <a:p>
              <a:pPr algn="ctr"/>
              <a:r>
                <a:rPr lang="lt-LT" sz="1200" dirty="0">
                  <a:solidFill>
                    <a:srgbClr val="004B50"/>
                  </a:solidFill>
                </a:rPr>
                <a:t>IMTIS</a:t>
              </a:r>
            </a:p>
          </p:txBody>
        </p:sp>
        <p:sp>
          <p:nvSpPr>
            <p:cNvPr id="98" name="TextBox 97">
              <a:extLst>
                <a:ext uri="{FF2B5EF4-FFF2-40B4-BE49-F238E27FC236}">
                  <a16:creationId xmlns:a16="http://schemas.microsoft.com/office/drawing/2014/main" id="{2FBD97AD-30E3-4EE0-A0CF-02386BCBC782}"/>
                </a:ext>
              </a:extLst>
            </p:cNvPr>
            <p:cNvSpPr txBox="1"/>
            <p:nvPr/>
          </p:nvSpPr>
          <p:spPr>
            <a:xfrm>
              <a:off x="3777516" y="4297060"/>
              <a:ext cx="1840599" cy="276999"/>
            </a:xfrm>
            <a:prstGeom prst="rect">
              <a:avLst/>
            </a:prstGeom>
            <a:noFill/>
          </p:spPr>
          <p:txBody>
            <a:bodyPr wrap="square">
              <a:spAutoFit/>
            </a:bodyPr>
            <a:lstStyle/>
            <a:p>
              <a:pPr algn="ctr"/>
              <a:r>
                <a:rPr lang="lt-LT" sz="1200" dirty="0">
                  <a:solidFill>
                    <a:srgbClr val="004B50"/>
                  </a:solidFill>
                </a:rPr>
                <a:t>ATRANKA</a:t>
              </a:r>
            </a:p>
          </p:txBody>
        </p:sp>
        <p:sp>
          <p:nvSpPr>
            <p:cNvPr id="99" name="TextBox 98">
              <a:extLst>
                <a:ext uri="{FF2B5EF4-FFF2-40B4-BE49-F238E27FC236}">
                  <a16:creationId xmlns:a16="http://schemas.microsoft.com/office/drawing/2014/main" id="{E061B49E-37B5-4298-93BA-7F85B85C0B83}"/>
                </a:ext>
              </a:extLst>
            </p:cNvPr>
            <p:cNvSpPr txBox="1"/>
            <p:nvPr/>
          </p:nvSpPr>
          <p:spPr>
            <a:xfrm>
              <a:off x="6248399" y="4309725"/>
              <a:ext cx="2519153" cy="276999"/>
            </a:xfrm>
            <a:prstGeom prst="rect">
              <a:avLst/>
            </a:prstGeom>
            <a:noFill/>
          </p:spPr>
          <p:txBody>
            <a:bodyPr wrap="square">
              <a:spAutoFit/>
            </a:bodyPr>
            <a:lstStyle/>
            <a:p>
              <a:pPr algn="ctr"/>
              <a:r>
                <a:rPr lang="lt-LT" sz="1200" dirty="0">
                  <a:solidFill>
                    <a:srgbClr val="004B50"/>
                  </a:solidFill>
                </a:rPr>
                <a:t>LOKACIJA</a:t>
              </a:r>
            </a:p>
          </p:txBody>
        </p:sp>
        <p:pic>
          <p:nvPicPr>
            <p:cNvPr id="12" name="Graphic 11">
              <a:extLst>
                <a:ext uri="{FF2B5EF4-FFF2-40B4-BE49-F238E27FC236}">
                  <a16:creationId xmlns:a16="http://schemas.microsoft.com/office/drawing/2014/main" id="{42A2DCDA-670E-48AA-9798-CA12327AD52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575648" y="3821821"/>
              <a:ext cx="294198" cy="294198"/>
            </a:xfrm>
            <a:prstGeom prst="rect">
              <a:avLst/>
            </a:prstGeom>
          </p:spPr>
        </p:pic>
      </p:grpSp>
      <p:pic>
        <p:nvPicPr>
          <p:cNvPr id="16" name="Graphic 15">
            <a:extLst>
              <a:ext uri="{FF2B5EF4-FFF2-40B4-BE49-F238E27FC236}">
                <a16:creationId xmlns:a16="http://schemas.microsoft.com/office/drawing/2014/main" id="{B87C6AF8-CED8-4115-AF55-ECD9F20D6E4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778895" y="3882395"/>
            <a:ext cx="256940" cy="256940"/>
          </a:xfrm>
          <a:prstGeom prst="rect">
            <a:avLst/>
          </a:prstGeom>
        </p:spPr>
      </p:pic>
      <p:pic>
        <p:nvPicPr>
          <p:cNvPr id="18" name="Graphic 17">
            <a:extLst>
              <a:ext uri="{FF2B5EF4-FFF2-40B4-BE49-F238E27FC236}">
                <a16:creationId xmlns:a16="http://schemas.microsoft.com/office/drawing/2014/main" id="{A1CE720C-48CA-45CC-9555-485662FADA36}"/>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361197" y="3848001"/>
            <a:ext cx="279885" cy="279885"/>
          </a:xfrm>
          <a:prstGeom prst="rect">
            <a:avLst/>
          </a:prstGeom>
        </p:spPr>
      </p:pic>
      <p:sp>
        <p:nvSpPr>
          <p:cNvPr id="100" name="TextBox 99">
            <a:extLst>
              <a:ext uri="{FF2B5EF4-FFF2-40B4-BE49-F238E27FC236}">
                <a16:creationId xmlns:a16="http://schemas.microsoft.com/office/drawing/2014/main" id="{428F88D8-F9DA-4039-BF5F-EC28EB602AB5}"/>
              </a:ext>
            </a:extLst>
          </p:cNvPr>
          <p:cNvSpPr txBox="1"/>
          <p:nvPr/>
        </p:nvSpPr>
        <p:spPr>
          <a:xfrm>
            <a:off x="9149191" y="4317878"/>
            <a:ext cx="2282702" cy="276999"/>
          </a:xfrm>
          <a:prstGeom prst="rect">
            <a:avLst/>
          </a:prstGeom>
          <a:noFill/>
        </p:spPr>
        <p:txBody>
          <a:bodyPr wrap="square">
            <a:spAutoFit/>
          </a:bodyPr>
          <a:lstStyle/>
          <a:p>
            <a:pPr algn="ctr"/>
            <a:r>
              <a:rPr lang="lt-LT" sz="1200" dirty="0">
                <a:solidFill>
                  <a:srgbClr val="004B50"/>
                </a:solidFill>
              </a:rPr>
              <a:t>DUOMENŲ ANALIZĖ</a:t>
            </a:r>
          </a:p>
        </p:txBody>
      </p:sp>
      <p:sp>
        <p:nvSpPr>
          <p:cNvPr id="101" name="TextBox 100">
            <a:extLst>
              <a:ext uri="{FF2B5EF4-FFF2-40B4-BE49-F238E27FC236}">
                <a16:creationId xmlns:a16="http://schemas.microsoft.com/office/drawing/2014/main" id="{A3EB05B2-D2BE-4614-AD10-65E50C7FD13C}"/>
              </a:ext>
            </a:extLst>
          </p:cNvPr>
          <p:cNvSpPr txBox="1"/>
          <p:nvPr/>
        </p:nvSpPr>
        <p:spPr>
          <a:xfrm>
            <a:off x="726555" y="4610389"/>
            <a:ext cx="2349796" cy="461665"/>
          </a:xfrm>
          <a:prstGeom prst="rect">
            <a:avLst/>
          </a:prstGeom>
          <a:noFill/>
        </p:spPr>
        <p:txBody>
          <a:bodyPr wrap="square">
            <a:spAutoFit/>
          </a:bodyPr>
          <a:lstStyle>
            <a:defPPr>
              <a:defRPr lang="lt-LT"/>
            </a:defPPr>
            <a:lvl1pPr algn="ctr">
              <a:defRPr sz="1400"/>
            </a:lvl1pPr>
          </a:lstStyle>
          <a:p>
            <a:r>
              <a:rPr lang="lt-LT" sz="1200" dirty="0">
                <a:solidFill>
                  <a:srgbClr val="727272"/>
                </a:solidFill>
              </a:rPr>
              <a:t>Tyrimo metu buvo apklausta 101</a:t>
            </a:r>
            <a:r>
              <a:rPr lang="en-US" sz="1200" dirty="0">
                <a:solidFill>
                  <a:srgbClr val="727272"/>
                </a:solidFill>
              </a:rPr>
              <a:t>2</a:t>
            </a:r>
            <a:r>
              <a:rPr lang="lt-LT" sz="1200" dirty="0">
                <a:solidFill>
                  <a:srgbClr val="727272"/>
                </a:solidFill>
              </a:rPr>
              <a:t> respondentų.</a:t>
            </a:r>
          </a:p>
        </p:txBody>
      </p:sp>
      <p:sp>
        <p:nvSpPr>
          <p:cNvPr id="102" name="TextBox 101">
            <a:extLst>
              <a:ext uri="{FF2B5EF4-FFF2-40B4-BE49-F238E27FC236}">
                <a16:creationId xmlns:a16="http://schemas.microsoft.com/office/drawing/2014/main" id="{48D747F4-8606-40E8-8C79-A8C2976BAE5F}"/>
              </a:ext>
            </a:extLst>
          </p:cNvPr>
          <p:cNvSpPr txBox="1"/>
          <p:nvPr/>
        </p:nvSpPr>
        <p:spPr>
          <a:xfrm>
            <a:off x="9098867" y="2334507"/>
            <a:ext cx="2378920" cy="830997"/>
          </a:xfrm>
          <a:prstGeom prst="rect">
            <a:avLst/>
          </a:prstGeom>
          <a:noFill/>
        </p:spPr>
        <p:txBody>
          <a:bodyPr wrap="square">
            <a:spAutoFit/>
          </a:bodyPr>
          <a:lstStyle/>
          <a:p>
            <a:pPr algn="ctr"/>
            <a:r>
              <a:rPr lang="lt-LT" sz="1200" dirty="0">
                <a:solidFill>
                  <a:srgbClr val="727272"/>
                </a:solidFill>
              </a:rPr>
              <a:t>Kombinuotas metodas: CATI </a:t>
            </a:r>
            <a:r>
              <a:rPr lang="lt-LT" sz="1200" i="1" dirty="0">
                <a:solidFill>
                  <a:srgbClr val="727272"/>
                </a:solidFill>
              </a:rPr>
              <a:t>(Computer Assisted Telephone Interview) </a:t>
            </a:r>
            <a:r>
              <a:rPr lang="lt-LT" sz="1200" dirty="0">
                <a:solidFill>
                  <a:srgbClr val="727272"/>
                </a:solidFill>
              </a:rPr>
              <a:t>ir CAWI </a:t>
            </a:r>
            <a:r>
              <a:rPr lang="lt-LT" sz="1200" i="1" dirty="0">
                <a:solidFill>
                  <a:srgbClr val="727272"/>
                </a:solidFill>
              </a:rPr>
              <a:t>(Computer Assisted </a:t>
            </a:r>
            <a:r>
              <a:rPr lang="lt-LT" sz="1200" dirty="0">
                <a:solidFill>
                  <a:srgbClr val="727272"/>
                </a:solidFill>
              </a:rPr>
              <a:t>WEB</a:t>
            </a:r>
            <a:r>
              <a:rPr lang="lt-LT" sz="1200" i="1" dirty="0">
                <a:solidFill>
                  <a:srgbClr val="727272"/>
                </a:solidFill>
              </a:rPr>
              <a:t> Interview).</a:t>
            </a:r>
          </a:p>
        </p:txBody>
      </p:sp>
      <p:sp>
        <p:nvSpPr>
          <p:cNvPr id="103" name="TextBox 102">
            <a:extLst>
              <a:ext uri="{FF2B5EF4-FFF2-40B4-BE49-F238E27FC236}">
                <a16:creationId xmlns:a16="http://schemas.microsoft.com/office/drawing/2014/main" id="{03BC3E1C-F7D3-455B-AC55-3047387A7145}"/>
              </a:ext>
            </a:extLst>
          </p:cNvPr>
          <p:cNvSpPr txBox="1"/>
          <p:nvPr/>
        </p:nvSpPr>
        <p:spPr>
          <a:xfrm>
            <a:off x="3431656" y="4599628"/>
            <a:ext cx="2489161" cy="461665"/>
          </a:xfrm>
          <a:prstGeom prst="rect">
            <a:avLst/>
          </a:prstGeom>
          <a:noFill/>
        </p:spPr>
        <p:txBody>
          <a:bodyPr wrap="square">
            <a:spAutoFit/>
          </a:bodyPr>
          <a:lstStyle/>
          <a:p>
            <a:pPr algn="ctr"/>
            <a:r>
              <a:rPr lang="lt-LT" sz="1200" dirty="0">
                <a:solidFill>
                  <a:srgbClr val="727272"/>
                </a:solidFill>
              </a:rPr>
              <a:t>Tyrime naudotas kvotinės atrankos metodas</a:t>
            </a:r>
          </a:p>
        </p:txBody>
      </p:sp>
      <p:pic>
        <p:nvPicPr>
          <p:cNvPr id="23" name="Graphic 22">
            <a:extLst>
              <a:ext uri="{FF2B5EF4-FFF2-40B4-BE49-F238E27FC236}">
                <a16:creationId xmlns:a16="http://schemas.microsoft.com/office/drawing/2014/main" id="{F1A8B9D3-95DE-425E-AD11-EECFBF5398C4}"/>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142283" y="3848608"/>
            <a:ext cx="292088" cy="292088"/>
          </a:xfrm>
          <a:prstGeom prst="rect">
            <a:avLst/>
          </a:prstGeom>
        </p:spPr>
      </p:pic>
      <p:sp>
        <p:nvSpPr>
          <p:cNvPr id="104" name="TextBox 103">
            <a:extLst>
              <a:ext uri="{FF2B5EF4-FFF2-40B4-BE49-F238E27FC236}">
                <a16:creationId xmlns:a16="http://schemas.microsoft.com/office/drawing/2014/main" id="{7C45B785-C1FE-4B10-A872-4F665109F593}"/>
              </a:ext>
            </a:extLst>
          </p:cNvPr>
          <p:cNvSpPr txBox="1"/>
          <p:nvPr/>
        </p:nvSpPr>
        <p:spPr>
          <a:xfrm>
            <a:off x="6377761" y="4594231"/>
            <a:ext cx="2232836" cy="276999"/>
          </a:xfrm>
          <a:prstGeom prst="rect">
            <a:avLst/>
          </a:prstGeom>
          <a:noFill/>
        </p:spPr>
        <p:txBody>
          <a:bodyPr wrap="square">
            <a:spAutoFit/>
          </a:bodyPr>
          <a:lstStyle/>
          <a:p>
            <a:pPr algn="ctr"/>
            <a:r>
              <a:rPr lang="lt-LT" sz="1200" dirty="0">
                <a:solidFill>
                  <a:srgbClr val="727272"/>
                </a:solidFill>
              </a:rPr>
              <a:t>Visa šalies teritorija. </a:t>
            </a:r>
          </a:p>
        </p:txBody>
      </p:sp>
      <p:sp>
        <p:nvSpPr>
          <p:cNvPr id="105" name="TextBox 104">
            <a:extLst>
              <a:ext uri="{FF2B5EF4-FFF2-40B4-BE49-F238E27FC236}">
                <a16:creationId xmlns:a16="http://schemas.microsoft.com/office/drawing/2014/main" id="{DF1ABB0A-515D-481D-8016-209EED765A90}"/>
              </a:ext>
            </a:extLst>
          </p:cNvPr>
          <p:cNvSpPr txBox="1"/>
          <p:nvPr/>
        </p:nvSpPr>
        <p:spPr>
          <a:xfrm>
            <a:off x="8896914" y="4609189"/>
            <a:ext cx="2796365" cy="1200329"/>
          </a:xfrm>
          <a:prstGeom prst="rect">
            <a:avLst/>
          </a:prstGeom>
          <a:noFill/>
        </p:spPr>
        <p:txBody>
          <a:bodyPr wrap="square">
            <a:spAutoFit/>
          </a:bodyPr>
          <a:lstStyle/>
          <a:p>
            <a:pPr algn="ctr"/>
            <a:r>
              <a:rPr lang="lt-LT" sz="1200" dirty="0">
                <a:solidFill>
                  <a:srgbClr val="727272"/>
                </a:solidFill>
              </a:rPr>
              <a:t>Analizė atlikta SPSS/PC programine įranga. Ataskaitoje pateikiami bendrieji atsakymų pasiskirstymai (procentai), ir pasiskirstymai pagal socialines-demografines charakteristikas (Žr. Priedus).</a:t>
            </a:r>
          </a:p>
        </p:txBody>
      </p:sp>
    </p:spTree>
    <p:extLst>
      <p:ext uri="{BB962C8B-B14F-4D97-AF65-F5344CB8AC3E}">
        <p14:creationId xmlns:p14="http://schemas.microsoft.com/office/powerpoint/2010/main" val="234430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sz="half" idx="1"/>
          </p:nvPr>
        </p:nvSpPr>
        <p:spPr>
          <a:xfrm>
            <a:off x="599042" y="1276703"/>
            <a:ext cx="11135759" cy="1393992"/>
          </a:xfrm>
        </p:spPr>
        <p:txBody>
          <a:bodyPr/>
          <a:lstStyle/>
          <a:p>
            <a:pPr marL="0" indent="0">
              <a:buNone/>
            </a:pPr>
            <a:r>
              <a:rPr lang="lt-LT" dirty="0"/>
              <a:t>Atrankiniuose kiekybiniuose tyrimuose visada išlieka statistinės paklaidos tikimybė, į kurią būtina atsižvelgti interpretuojant duomenis.</a:t>
            </a:r>
            <a:r>
              <a:rPr lang="en-US" dirty="0"/>
              <a:t> </a:t>
            </a:r>
            <a:r>
              <a:rPr lang="lt-LT" dirty="0"/>
              <a:t>Pvz.: jeigu apklausus 101</a:t>
            </a:r>
            <a:r>
              <a:rPr lang="en-US" dirty="0"/>
              <a:t>2</a:t>
            </a:r>
            <a:r>
              <a:rPr lang="lt-LT" dirty="0"/>
              <a:t> respondentų gavome, kad </a:t>
            </a:r>
            <a:r>
              <a:rPr lang="en-US" dirty="0"/>
              <a:t>63,2</a:t>
            </a:r>
            <a:r>
              <a:rPr lang="lt-LT" dirty="0"/>
              <a:t> proc. apklaustųjų </a:t>
            </a:r>
            <a:r>
              <a:rPr lang="en-US" dirty="0"/>
              <a:t>laikosi nu</a:t>
            </a:r>
            <a:r>
              <a:rPr lang="lt-LT" dirty="0"/>
              <a:t>omonės, kad įdarbintų žmogų su negalia, tai yra 95 proc. tikimybė, kad tikroji reikšmė yra tarp 60,2 proc. ir 66,2 proc.</a:t>
            </a:r>
          </a:p>
          <a:p>
            <a:pPr marL="0" indent="0">
              <a:buNone/>
            </a:pPr>
            <a:endParaRPr lang="lt-LT" dirty="0"/>
          </a:p>
          <a:p>
            <a:pPr marL="0" indent="0">
              <a:buNone/>
            </a:pPr>
            <a:r>
              <a:rPr lang="lt-LT" dirty="0"/>
              <a:t>Įverčio tikslumas mažėja, mažėjant analizuojamų atsakymų skaičiui. Toliau pateikiama lentelė padedanti įvertinti statistinę paklaidą.</a:t>
            </a:r>
          </a:p>
        </p:txBody>
      </p:sp>
      <p:sp>
        <p:nvSpPr>
          <p:cNvPr id="14" name="Title 13"/>
          <p:cNvSpPr>
            <a:spLocks noGrp="1"/>
          </p:cNvSpPr>
          <p:nvPr>
            <p:ph type="title"/>
          </p:nvPr>
        </p:nvSpPr>
        <p:spPr>
          <a:xfrm>
            <a:off x="1221178" y="182245"/>
            <a:ext cx="9730107" cy="1151703"/>
          </a:xfrm>
        </p:spPr>
        <p:txBody>
          <a:bodyPr>
            <a:normAutofit/>
          </a:bodyPr>
          <a:lstStyle/>
          <a:p>
            <a:pPr algn="ctr"/>
            <a:r>
              <a:rPr lang="lt-LT" sz="3600" dirty="0">
                <a:solidFill>
                  <a:schemeClr val="accent2">
                    <a:lumMod val="75000"/>
                  </a:schemeClr>
                </a:solidFill>
              </a:rPr>
              <a:t>STATISTINĖ PAKLAIDA</a:t>
            </a:r>
          </a:p>
        </p:txBody>
      </p:sp>
      <p:graphicFrame>
        <p:nvGraphicFramePr>
          <p:cNvPr id="3" name="Table 2"/>
          <p:cNvGraphicFramePr>
            <a:graphicFrameLocks noGrp="1"/>
          </p:cNvGraphicFramePr>
          <p:nvPr>
            <p:extLst>
              <p:ext uri="{D42A27DB-BD31-4B8C-83A1-F6EECF244321}">
                <p14:modId xmlns:p14="http://schemas.microsoft.com/office/powerpoint/2010/main" val="1605775074"/>
              </p:ext>
            </p:extLst>
          </p:nvPr>
        </p:nvGraphicFramePr>
        <p:xfrm>
          <a:off x="599042" y="2978245"/>
          <a:ext cx="11183260" cy="2926080"/>
        </p:xfrm>
        <a:graphic>
          <a:graphicData uri="http://schemas.openxmlformats.org/drawingml/2006/table">
            <a:tbl>
              <a:tblPr firstRow="1" bandRow="1">
                <a:tableStyleId>{D27102A9-8310-4765-A935-A1911B00CA55}</a:tableStyleId>
              </a:tblPr>
              <a:tblGrid>
                <a:gridCol w="1118326">
                  <a:extLst>
                    <a:ext uri="{9D8B030D-6E8A-4147-A177-3AD203B41FA5}">
                      <a16:colId xmlns:a16="http://schemas.microsoft.com/office/drawing/2014/main" val="20000"/>
                    </a:ext>
                  </a:extLst>
                </a:gridCol>
                <a:gridCol w="1118326">
                  <a:extLst>
                    <a:ext uri="{9D8B030D-6E8A-4147-A177-3AD203B41FA5}">
                      <a16:colId xmlns:a16="http://schemas.microsoft.com/office/drawing/2014/main" val="20001"/>
                    </a:ext>
                  </a:extLst>
                </a:gridCol>
                <a:gridCol w="1118326">
                  <a:extLst>
                    <a:ext uri="{9D8B030D-6E8A-4147-A177-3AD203B41FA5}">
                      <a16:colId xmlns:a16="http://schemas.microsoft.com/office/drawing/2014/main" val="20002"/>
                    </a:ext>
                  </a:extLst>
                </a:gridCol>
                <a:gridCol w="1118326">
                  <a:extLst>
                    <a:ext uri="{9D8B030D-6E8A-4147-A177-3AD203B41FA5}">
                      <a16:colId xmlns:a16="http://schemas.microsoft.com/office/drawing/2014/main" val="20003"/>
                    </a:ext>
                  </a:extLst>
                </a:gridCol>
                <a:gridCol w="1118326">
                  <a:extLst>
                    <a:ext uri="{9D8B030D-6E8A-4147-A177-3AD203B41FA5}">
                      <a16:colId xmlns:a16="http://schemas.microsoft.com/office/drawing/2014/main" val="20004"/>
                    </a:ext>
                  </a:extLst>
                </a:gridCol>
                <a:gridCol w="1118326">
                  <a:extLst>
                    <a:ext uri="{9D8B030D-6E8A-4147-A177-3AD203B41FA5}">
                      <a16:colId xmlns:a16="http://schemas.microsoft.com/office/drawing/2014/main" val="20005"/>
                    </a:ext>
                  </a:extLst>
                </a:gridCol>
                <a:gridCol w="1118326">
                  <a:extLst>
                    <a:ext uri="{9D8B030D-6E8A-4147-A177-3AD203B41FA5}">
                      <a16:colId xmlns:a16="http://schemas.microsoft.com/office/drawing/2014/main" val="20006"/>
                    </a:ext>
                  </a:extLst>
                </a:gridCol>
                <a:gridCol w="1118326">
                  <a:extLst>
                    <a:ext uri="{9D8B030D-6E8A-4147-A177-3AD203B41FA5}">
                      <a16:colId xmlns:a16="http://schemas.microsoft.com/office/drawing/2014/main" val="20007"/>
                    </a:ext>
                  </a:extLst>
                </a:gridCol>
                <a:gridCol w="1118326">
                  <a:extLst>
                    <a:ext uri="{9D8B030D-6E8A-4147-A177-3AD203B41FA5}">
                      <a16:colId xmlns:a16="http://schemas.microsoft.com/office/drawing/2014/main" val="20008"/>
                    </a:ext>
                  </a:extLst>
                </a:gridCol>
                <a:gridCol w="1118326">
                  <a:extLst>
                    <a:ext uri="{9D8B030D-6E8A-4147-A177-3AD203B41FA5}">
                      <a16:colId xmlns:a16="http://schemas.microsoft.com/office/drawing/2014/main" val="20009"/>
                    </a:ext>
                  </a:extLst>
                </a:gridCol>
              </a:tblGrid>
              <a:tr h="102911">
                <a:tc>
                  <a:txBody>
                    <a:bodyPr/>
                    <a:lstStyle/>
                    <a:p>
                      <a:pPr algn="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3/97</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5/95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10/90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15/85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20/80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25/75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30/70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40/60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50/50</a:t>
                      </a:r>
                    </a:p>
                  </a:txBody>
                  <a:tcPr marL="0" marR="0" marT="0" marB="0" anchor="ctr"/>
                </a:tc>
                <a:extLst>
                  <a:ext uri="{0D108BD9-81ED-4DB2-BD59-A6C34878D82A}">
                    <a16:rowId xmlns:a16="http://schemas.microsoft.com/office/drawing/2014/main" val="10000"/>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N=</a:t>
                      </a:r>
                    </a:p>
                  </a:txBody>
                  <a:tcPr marL="0" marR="0" marT="0" marB="0" anchor="ctr"/>
                </a:tc>
                <a:tc>
                  <a:txBody>
                    <a:bodyPr/>
                    <a:lstStyle/>
                    <a:p>
                      <a:pPr algn="ctr"/>
                      <a:endPar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endPar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endPar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endPar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endPar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endPar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endPar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endPar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endPar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extLst>
                  <a:ext uri="{0D108BD9-81ED-4DB2-BD59-A6C34878D82A}">
                    <a16:rowId xmlns:a16="http://schemas.microsoft.com/office/drawing/2014/main" val="10001"/>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10,6</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13,5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18,6</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22,1</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24,8</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26,8</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28,4</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30,4</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31,0</a:t>
                      </a:r>
                    </a:p>
                  </a:txBody>
                  <a:tcPr marL="0" marR="0" marT="0" marB="0" anchor="ctr"/>
                </a:tc>
                <a:extLst>
                  <a:ext uri="{0D108BD9-81ED-4DB2-BD59-A6C34878D82A}">
                    <a16:rowId xmlns:a16="http://schemas.microsoft.com/office/drawing/2014/main" val="10002"/>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6,1</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7,8</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10,7</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12,8</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14,3</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15,5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16,4</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17,5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17,9</a:t>
                      </a:r>
                    </a:p>
                  </a:txBody>
                  <a:tcPr marL="0" marR="0" marT="0" marB="0" anchor="ctr"/>
                </a:tc>
                <a:extLst>
                  <a:ext uri="{0D108BD9-81ED-4DB2-BD59-A6C34878D82A}">
                    <a16:rowId xmlns:a16="http://schemas.microsoft.com/office/drawing/2014/main" val="10003"/>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50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4,7</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6,0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8,3</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9,9</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11,1</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12,0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12,7</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13,6</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13,9</a:t>
                      </a:r>
                    </a:p>
                  </a:txBody>
                  <a:tcPr marL="0" marR="0" marT="0" marB="0" anchor="ctr"/>
                </a:tc>
                <a:extLst>
                  <a:ext uri="{0D108BD9-81ED-4DB2-BD59-A6C34878D82A}">
                    <a16:rowId xmlns:a16="http://schemas.microsoft.com/office/drawing/2014/main" val="10004"/>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75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3,9</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4,9</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6,8</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8,1</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9,1</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9,8</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10,4</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11,1</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11,3</a:t>
                      </a:r>
                    </a:p>
                  </a:txBody>
                  <a:tcPr marL="0" marR="0" marT="0" marB="0" anchor="ctr"/>
                </a:tc>
                <a:extLst>
                  <a:ext uri="{0D108BD9-81ED-4DB2-BD59-A6C34878D82A}">
                    <a16:rowId xmlns:a16="http://schemas.microsoft.com/office/drawing/2014/main" val="10005"/>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100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3,3</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4,3</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5,9</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7,0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7,8</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8,5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9,0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9,6</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9,8</a:t>
                      </a:r>
                    </a:p>
                  </a:txBody>
                  <a:tcPr marL="0" marR="0" marT="0" marB="0" anchor="ctr"/>
                </a:tc>
                <a:extLst>
                  <a:ext uri="{0D108BD9-81ED-4DB2-BD59-A6C34878D82A}">
                    <a16:rowId xmlns:a16="http://schemas.microsoft.com/office/drawing/2014/main" val="10006"/>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150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2,7</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4,8</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5,7</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6,4</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6,9</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7,3</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7,8</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8,0</a:t>
                      </a:r>
                    </a:p>
                  </a:txBody>
                  <a:tcPr marL="0" marR="0" marT="0" marB="0" anchor="ctr"/>
                </a:tc>
                <a:extLst>
                  <a:ext uri="{0D108BD9-81ED-4DB2-BD59-A6C34878D82A}">
                    <a16:rowId xmlns:a16="http://schemas.microsoft.com/office/drawing/2014/main" val="10007"/>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200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2,4</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4,2</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4,9</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5,5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6,0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6,4</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6,8</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6,9</a:t>
                      </a:r>
                    </a:p>
                  </a:txBody>
                  <a:tcPr marL="0" marR="0" marT="0" marB="0" anchor="ctr"/>
                </a:tc>
                <a:extLst>
                  <a:ext uri="{0D108BD9-81ED-4DB2-BD59-A6C34878D82A}">
                    <a16:rowId xmlns:a16="http://schemas.microsoft.com/office/drawing/2014/main" val="10008"/>
                  </a:ext>
                </a:extLst>
              </a:tr>
              <a:tr h="124544">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300</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1,9</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2,5</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3,4</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4,0</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4,5</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4,9</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5,2</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5,5</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5,7</a:t>
                      </a:r>
                    </a:p>
                  </a:txBody>
                  <a:tcPr marL="0" marR="0" marT="0" marB="0" anchor="ctr"/>
                </a:tc>
                <a:extLst>
                  <a:ext uri="{0D108BD9-81ED-4DB2-BD59-A6C34878D82A}">
                    <a16:rowId xmlns:a16="http://schemas.microsoft.com/office/drawing/2014/main" val="10009"/>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400</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1,7</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2,1</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2,9</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3,5</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3,9</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4,2</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4,5</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4,8</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4,9</a:t>
                      </a:r>
                    </a:p>
                  </a:txBody>
                  <a:tcPr marL="0" marR="0" marT="0" marB="0" anchor="ctr"/>
                </a:tc>
                <a:extLst>
                  <a:ext uri="{0D108BD9-81ED-4DB2-BD59-A6C34878D82A}">
                    <a16:rowId xmlns:a16="http://schemas.microsoft.com/office/drawing/2014/main" val="10010"/>
                  </a:ext>
                </a:extLst>
              </a:tr>
              <a:tr h="160437">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500</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1,5</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1,9</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2,6</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3,1</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3,5</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3,8</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4,0</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4,3</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4,4</a:t>
                      </a:r>
                    </a:p>
                  </a:txBody>
                  <a:tcPr marL="0" marR="0" marT="0" marB="0" anchor="ctr"/>
                </a:tc>
                <a:extLst>
                  <a:ext uri="{0D108BD9-81ED-4DB2-BD59-A6C34878D82A}">
                    <a16:rowId xmlns:a16="http://schemas.microsoft.com/office/drawing/2014/main" val="10011"/>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600</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1,4</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1,7</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2,4</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2,9</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3,2</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3,5</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3,7</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3,9</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4,0</a:t>
                      </a:r>
                    </a:p>
                  </a:txBody>
                  <a:tcPr marL="0" marR="0" marT="0" marB="0" anchor="ctr"/>
                </a:tc>
                <a:extLst>
                  <a:ext uri="{0D108BD9-81ED-4DB2-BD59-A6C34878D82A}">
                    <a16:rowId xmlns:a16="http://schemas.microsoft.com/office/drawing/2014/main" val="10012"/>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700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1,3</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1,6</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2,2</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2,6</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3,2</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3,4</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3,6</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3,7</a:t>
                      </a:r>
                    </a:p>
                  </a:txBody>
                  <a:tcPr marL="0" marR="0" marT="0" marB="0" anchor="ctr"/>
                </a:tc>
                <a:extLst>
                  <a:ext uri="{0D108BD9-81ED-4DB2-BD59-A6C34878D82A}">
                    <a16:rowId xmlns:a16="http://schemas.microsoft.com/office/drawing/2014/main" val="10013"/>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800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1,2</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2,1</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2,8</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3,2</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3,4</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3,5</a:t>
                      </a:r>
                    </a:p>
                  </a:txBody>
                  <a:tcPr marL="0" marR="0" marT="0" marB="0" anchor="ctr"/>
                </a:tc>
                <a:extLst>
                  <a:ext uri="{0D108BD9-81ED-4DB2-BD59-A6C34878D82A}">
                    <a16:rowId xmlns:a16="http://schemas.microsoft.com/office/drawing/2014/main" val="10014"/>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1000</a:t>
                      </a:r>
                    </a:p>
                  </a:txBody>
                  <a:tcPr marL="0" marR="0" marT="0" marB="0" anchor="ctr"/>
                </a:tc>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1,1</a:t>
                      </a:r>
                    </a:p>
                  </a:txBody>
                  <a:tcPr marL="0" marR="0" marT="0" marB="0" anchor="ctr"/>
                </a:tc>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1,4</a:t>
                      </a:r>
                    </a:p>
                  </a:txBody>
                  <a:tcPr marL="0" marR="0" marT="0" marB="0" anchor="ctr"/>
                </a:tc>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1,9</a:t>
                      </a:r>
                    </a:p>
                  </a:txBody>
                  <a:tcPr marL="0" marR="0" marT="0" marB="0" anchor="ctr"/>
                </a:tc>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2,2</a:t>
                      </a:r>
                    </a:p>
                  </a:txBody>
                  <a:tcPr marL="0" marR="0" marT="0" marB="0" anchor="ctr"/>
                </a:tc>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2,5</a:t>
                      </a:r>
                    </a:p>
                  </a:txBody>
                  <a:tcPr marL="0" marR="0" marT="0" marB="0" anchor="ctr"/>
                </a:tc>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2,7</a:t>
                      </a:r>
                    </a:p>
                  </a:txBody>
                  <a:tcPr marL="0" marR="0" marT="0" marB="0" anchor="ctr"/>
                </a:tc>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2,8</a:t>
                      </a:r>
                    </a:p>
                  </a:txBody>
                  <a:tcPr marL="0" marR="0" marT="0" marB="0" anchor="ctr"/>
                </a:tc>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3,0</a:t>
                      </a:r>
                    </a:p>
                  </a:txBody>
                  <a:tcPr marL="0" marR="0" marT="0" marB="0" anchor="ctr"/>
                </a:tc>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3,1</a:t>
                      </a:r>
                    </a:p>
                  </a:txBody>
                  <a:tcPr marL="0" marR="0" marT="0" marB="0" anchor="ct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534291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F0BC18-17FC-414C-846A-B8F579890216}"/>
              </a:ext>
            </a:extLst>
          </p:cNvPr>
          <p:cNvSpPr/>
          <p:nvPr/>
        </p:nvSpPr>
        <p:spPr>
          <a:xfrm flipV="1">
            <a:off x="-1" y="6820824"/>
            <a:ext cx="12192001" cy="45719"/>
          </a:xfrm>
          <a:prstGeom prst="rect">
            <a:avLst/>
          </a:prstGeom>
          <a:gradFill>
            <a:gsLst>
              <a:gs pos="40000">
                <a:srgbClr val="1AB1AF"/>
              </a:gs>
              <a:gs pos="59000">
                <a:srgbClr val="C9F7F7"/>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48" name="Rectangle: Rounded Corners 47">
            <a:extLst>
              <a:ext uri="{FF2B5EF4-FFF2-40B4-BE49-F238E27FC236}">
                <a16:creationId xmlns:a16="http://schemas.microsoft.com/office/drawing/2014/main" id="{F86D0E5B-1E48-4D78-A5F1-D1D424B8BDD6}"/>
              </a:ext>
            </a:extLst>
          </p:cNvPr>
          <p:cNvSpPr/>
          <p:nvPr/>
        </p:nvSpPr>
        <p:spPr>
          <a:xfrm>
            <a:off x="565675" y="1166072"/>
            <a:ext cx="5399187" cy="4856210"/>
          </a:xfrm>
          <a:prstGeom prst="roundRect">
            <a:avLst>
              <a:gd name="adj" fmla="val 5529"/>
            </a:avLst>
          </a:prstGeom>
          <a:solidFill>
            <a:schemeClr val="bg1"/>
          </a:solidFill>
          <a:ln>
            <a:noFill/>
          </a:ln>
          <a:effectLst>
            <a:outerShdw blurRad="876300" dist="279400" dir="5400000" sx="99000" sy="99000" algn="t" rotWithShape="0">
              <a:srgbClr val="221B43">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1" name="Rectangle: Rounded Corners 50">
            <a:extLst>
              <a:ext uri="{FF2B5EF4-FFF2-40B4-BE49-F238E27FC236}">
                <a16:creationId xmlns:a16="http://schemas.microsoft.com/office/drawing/2014/main" id="{31EFEF0F-EDCB-43F5-9C8E-4F864947473F}"/>
              </a:ext>
            </a:extLst>
          </p:cNvPr>
          <p:cNvSpPr/>
          <p:nvPr/>
        </p:nvSpPr>
        <p:spPr>
          <a:xfrm>
            <a:off x="6096001" y="1166071"/>
            <a:ext cx="5530324" cy="4856210"/>
          </a:xfrm>
          <a:prstGeom prst="roundRect">
            <a:avLst>
              <a:gd name="adj" fmla="val 5529"/>
            </a:avLst>
          </a:prstGeom>
          <a:solidFill>
            <a:schemeClr val="bg1"/>
          </a:solidFill>
          <a:ln>
            <a:noFill/>
          </a:ln>
          <a:effectLst>
            <a:outerShdw blurRad="876300" dist="279400" dir="5400000" sx="99000" sy="99000" algn="t" rotWithShape="0">
              <a:srgbClr val="221B43">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Title 4">
            <a:extLst>
              <a:ext uri="{FF2B5EF4-FFF2-40B4-BE49-F238E27FC236}">
                <a16:creationId xmlns:a16="http://schemas.microsoft.com/office/drawing/2014/main" id="{8AB8FFEC-0EFC-42CE-B9A9-5307B6E12A00}"/>
              </a:ext>
            </a:extLst>
          </p:cNvPr>
          <p:cNvSpPr txBox="1">
            <a:spLocks/>
          </p:cNvSpPr>
          <p:nvPr/>
        </p:nvSpPr>
        <p:spPr>
          <a:xfrm>
            <a:off x="2461893" y="1969758"/>
            <a:ext cx="9730107" cy="11517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accent2"/>
                </a:solidFill>
                <a:latin typeface="Microsoft YaHei UI Light" panose="020B0502040204020203" pitchFamily="34" charset="-122"/>
                <a:ea typeface="Microsoft YaHei UI Light" panose="020B0502040204020203" pitchFamily="34" charset="-122"/>
                <a:cs typeface="+mj-cs"/>
              </a:defRPr>
            </a:lvl1pPr>
          </a:lstStyle>
          <a:p>
            <a:endParaRPr lang="lt-LT" dirty="0">
              <a:solidFill>
                <a:schemeClr val="accent2">
                  <a:lumMod val="75000"/>
                </a:schemeClr>
              </a:solidFill>
            </a:endParaRPr>
          </a:p>
        </p:txBody>
      </p:sp>
      <p:graphicFrame>
        <p:nvGraphicFramePr>
          <p:cNvPr id="12" name="Chart 11">
            <a:extLst>
              <a:ext uri="{FF2B5EF4-FFF2-40B4-BE49-F238E27FC236}">
                <a16:creationId xmlns:a16="http://schemas.microsoft.com/office/drawing/2014/main" id="{A0DB3CBF-1F03-4301-B80B-FB7816A094E2}"/>
              </a:ext>
            </a:extLst>
          </p:cNvPr>
          <p:cNvGraphicFramePr/>
          <p:nvPr/>
        </p:nvGraphicFramePr>
        <p:xfrm>
          <a:off x="-929631" y="1166071"/>
          <a:ext cx="8145624" cy="4856210"/>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4">
            <a:extLst>
              <a:ext uri="{FF2B5EF4-FFF2-40B4-BE49-F238E27FC236}">
                <a16:creationId xmlns:a16="http://schemas.microsoft.com/office/drawing/2014/main" id="{E8EE1966-BECF-4DB3-B993-5613B834D832}"/>
              </a:ext>
            </a:extLst>
          </p:cNvPr>
          <p:cNvSpPr txBox="1">
            <a:spLocks/>
          </p:cNvSpPr>
          <p:nvPr/>
        </p:nvSpPr>
        <p:spPr>
          <a:xfrm>
            <a:off x="1221178" y="159848"/>
            <a:ext cx="9730107" cy="11517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accent2"/>
                </a:solidFill>
                <a:latin typeface="Microsoft YaHei UI Light" panose="020B0502040204020203" pitchFamily="34" charset="-122"/>
                <a:ea typeface="Microsoft YaHei UI Light" panose="020B0502040204020203" pitchFamily="34" charset="-122"/>
                <a:cs typeface="+mj-cs"/>
              </a:defRPr>
            </a:lvl1pPr>
          </a:lstStyle>
          <a:p>
            <a:pPr algn="ctr"/>
            <a:r>
              <a:rPr lang="lt-LT" dirty="0">
                <a:solidFill>
                  <a:schemeClr val="accent2">
                    <a:lumMod val="75000"/>
                  </a:schemeClr>
                </a:solidFill>
              </a:rPr>
              <a:t>SOCIALINĖS-DEMOGRAFINĖS CHARAKTERISTIKOS</a:t>
            </a:r>
          </a:p>
        </p:txBody>
      </p:sp>
      <p:graphicFrame>
        <p:nvGraphicFramePr>
          <p:cNvPr id="16" name="Chart 15">
            <a:extLst>
              <a:ext uri="{FF2B5EF4-FFF2-40B4-BE49-F238E27FC236}">
                <a16:creationId xmlns:a16="http://schemas.microsoft.com/office/drawing/2014/main" id="{666A62A2-F965-416D-A673-9949B692A21A}"/>
              </a:ext>
            </a:extLst>
          </p:cNvPr>
          <p:cNvGraphicFramePr/>
          <p:nvPr/>
        </p:nvGraphicFramePr>
        <p:xfrm>
          <a:off x="5355443" y="1166070"/>
          <a:ext cx="8145624" cy="48172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46271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7999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CCED02A4-52A6-4056-86D6-3A1BEFFB8F5A}"/>
              </a:ext>
            </a:extLst>
          </p:cNvPr>
          <p:cNvSpPr>
            <a:spLocks noGrp="1"/>
          </p:cNvSpPr>
          <p:nvPr>
            <p:ph sz="half" idx="10"/>
          </p:nvPr>
        </p:nvSpPr>
        <p:spPr/>
        <p:txBody>
          <a:bodyPr/>
          <a:lstStyle/>
          <a:p>
            <a:r>
              <a:rPr lang="lt-LT" dirty="0"/>
              <a:t>Moterys, vyresni (46 m. ir daugiau) respondentai, mažiausių pajamų grupės atstovai ir mažesnių miestų / rajono centrų gyventojai dažniau pripažino turintys negalią arba patyrę ilgalaikį sveikatos sutrikdymą.</a:t>
            </a:r>
            <a:endParaRPr lang="en-US" dirty="0"/>
          </a:p>
        </p:txBody>
      </p:sp>
      <p:sp>
        <p:nvSpPr>
          <p:cNvPr id="2" name="Content Placeholder 1">
            <a:extLst>
              <a:ext uri="{FF2B5EF4-FFF2-40B4-BE49-F238E27FC236}">
                <a16:creationId xmlns:a16="http://schemas.microsoft.com/office/drawing/2014/main" id="{A3FC4D52-748C-471B-BE6E-8073B46F92BD}"/>
              </a:ext>
            </a:extLst>
          </p:cNvPr>
          <p:cNvSpPr>
            <a:spLocks noGrp="1"/>
          </p:cNvSpPr>
          <p:nvPr>
            <p:ph sz="half" idx="1"/>
          </p:nvPr>
        </p:nvSpPr>
        <p:spPr>
          <a:xfrm>
            <a:off x="1231569" y="1304971"/>
            <a:ext cx="9736580" cy="293639"/>
          </a:xfrm>
        </p:spPr>
        <p:txBody>
          <a:bodyPr/>
          <a:lstStyle/>
          <a:p>
            <a:r>
              <a:rPr lang="lt-LT" dirty="0"/>
              <a:t>Ar Jūs ar Jūsų namų ūkio narys turite negalią ar patyrėte ilgalaikių sveikatos sutrikdymų (ilgesnių nei 6 mėn.)? </a:t>
            </a:r>
          </a:p>
        </p:txBody>
      </p:sp>
      <p:sp>
        <p:nvSpPr>
          <p:cNvPr id="3" name="Title 2">
            <a:extLst>
              <a:ext uri="{FF2B5EF4-FFF2-40B4-BE49-F238E27FC236}">
                <a16:creationId xmlns:a16="http://schemas.microsoft.com/office/drawing/2014/main" id="{7D96E00A-D111-45D9-A674-C21502429E3A}"/>
              </a:ext>
            </a:extLst>
          </p:cNvPr>
          <p:cNvSpPr>
            <a:spLocks noGrp="1"/>
          </p:cNvSpPr>
          <p:nvPr>
            <p:ph type="title"/>
          </p:nvPr>
        </p:nvSpPr>
        <p:spPr>
          <a:xfrm>
            <a:off x="1221178" y="390591"/>
            <a:ext cx="10597656" cy="854497"/>
          </a:xfrm>
        </p:spPr>
        <p:txBody>
          <a:bodyPr>
            <a:noAutofit/>
          </a:bodyPr>
          <a:lstStyle/>
          <a:p>
            <a:r>
              <a:rPr lang="lt-LT" sz="2800" dirty="0">
                <a:solidFill>
                  <a:schemeClr val="accent2">
                    <a:lumMod val="75000"/>
                  </a:schemeClr>
                </a:solidFill>
              </a:rPr>
              <a:t>NEGALIOS AR ILGALAIKIO SVEIKATOS SUTRIKDYMO TURĖJIMAS (PROC.)</a:t>
            </a:r>
            <a:endParaRPr lang="lt-LT" sz="2800" dirty="0">
              <a:solidFill>
                <a:srgbClr val="FF0000"/>
              </a:solidFill>
            </a:endParaRPr>
          </a:p>
        </p:txBody>
      </p:sp>
      <p:sp>
        <p:nvSpPr>
          <p:cNvPr id="7" name="TextBox 6">
            <a:extLst>
              <a:ext uri="{FF2B5EF4-FFF2-40B4-BE49-F238E27FC236}">
                <a16:creationId xmlns:a16="http://schemas.microsoft.com/office/drawing/2014/main" id="{76973F2A-9A15-4F72-AE4F-E6E6ED14208D}"/>
              </a:ext>
            </a:extLst>
          </p:cNvPr>
          <p:cNvSpPr txBox="1"/>
          <p:nvPr/>
        </p:nvSpPr>
        <p:spPr>
          <a:xfrm>
            <a:off x="1221178" y="1746713"/>
            <a:ext cx="897146" cy="261610"/>
          </a:xfrm>
          <a:prstGeom prst="rect">
            <a:avLst/>
          </a:prstGeom>
          <a:noFill/>
        </p:spPr>
        <p:txBody>
          <a:bodyPr wrap="square">
            <a:spAutoFit/>
          </a:bodyPr>
          <a:lstStyle/>
          <a:p>
            <a:r>
              <a:rPr lang="lt-LT" sz="105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N=101</a:t>
            </a:r>
            <a:r>
              <a:rPr lang="en-US" sz="105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a:t>
            </a:r>
            <a:endParaRPr lang="lt-LT" sz="105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p:txBody>
      </p:sp>
      <p:sp>
        <p:nvSpPr>
          <p:cNvPr id="9" name="Content Placeholder 3">
            <a:extLst>
              <a:ext uri="{FF2B5EF4-FFF2-40B4-BE49-F238E27FC236}">
                <a16:creationId xmlns:a16="http://schemas.microsoft.com/office/drawing/2014/main" id="{7CE6269A-06BC-487E-829B-90E0367B1E1B}"/>
              </a:ext>
            </a:extLst>
          </p:cNvPr>
          <p:cNvSpPr txBox="1">
            <a:spLocks/>
          </p:cNvSpPr>
          <p:nvPr/>
        </p:nvSpPr>
        <p:spPr>
          <a:xfrm>
            <a:off x="8679826" y="4118631"/>
            <a:ext cx="3002743" cy="636462"/>
          </a:xfrm>
          <a:prstGeom prst="rect">
            <a:avLst/>
          </a:prstGeom>
        </p:spPr>
        <p:txBody>
          <a:bodyPr vert="horz" lIns="91440" tIns="45720" rIns="91440" bIns="45720" rtlCol="0">
            <a:noAutofit/>
          </a:bodyPr>
          <a:lstStyle>
            <a:lvl1pPr marL="0" indent="0" algn="just" defTabSz="914400" rtl="0" eaLnBrk="1" latinLnBrk="0" hangingPunct="1">
              <a:lnSpc>
                <a:spcPct val="100000"/>
              </a:lnSpc>
              <a:spcBef>
                <a:spcPts val="0"/>
              </a:spcBef>
              <a:buClr>
                <a:schemeClr val="accent2"/>
              </a:buClr>
              <a:buFont typeface="Arial" panose="020B0604020202020204" pitchFamily="34" charset="0"/>
              <a:buNone/>
              <a:defRPr sz="11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4pPr>
            <a:lvl5pPr marL="2057400" indent="-228600" algn="just" defTabSz="914400" rtl="0" eaLnBrk="1" latinLnBrk="0" hangingPunct="1">
              <a:lnSpc>
                <a:spcPct val="100000"/>
              </a:lnSpc>
              <a:spcBef>
                <a:spcPts val="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endParaRPr lang="lt-LT" sz="1200" dirty="0"/>
          </a:p>
          <a:p>
            <a:pPr marL="171450" indent="-171450">
              <a:buFont typeface="Arial" panose="020B0604020202020204" pitchFamily="34" charset="0"/>
              <a:buChar char="•"/>
            </a:pPr>
            <a:endParaRPr lang="lt-LT" sz="1200" dirty="0"/>
          </a:p>
          <a:p>
            <a:pPr marL="171450" indent="-171450">
              <a:buFont typeface="Arial" panose="020B0604020202020204" pitchFamily="34" charset="0"/>
              <a:buChar char="•"/>
            </a:pPr>
            <a:endParaRPr lang="lt-LT" sz="1200" dirty="0"/>
          </a:p>
          <a:p>
            <a:pPr marL="171450" indent="-171450">
              <a:buFont typeface="Arial" panose="020B0604020202020204" pitchFamily="34" charset="0"/>
              <a:buChar char="•"/>
            </a:pPr>
            <a:endParaRPr lang="lt-LT" sz="1200" dirty="0"/>
          </a:p>
          <a:p>
            <a:pPr marL="171450" indent="-171450">
              <a:buFont typeface="Arial" panose="020B0604020202020204" pitchFamily="34" charset="0"/>
              <a:buChar char="•"/>
            </a:pPr>
            <a:endParaRPr lang="lt-LT" sz="1200" dirty="0"/>
          </a:p>
          <a:p>
            <a:pPr marL="171450" indent="-171450">
              <a:buFont typeface="Arial" panose="020B0604020202020204" pitchFamily="34" charset="0"/>
              <a:buChar char="•"/>
            </a:pPr>
            <a:endParaRPr lang="lt-LT" sz="1200" dirty="0"/>
          </a:p>
          <a:p>
            <a:pPr marL="171450" indent="-171450">
              <a:buFont typeface="Arial" panose="020B0604020202020204" pitchFamily="34" charset="0"/>
              <a:buChar char="•"/>
            </a:pPr>
            <a:endParaRPr lang="lt-LT" sz="1200" dirty="0"/>
          </a:p>
          <a:p>
            <a:endParaRPr lang="lt-LT" sz="1200" dirty="0"/>
          </a:p>
          <a:p>
            <a:endParaRPr lang="lt-LT" sz="1200" dirty="0"/>
          </a:p>
        </p:txBody>
      </p:sp>
      <p:graphicFrame>
        <p:nvGraphicFramePr>
          <p:cNvPr id="15" name="Content Placeholder 13">
            <a:extLst>
              <a:ext uri="{FF2B5EF4-FFF2-40B4-BE49-F238E27FC236}">
                <a16:creationId xmlns:a16="http://schemas.microsoft.com/office/drawing/2014/main" id="{6C049FCA-D4D7-4132-9FEF-F5484E5BDE6C}"/>
              </a:ext>
            </a:extLst>
          </p:cNvPr>
          <p:cNvGraphicFramePr>
            <a:graphicFrameLocks/>
          </p:cNvGraphicFramePr>
          <p:nvPr>
            <p:extLst>
              <p:ext uri="{D42A27DB-BD31-4B8C-83A1-F6EECF244321}">
                <p14:modId xmlns:p14="http://schemas.microsoft.com/office/powerpoint/2010/main" val="3422074884"/>
              </p:ext>
            </p:extLst>
          </p:nvPr>
        </p:nvGraphicFramePr>
        <p:xfrm>
          <a:off x="1231569" y="2156426"/>
          <a:ext cx="7448258" cy="38191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7267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7">
            <a:extLst>
              <a:ext uri="{FF2B5EF4-FFF2-40B4-BE49-F238E27FC236}">
                <a16:creationId xmlns:a16="http://schemas.microsoft.com/office/drawing/2014/main" id="{9D7FE1ED-C97F-4C8E-9A97-273D6720A7D7}"/>
              </a:ext>
            </a:extLst>
          </p:cNvPr>
          <p:cNvGraphicFramePr>
            <a:graphicFrameLocks/>
          </p:cNvGraphicFramePr>
          <p:nvPr>
            <p:extLst>
              <p:ext uri="{D42A27DB-BD31-4B8C-83A1-F6EECF244321}">
                <p14:modId xmlns:p14="http://schemas.microsoft.com/office/powerpoint/2010/main" val="3504301897"/>
              </p:ext>
            </p:extLst>
          </p:nvPr>
        </p:nvGraphicFramePr>
        <p:xfrm>
          <a:off x="743920" y="2323794"/>
          <a:ext cx="10822004" cy="4027579"/>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a:extLst>
              <a:ext uri="{FF2B5EF4-FFF2-40B4-BE49-F238E27FC236}">
                <a16:creationId xmlns:a16="http://schemas.microsoft.com/office/drawing/2014/main" id="{A3FC4D52-748C-471B-BE6E-8073B46F92BD}"/>
              </a:ext>
            </a:extLst>
          </p:cNvPr>
          <p:cNvSpPr>
            <a:spLocks noGrp="1"/>
          </p:cNvSpPr>
          <p:nvPr>
            <p:ph sz="half" idx="1"/>
          </p:nvPr>
        </p:nvSpPr>
        <p:spPr>
          <a:xfrm>
            <a:off x="1231569" y="1304971"/>
            <a:ext cx="9736580" cy="293639"/>
          </a:xfrm>
        </p:spPr>
        <p:txBody>
          <a:bodyPr/>
          <a:lstStyle/>
          <a:p>
            <a:r>
              <a:rPr lang="lt-LT" dirty="0"/>
              <a:t>Ar Jūs, Jūsų namų ūkio narys turėdami negalią ir ilgalaikių sveikatos sutrikdymų, patyrėte sunkumų per paskutinius 6 mėnesius?</a:t>
            </a:r>
          </a:p>
        </p:txBody>
      </p:sp>
      <p:sp>
        <p:nvSpPr>
          <p:cNvPr id="3" name="Title 2">
            <a:extLst>
              <a:ext uri="{FF2B5EF4-FFF2-40B4-BE49-F238E27FC236}">
                <a16:creationId xmlns:a16="http://schemas.microsoft.com/office/drawing/2014/main" id="{7D96E00A-D111-45D9-A674-C21502429E3A}"/>
              </a:ext>
            </a:extLst>
          </p:cNvPr>
          <p:cNvSpPr>
            <a:spLocks noGrp="1"/>
          </p:cNvSpPr>
          <p:nvPr>
            <p:ph type="title"/>
          </p:nvPr>
        </p:nvSpPr>
        <p:spPr>
          <a:xfrm>
            <a:off x="1221177" y="390591"/>
            <a:ext cx="10606201" cy="854497"/>
          </a:xfrm>
        </p:spPr>
        <p:txBody>
          <a:bodyPr>
            <a:noAutofit/>
          </a:bodyPr>
          <a:lstStyle/>
          <a:p>
            <a:r>
              <a:rPr lang="lt-LT" sz="2800" dirty="0">
                <a:solidFill>
                  <a:schemeClr val="accent2">
                    <a:lumMod val="75000"/>
                  </a:schemeClr>
                </a:solidFill>
              </a:rPr>
              <a:t>SUSIDŪRIMO SU SUNKUMAIS ATLIEKANT VEIKLAS VERTINIMAS (PROC.)</a:t>
            </a:r>
            <a:endParaRPr lang="lt-LT" sz="2800" dirty="0">
              <a:solidFill>
                <a:srgbClr val="FF0000"/>
              </a:solidFill>
            </a:endParaRPr>
          </a:p>
        </p:txBody>
      </p:sp>
      <p:sp>
        <p:nvSpPr>
          <p:cNvPr id="8" name="TextBox 7">
            <a:extLst>
              <a:ext uri="{FF2B5EF4-FFF2-40B4-BE49-F238E27FC236}">
                <a16:creationId xmlns:a16="http://schemas.microsoft.com/office/drawing/2014/main" id="{B66BDABC-4649-46EB-9C8C-ED5910D5C770}"/>
              </a:ext>
            </a:extLst>
          </p:cNvPr>
          <p:cNvSpPr txBox="1"/>
          <p:nvPr/>
        </p:nvSpPr>
        <p:spPr>
          <a:xfrm>
            <a:off x="1221177" y="1746713"/>
            <a:ext cx="2897742" cy="577081"/>
          </a:xfrm>
          <a:prstGeom prst="rect">
            <a:avLst/>
          </a:prstGeom>
          <a:noFill/>
        </p:spPr>
        <p:txBody>
          <a:bodyPr wrap="square">
            <a:spAutoFit/>
          </a:bodyPr>
          <a:lstStyle/>
          <a:p>
            <a:r>
              <a:rPr lang="lt-LT" sz="105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N=</a:t>
            </a:r>
            <a:r>
              <a:rPr lang="en-US" sz="1050" b="1"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207*</a:t>
            </a:r>
          </a:p>
          <a:p>
            <a:r>
              <a:rPr lang="en-US" sz="105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a:t>
            </a:r>
            <a:r>
              <a:rPr lang="lt-LT" sz="1050" b="1"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žmonės, turintys negalią / ilgalaikį sveikatos sutrikdymą ar turintys neįgalų artimąjį</a:t>
            </a:r>
            <a:endParaRPr lang="lt-LT" sz="105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173526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CCED02A4-52A6-4056-86D6-3A1BEFFB8F5A}"/>
              </a:ext>
            </a:extLst>
          </p:cNvPr>
          <p:cNvSpPr>
            <a:spLocks noGrp="1"/>
          </p:cNvSpPr>
          <p:nvPr>
            <p:ph sz="half" idx="10"/>
          </p:nvPr>
        </p:nvSpPr>
        <p:spPr/>
        <p:txBody>
          <a:bodyPr/>
          <a:lstStyle/>
          <a:p>
            <a:r>
              <a:rPr lang="lt-LT" dirty="0"/>
              <a:t>Aukščiausio išsimokslinimo grupės respondentai ir miestų gyventojai dažniau nurodė, kad įdarbintų žmogų su negalia.</a:t>
            </a:r>
            <a:endParaRPr lang="en-US" dirty="0"/>
          </a:p>
        </p:txBody>
      </p:sp>
      <p:sp>
        <p:nvSpPr>
          <p:cNvPr id="2" name="Content Placeholder 1">
            <a:extLst>
              <a:ext uri="{FF2B5EF4-FFF2-40B4-BE49-F238E27FC236}">
                <a16:creationId xmlns:a16="http://schemas.microsoft.com/office/drawing/2014/main" id="{A3FC4D52-748C-471B-BE6E-8073B46F92BD}"/>
              </a:ext>
            </a:extLst>
          </p:cNvPr>
          <p:cNvSpPr>
            <a:spLocks noGrp="1"/>
          </p:cNvSpPr>
          <p:nvPr>
            <p:ph sz="half" idx="1"/>
          </p:nvPr>
        </p:nvSpPr>
        <p:spPr>
          <a:xfrm>
            <a:off x="1231569" y="1304971"/>
            <a:ext cx="9736580" cy="293639"/>
          </a:xfrm>
        </p:spPr>
        <p:txBody>
          <a:bodyPr/>
          <a:lstStyle/>
          <a:p>
            <a:r>
              <a:rPr lang="lt-LT" dirty="0"/>
              <a:t>Ar įdarbintumėte žmogų su negalia savo įmonėje?</a:t>
            </a:r>
          </a:p>
        </p:txBody>
      </p:sp>
      <p:sp>
        <p:nvSpPr>
          <p:cNvPr id="3" name="Title 2">
            <a:extLst>
              <a:ext uri="{FF2B5EF4-FFF2-40B4-BE49-F238E27FC236}">
                <a16:creationId xmlns:a16="http://schemas.microsoft.com/office/drawing/2014/main" id="{7D96E00A-D111-45D9-A674-C21502429E3A}"/>
              </a:ext>
            </a:extLst>
          </p:cNvPr>
          <p:cNvSpPr>
            <a:spLocks noGrp="1"/>
          </p:cNvSpPr>
          <p:nvPr>
            <p:ph type="title"/>
          </p:nvPr>
        </p:nvSpPr>
        <p:spPr>
          <a:xfrm>
            <a:off x="1221178" y="390591"/>
            <a:ext cx="9746971" cy="854497"/>
          </a:xfrm>
        </p:spPr>
        <p:txBody>
          <a:bodyPr>
            <a:noAutofit/>
          </a:bodyPr>
          <a:lstStyle/>
          <a:p>
            <a:r>
              <a:rPr lang="lt-LT" sz="2800" dirty="0">
                <a:solidFill>
                  <a:schemeClr val="accent2">
                    <a:lumMod val="75000"/>
                  </a:schemeClr>
                </a:solidFill>
              </a:rPr>
              <a:t>SVARSTYMAS ĮDARBINTI ŽMOGŲ SU NEGALIA (PROC.)</a:t>
            </a:r>
            <a:endParaRPr lang="lt-LT" sz="2800" dirty="0">
              <a:solidFill>
                <a:srgbClr val="FF0000"/>
              </a:solidFill>
            </a:endParaRPr>
          </a:p>
        </p:txBody>
      </p:sp>
      <p:sp>
        <p:nvSpPr>
          <p:cNvPr id="9" name="Content Placeholder 3">
            <a:extLst>
              <a:ext uri="{FF2B5EF4-FFF2-40B4-BE49-F238E27FC236}">
                <a16:creationId xmlns:a16="http://schemas.microsoft.com/office/drawing/2014/main" id="{7CE6269A-06BC-487E-829B-90E0367B1E1B}"/>
              </a:ext>
            </a:extLst>
          </p:cNvPr>
          <p:cNvSpPr txBox="1">
            <a:spLocks/>
          </p:cNvSpPr>
          <p:nvPr/>
        </p:nvSpPr>
        <p:spPr>
          <a:xfrm>
            <a:off x="8679826" y="4118631"/>
            <a:ext cx="3002743" cy="636462"/>
          </a:xfrm>
          <a:prstGeom prst="rect">
            <a:avLst/>
          </a:prstGeom>
        </p:spPr>
        <p:txBody>
          <a:bodyPr vert="horz" lIns="91440" tIns="45720" rIns="91440" bIns="45720" rtlCol="0">
            <a:noAutofit/>
          </a:bodyPr>
          <a:lstStyle>
            <a:lvl1pPr marL="0" indent="0" algn="just" defTabSz="914400" rtl="0" eaLnBrk="1" latinLnBrk="0" hangingPunct="1">
              <a:lnSpc>
                <a:spcPct val="100000"/>
              </a:lnSpc>
              <a:spcBef>
                <a:spcPts val="0"/>
              </a:spcBef>
              <a:buClr>
                <a:schemeClr val="accent2"/>
              </a:buClr>
              <a:buFont typeface="Arial" panose="020B0604020202020204" pitchFamily="34" charset="0"/>
              <a:buNone/>
              <a:defRPr sz="11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4pPr>
            <a:lvl5pPr marL="2057400" indent="-228600" algn="just" defTabSz="914400" rtl="0" eaLnBrk="1" latinLnBrk="0" hangingPunct="1">
              <a:lnSpc>
                <a:spcPct val="100000"/>
              </a:lnSpc>
              <a:spcBef>
                <a:spcPts val="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endParaRPr lang="lt-LT" sz="1200" dirty="0"/>
          </a:p>
          <a:p>
            <a:pPr marL="171450" indent="-171450">
              <a:buFont typeface="Arial" panose="020B0604020202020204" pitchFamily="34" charset="0"/>
              <a:buChar char="•"/>
            </a:pPr>
            <a:endParaRPr lang="lt-LT" sz="1200" dirty="0"/>
          </a:p>
          <a:p>
            <a:pPr marL="171450" indent="-171450">
              <a:buFont typeface="Arial" panose="020B0604020202020204" pitchFamily="34" charset="0"/>
              <a:buChar char="•"/>
            </a:pPr>
            <a:endParaRPr lang="lt-LT" sz="1200" dirty="0"/>
          </a:p>
          <a:p>
            <a:pPr marL="171450" indent="-171450">
              <a:buFont typeface="Arial" panose="020B0604020202020204" pitchFamily="34" charset="0"/>
              <a:buChar char="•"/>
            </a:pPr>
            <a:endParaRPr lang="lt-LT" sz="1200" dirty="0"/>
          </a:p>
          <a:p>
            <a:pPr marL="171450" indent="-171450">
              <a:buFont typeface="Arial" panose="020B0604020202020204" pitchFamily="34" charset="0"/>
              <a:buChar char="•"/>
            </a:pPr>
            <a:endParaRPr lang="lt-LT" sz="1200" dirty="0"/>
          </a:p>
          <a:p>
            <a:pPr marL="171450" indent="-171450">
              <a:buFont typeface="Arial" panose="020B0604020202020204" pitchFamily="34" charset="0"/>
              <a:buChar char="•"/>
            </a:pPr>
            <a:endParaRPr lang="lt-LT" sz="1200" dirty="0"/>
          </a:p>
          <a:p>
            <a:pPr marL="171450" indent="-171450">
              <a:buFont typeface="Arial" panose="020B0604020202020204" pitchFamily="34" charset="0"/>
              <a:buChar char="•"/>
            </a:pPr>
            <a:endParaRPr lang="lt-LT" sz="1200" dirty="0"/>
          </a:p>
          <a:p>
            <a:endParaRPr lang="lt-LT" sz="1200" dirty="0"/>
          </a:p>
          <a:p>
            <a:endParaRPr lang="lt-LT" sz="1200" dirty="0"/>
          </a:p>
        </p:txBody>
      </p:sp>
      <p:graphicFrame>
        <p:nvGraphicFramePr>
          <p:cNvPr id="15" name="Content Placeholder 13">
            <a:extLst>
              <a:ext uri="{FF2B5EF4-FFF2-40B4-BE49-F238E27FC236}">
                <a16:creationId xmlns:a16="http://schemas.microsoft.com/office/drawing/2014/main" id="{6C049FCA-D4D7-4132-9FEF-F5484E5BDE6C}"/>
              </a:ext>
            </a:extLst>
          </p:cNvPr>
          <p:cNvGraphicFramePr>
            <a:graphicFrameLocks/>
          </p:cNvGraphicFramePr>
          <p:nvPr>
            <p:extLst>
              <p:ext uri="{D42A27DB-BD31-4B8C-83A1-F6EECF244321}">
                <p14:modId xmlns:p14="http://schemas.microsoft.com/office/powerpoint/2010/main" val="1543292985"/>
              </p:ext>
            </p:extLst>
          </p:nvPr>
        </p:nvGraphicFramePr>
        <p:xfrm>
          <a:off x="1231569" y="2156426"/>
          <a:ext cx="7448258" cy="381918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C35F2DF8-5DB6-49CA-B0F8-C95CF88461F4}"/>
              </a:ext>
            </a:extLst>
          </p:cNvPr>
          <p:cNvSpPr txBox="1"/>
          <p:nvPr/>
        </p:nvSpPr>
        <p:spPr>
          <a:xfrm>
            <a:off x="1221178" y="1746713"/>
            <a:ext cx="897146" cy="261610"/>
          </a:xfrm>
          <a:prstGeom prst="rect">
            <a:avLst/>
          </a:prstGeom>
          <a:noFill/>
        </p:spPr>
        <p:txBody>
          <a:bodyPr wrap="square">
            <a:spAutoFit/>
          </a:bodyPr>
          <a:lstStyle/>
          <a:p>
            <a:r>
              <a:rPr lang="lt-LT" sz="105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N=101</a:t>
            </a:r>
            <a:r>
              <a:rPr lang="en-US" sz="105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a:t>
            </a:r>
            <a:endParaRPr lang="lt-LT" sz="105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965761793"/>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00565B"/>
      </a:accent1>
      <a:accent2>
        <a:srgbClr val="1AB1AF"/>
      </a:accent2>
      <a:accent3>
        <a:srgbClr val="00D0D3"/>
      </a:accent3>
      <a:accent4>
        <a:srgbClr val="CCCCCC"/>
      </a:accent4>
      <a:accent5>
        <a:srgbClr val="4BACC6"/>
      </a:accent5>
      <a:accent6>
        <a:srgbClr val="F79646"/>
      </a:accent6>
      <a:hlink>
        <a:srgbClr val="0000FF"/>
      </a:hlink>
      <a:folHlink>
        <a:srgbClr val="800080"/>
      </a:folHlink>
    </a:clrScheme>
    <a:fontScheme name="Spinter">
      <a:majorFont>
        <a:latin typeface="Microsoft YaHei UI Light"/>
        <a:ea typeface=""/>
        <a:cs typeface=""/>
      </a:majorFont>
      <a:minorFont>
        <a:latin typeface="Microsoft YaHei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2">
      <a:dk1>
        <a:sysClr val="windowText" lastClr="000000"/>
      </a:dk1>
      <a:lt1>
        <a:sysClr val="window" lastClr="FFFFFF"/>
      </a:lt1>
      <a:dk2>
        <a:srgbClr val="1F497D"/>
      </a:dk2>
      <a:lt2>
        <a:srgbClr val="EEECE1"/>
      </a:lt2>
      <a:accent1>
        <a:srgbClr val="00565B"/>
      </a:accent1>
      <a:accent2>
        <a:srgbClr val="1AB1AF"/>
      </a:accent2>
      <a:accent3>
        <a:srgbClr val="00D0D3"/>
      </a:accent3>
      <a:accent4>
        <a:srgbClr val="CCCCCC"/>
      </a:accent4>
      <a:accent5>
        <a:srgbClr val="4BACC6"/>
      </a:accent5>
      <a:accent6>
        <a:srgbClr val="F79646"/>
      </a:accent6>
      <a:hlink>
        <a:srgbClr val="0000FF"/>
      </a:hlink>
      <a:folHlink>
        <a:srgbClr val="800080"/>
      </a:folHlink>
    </a:clrScheme>
    <a:fontScheme name="Spinter">
      <a:majorFont>
        <a:latin typeface="Microsoft YaHei UI Light"/>
        <a:ea typeface=""/>
        <a:cs typeface=""/>
      </a:majorFont>
      <a:minorFont>
        <a:latin typeface="Microsoft YaHei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2">
      <a:dk1>
        <a:sysClr val="windowText" lastClr="000000"/>
      </a:dk1>
      <a:lt1>
        <a:sysClr val="window" lastClr="FFFFFF"/>
      </a:lt1>
      <a:dk2>
        <a:srgbClr val="1F497D"/>
      </a:dk2>
      <a:lt2>
        <a:srgbClr val="EEECE1"/>
      </a:lt2>
      <a:accent1>
        <a:srgbClr val="00565B"/>
      </a:accent1>
      <a:accent2>
        <a:srgbClr val="1AB1AF"/>
      </a:accent2>
      <a:accent3>
        <a:srgbClr val="00D0D3"/>
      </a:accent3>
      <a:accent4>
        <a:srgbClr val="CCCCCC"/>
      </a:accent4>
      <a:accent5>
        <a:srgbClr val="4BACC6"/>
      </a:accent5>
      <a:accent6>
        <a:srgbClr val="F79646"/>
      </a:accent6>
      <a:hlink>
        <a:srgbClr val="0000FF"/>
      </a:hlink>
      <a:folHlink>
        <a:srgbClr val="800080"/>
      </a:folHlink>
    </a:clrScheme>
    <a:fontScheme name="Spinter">
      <a:majorFont>
        <a:latin typeface="Microsoft YaHei UI Light"/>
        <a:ea typeface=""/>
        <a:cs typeface=""/>
      </a:majorFont>
      <a:minorFont>
        <a:latin typeface="Microsoft YaHei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Custom 2">
      <a:dk1>
        <a:sysClr val="windowText" lastClr="000000"/>
      </a:dk1>
      <a:lt1>
        <a:sysClr val="window" lastClr="FFFFFF"/>
      </a:lt1>
      <a:dk2>
        <a:srgbClr val="1F497D"/>
      </a:dk2>
      <a:lt2>
        <a:srgbClr val="EEECE1"/>
      </a:lt2>
      <a:accent1>
        <a:srgbClr val="00565B"/>
      </a:accent1>
      <a:accent2>
        <a:srgbClr val="1AB1AF"/>
      </a:accent2>
      <a:accent3>
        <a:srgbClr val="00D0D3"/>
      </a:accent3>
      <a:accent4>
        <a:srgbClr val="CCCCCC"/>
      </a:accent4>
      <a:accent5>
        <a:srgbClr val="4BACC6"/>
      </a:accent5>
      <a:accent6>
        <a:srgbClr val="F79646"/>
      </a:accent6>
      <a:hlink>
        <a:srgbClr val="0000FF"/>
      </a:hlink>
      <a:folHlink>
        <a:srgbClr val="800080"/>
      </a:folHlink>
    </a:clrScheme>
    <a:fontScheme name="Spinter">
      <a:majorFont>
        <a:latin typeface="Microsoft YaHei UI Light"/>
        <a:ea typeface=""/>
        <a:cs typeface=""/>
      </a:majorFont>
      <a:minorFont>
        <a:latin typeface="Microsoft YaHei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Custom 2">
      <a:dk1>
        <a:sysClr val="windowText" lastClr="000000"/>
      </a:dk1>
      <a:lt1>
        <a:sysClr val="window" lastClr="FFFFFF"/>
      </a:lt1>
      <a:dk2>
        <a:srgbClr val="1F497D"/>
      </a:dk2>
      <a:lt2>
        <a:srgbClr val="EEECE1"/>
      </a:lt2>
      <a:accent1>
        <a:srgbClr val="00565B"/>
      </a:accent1>
      <a:accent2>
        <a:srgbClr val="1AB1AF"/>
      </a:accent2>
      <a:accent3>
        <a:srgbClr val="00D0D3"/>
      </a:accent3>
      <a:accent4>
        <a:srgbClr val="CCCCCC"/>
      </a:accent4>
      <a:accent5>
        <a:srgbClr val="4BACC6"/>
      </a:accent5>
      <a:accent6>
        <a:srgbClr val="F79646"/>
      </a:accent6>
      <a:hlink>
        <a:srgbClr val="0000FF"/>
      </a:hlink>
      <a:folHlink>
        <a:srgbClr val="800080"/>
      </a:folHlink>
    </a:clrScheme>
    <a:fontScheme name="Spinter">
      <a:majorFont>
        <a:latin typeface="Microsoft YaHei UI Light"/>
        <a:ea typeface=""/>
        <a:cs typeface=""/>
      </a:majorFont>
      <a:minorFont>
        <a:latin typeface="Microsoft YaHei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Custom 2">
      <a:dk1>
        <a:sysClr val="windowText" lastClr="000000"/>
      </a:dk1>
      <a:lt1>
        <a:sysClr val="window" lastClr="FFFFFF"/>
      </a:lt1>
      <a:dk2>
        <a:srgbClr val="1F497D"/>
      </a:dk2>
      <a:lt2>
        <a:srgbClr val="EEECE1"/>
      </a:lt2>
      <a:accent1>
        <a:srgbClr val="00565B"/>
      </a:accent1>
      <a:accent2>
        <a:srgbClr val="1AB1AF"/>
      </a:accent2>
      <a:accent3>
        <a:srgbClr val="00D0D3"/>
      </a:accent3>
      <a:accent4>
        <a:srgbClr val="CCCCCC"/>
      </a:accent4>
      <a:accent5>
        <a:srgbClr val="4BACC6"/>
      </a:accent5>
      <a:accent6>
        <a:srgbClr val="F79646"/>
      </a:accent6>
      <a:hlink>
        <a:srgbClr val="0000FF"/>
      </a:hlink>
      <a:folHlink>
        <a:srgbClr val="800080"/>
      </a:folHlink>
    </a:clrScheme>
    <a:fontScheme name="Spinter">
      <a:majorFont>
        <a:latin typeface="Microsoft YaHei UI Light"/>
        <a:ea typeface=""/>
        <a:cs typeface=""/>
      </a:majorFont>
      <a:minorFont>
        <a:latin typeface="Microsoft YaHei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Spinter tyrimai">
    <a:dk1>
      <a:sysClr val="windowText" lastClr="000000"/>
    </a:dk1>
    <a:lt1>
      <a:sysClr val="window" lastClr="FFFFFF"/>
    </a:lt1>
    <a:dk2>
      <a:srgbClr val="1F497D"/>
    </a:dk2>
    <a:lt2>
      <a:srgbClr val="EEECE1"/>
    </a:lt2>
    <a:accent1>
      <a:srgbClr val="00565B"/>
    </a:accent1>
    <a:accent2>
      <a:srgbClr val="1AB1AF"/>
    </a:accent2>
    <a:accent3>
      <a:srgbClr val="00D0D3"/>
    </a:accent3>
    <a:accent4>
      <a:srgbClr val="CCCCCC"/>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1 Spinter tyrimai">
    <a:dk1>
      <a:sysClr val="windowText" lastClr="000000"/>
    </a:dk1>
    <a:lt1>
      <a:sysClr val="window" lastClr="FFFFFF"/>
    </a:lt1>
    <a:dk2>
      <a:srgbClr val="1F497D"/>
    </a:dk2>
    <a:lt2>
      <a:srgbClr val="EEECE1"/>
    </a:lt2>
    <a:accent1>
      <a:srgbClr val="00565B"/>
    </a:accent1>
    <a:accent2>
      <a:srgbClr val="1AB1AF"/>
    </a:accent2>
    <a:accent3>
      <a:srgbClr val="00D0D3"/>
    </a:accent3>
    <a:accent4>
      <a:srgbClr val="CCCCCC"/>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1 Spinter tyrimai">
    <a:dk1>
      <a:sysClr val="windowText" lastClr="000000"/>
    </a:dk1>
    <a:lt1>
      <a:sysClr val="window" lastClr="FFFFFF"/>
    </a:lt1>
    <a:dk2>
      <a:srgbClr val="1F497D"/>
    </a:dk2>
    <a:lt2>
      <a:srgbClr val="EEECE1"/>
    </a:lt2>
    <a:accent1>
      <a:srgbClr val="00565B"/>
    </a:accent1>
    <a:accent2>
      <a:srgbClr val="1AB1AF"/>
    </a:accent2>
    <a:accent3>
      <a:srgbClr val="00D0D3"/>
    </a:accent3>
    <a:accent4>
      <a:srgbClr val="CCCCCC"/>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1 Spinter tyrimai">
    <a:dk1>
      <a:sysClr val="windowText" lastClr="000000"/>
    </a:dk1>
    <a:lt1>
      <a:sysClr val="window" lastClr="FFFFFF"/>
    </a:lt1>
    <a:dk2>
      <a:srgbClr val="1F497D"/>
    </a:dk2>
    <a:lt2>
      <a:srgbClr val="EEECE1"/>
    </a:lt2>
    <a:accent1>
      <a:srgbClr val="00565B"/>
    </a:accent1>
    <a:accent2>
      <a:srgbClr val="1AB1AF"/>
    </a:accent2>
    <a:accent3>
      <a:srgbClr val="00D0D3"/>
    </a:accent3>
    <a:accent4>
      <a:srgbClr val="CCCCCC"/>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ustom 1 Spinter tyrimai">
    <a:dk1>
      <a:sysClr val="windowText" lastClr="000000"/>
    </a:dk1>
    <a:lt1>
      <a:sysClr val="window" lastClr="FFFFFF"/>
    </a:lt1>
    <a:dk2>
      <a:srgbClr val="1F497D"/>
    </a:dk2>
    <a:lt2>
      <a:srgbClr val="EEECE1"/>
    </a:lt2>
    <a:accent1>
      <a:srgbClr val="00565B"/>
    </a:accent1>
    <a:accent2>
      <a:srgbClr val="1AB1AF"/>
    </a:accent2>
    <a:accent3>
      <a:srgbClr val="00D0D3"/>
    </a:accent3>
    <a:accent4>
      <a:srgbClr val="CCCCCC"/>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Custom 1 Spinter tyrimai">
    <a:dk1>
      <a:sysClr val="windowText" lastClr="000000"/>
    </a:dk1>
    <a:lt1>
      <a:sysClr val="window" lastClr="FFFFFF"/>
    </a:lt1>
    <a:dk2>
      <a:srgbClr val="1F497D"/>
    </a:dk2>
    <a:lt2>
      <a:srgbClr val="EEECE1"/>
    </a:lt2>
    <a:accent1>
      <a:srgbClr val="00565B"/>
    </a:accent1>
    <a:accent2>
      <a:srgbClr val="1AB1AF"/>
    </a:accent2>
    <a:accent3>
      <a:srgbClr val="00D0D3"/>
    </a:accent3>
    <a:accent4>
      <a:srgbClr val="CCCCCC"/>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Custom 1 Spinter tyrimai">
    <a:dk1>
      <a:sysClr val="windowText" lastClr="000000"/>
    </a:dk1>
    <a:lt1>
      <a:sysClr val="window" lastClr="FFFFFF"/>
    </a:lt1>
    <a:dk2>
      <a:srgbClr val="1F497D"/>
    </a:dk2>
    <a:lt2>
      <a:srgbClr val="EEECE1"/>
    </a:lt2>
    <a:accent1>
      <a:srgbClr val="00565B"/>
    </a:accent1>
    <a:accent2>
      <a:srgbClr val="1AB1AF"/>
    </a:accent2>
    <a:accent3>
      <a:srgbClr val="00D0D3"/>
    </a:accent3>
    <a:accent4>
      <a:srgbClr val="CCCCCC"/>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Custom 1 Spinter tyrimai">
    <a:dk1>
      <a:sysClr val="windowText" lastClr="000000"/>
    </a:dk1>
    <a:lt1>
      <a:sysClr val="window" lastClr="FFFFFF"/>
    </a:lt1>
    <a:dk2>
      <a:srgbClr val="1F497D"/>
    </a:dk2>
    <a:lt2>
      <a:srgbClr val="EEECE1"/>
    </a:lt2>
    <a:accent1>
      <a:srgbClr val="00565B"/>
    </a:accent1>
    <a:accent2>
      <a:srgbClr val="1AB1AF"/>
    </a:accent2>
    <a:accent3>
      <a:srgbClr val="00D0D3"/>
    </a:accent3>
    <a:accent4>
      <a:srgbClr val="CCCCCC"/>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11294</TotalTime>
  <Words>1284</Words>
  <Application>Microsoft Office PowerPoint</Application>
  <PresentationFormat>Plačiaekranė</PresentationFormat>
  <Paragraphs>287</Paragraphs>
  <Slides>18</Slides>
  <Notes>8</Notes>
  <HiddenSlides>0</HiddenSlides>
  <MMClips>0</MMClips>
  <ScaleCrop>false</ScaleCrop>
  <HeadingPairs>
    <vt:vector size="6" baseType="variant">
      <vt:variant>
        <vt:lpstr>Naudojami šriftai</vt:lpstr>
      </vt:variant>
      <vt:variant>
        <vt:i4>5</vt:i4>
      </vt:variant>
      <vt:variant>
        <vt:lpstr>Tema</vt:lpstr>
      </vt:variant>
      <vt:variant>
        <vt:i4>6</vt:i4>
      </vt:variant>
      <vt:variant>
        <vt:lpstr>Skaidrių pavadinimai</vt:lpstr>
      </vt:variant>
      <vt:variant>
        <vt:i4>18</vt:i4>
      </vt:variant>
    </vt:vector>
  </HeadingPairs>
  <TitlesOfParts>
    <vt:vector size="29" baseType="lpstr">
      <vt:lpstr>Yu Gothic UI Semilight</vt:lpstr>
      <vt:lpstr>Microsoft YaHei UI Light</vt:lpstr>
      <vt:lpstr>Arial</vt:lpstr>
      <vt:lpstr>Calibri</vt:lpstr>
      <vt:lpstr>Open Sans</vt:lpstr>
      <vt:lpstr>Office Theme</vt:lpstr>
      <vt:lpstr>1_Office Theme</vt:lpstr>
      <vt:lpstr>2_Office Theme</vt:lpstr>
      <vt:lpstr>3_Office Theme</vt:lpstr>
      <vt:lpstr>4_Office Theme</vt:lpstr>
      <vt:lpstr>5_Office Theme</vt:lpstr>
      <vt:lpstr>ŠALIES GYVENTOJŲ NUOMONĖS TYRIMAS DĖL SOCIALINIŲ GRUPIŲ DISKRIMINACIJOS</vt:lpstr>
      <vt:lpstr>„PowerPoint“ pateiktis</vt:lpstr>
      <vt:lpstr>TYRIMO METODIKA</vt:lpstr>
      <vt:lpstr>STATISTINĖ PAKLAIDA</vt:lpstr>
      <vt:lpstr>„PowerPoint“ pateiktis</vt:lpstr>
      <vt:lpstr>„PowerPoint“ pateiktis</vt:lpstr>
      <vt:lpstr>NEGALIOS AR ILGALAIKIO SVEIKATOS SUTRIKDYMO TURĖJIMAS (PROC.)</vt:lpstr>
      <vt:lpstr>SUSIDŪRIMO SU SUNKUMAIS ATLIEKANT VEIKLAS VERTINIMAS (PROC.)</vt:lpstr>
      <vt:lpstr>SVARSTYMAS ĮDARBINTI ŽMOGŲ SU NEGALIA (PROC.)</vt:lpstr>
      <vt:lpstr>ASMENŲ SU NEGALIA NEĮDARBINIMO PREIŽASTYS (PROC.)</vt:lpstr>
      <vt:lpstr>INFORMAVIMO PRIEMONIŲ ĮTAKOS VERTINIMAS (PROC.)</vt:lpstr>
      <vt:lpstr>EFEKTYVIAUSIOS INFORMAVIMO PRIEMONĖS (PROC.)</vt:lpstr>
      <vt:lpstr>ĮTAKINGIAUSI INFORMACIJOS SKLAIDOS KANALAI (PROC.)</vt:lpstr>
      <vt:lpstr>DARBDAVIŲ NERIMO MAŽINIMO PRIEMONĖS DĖL ŽMOGAUS SU NEGALIA ĮDARBINIMO (PROC.)</vt:lpstr>
      <vt:lpstr>SAVIVALDYBĖS TEIKIAMOS ASMENINĖS PAGALBOS ŽINOMUMAS (PROC.)</vt:lpstr>
      <vt:lpstr>„PowerPoint“ pateiktis</vt:lpstr>
      <vt:lpstr>APIBENDRINIMAS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Remigijus</dc:creator>
  <cp:lastModifiedBy>Lina Gulbinė</cp:lastModifiedBy>
  <cp:revision>1078</cp:revision>
  <cp:lastPrinted>2017-11-30T14:44:13Z</cp:lastPrinted>
  <dcterms:created xsi:type="dcterms:W3CDTF">2016-10-12T19:46:29Z</dcterms:created>
  <dcterms:modified xsi:type="dcterms:W3CDTF">2021-12-28T11:52:57Z</dcterms:modified>
</cp:coreProperties>
</file>