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2" r:id="rId6"/>
    <p:sldId id="265" r:id="rId7"/>
    <p:sldId id="264" r:id="rId8"/>
    <p:sldId id="263" r:id="rId9"/>
    <p:sldId id="268" r:id="rId10"/>
    <p:sldId id="266" r:id="rId11"/>
    <p:sldId id="271" r:id="rId12"/>
    <p:sldId id="270" r:id="rId13"/>
    <p:sldId id="269" r:id="rId14"/>
    <p:sldId id="273" r:id="rId15"/>
    <p:sldId id="277" r:id="rId16"/>
    <p:sldId id="278" r:id="rId17"/>
    <p:sldId id="279" r:id="rId18"/>
    <p:sldId id="276" r:id="rId19"/>
    <p:sldId id="281" r:id="rId20"/>
    <p:sldId id="280" r:id="rId21"/>
    <p:sldId id="275" r:id="rId22"/>
    <p:sldId id="282" r:id="rId23"/>
    <p:sldId id="274" r:id="rId24"/>
    <p:sldId id="286" r:id="rId25"/>
    <p:sldId id="285" r:id="rId26"/>
    <p:sldId id="288" r:id="rId27"/>
    <p:sldId id="291" r:id="rId28"/>
    <p:sldId id="287" r:id="rId29"/>
    <p:sldId id="299" r:id="rId30"/>
    <p:sldId id="300" r:id="rId31"/>
    <p:sldId id="294" r:id="rId32"/>
    <p:sldId id="292" r:id="rId33"/>
    <p:sldId id="295" r:id="rId34"/>
    <p:sldId id="296" r:id="rId35"/>
    <p:sldId id="301" r:id="rId36"/>
    <p:sldId id="298" r:id="rId37"/>
    <p:sldId id="303"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CB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p:scale>
          <a:sx n="75" d="100"/>
          <a:sy n="75" d="100"/>
        </p:scale>
        <p:origin x="-1890" y="-10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4" Type="http://schemas.openxmlformats.org/officeDocument/2006/relationships/image" Target="../media/image18.png"/></Relationships>
</file>

<file path=ppt/diagrams/_rels/data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5" Type="http://schemas.openxmlformats.org/officeDocument/2006/relationships/image" Target="../media/image23.png"/><Relationship Id="rId4" Type="http://schemas.openxmlformats.org/officeDocument/2006/relationships/image" Target="../media/image22.png"/></Relationships>
</file>

<file path=ppt/diagrams/_rels/data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iagrams/_rels/data13.xml.rels><?xml version="1.0" encoding="UTF-8" standalone="yes"?>
<Relationships xmlns="http://schemas.openxmlformats.org/package/2006/relationships"><Relationship Id="rId1" Type="http://schemas.openxmlformats.org/officeDocument/2006/relationships/image" Target="../media/image26.png"/></Relationships>
</file>

<file path=ppt/diagrams/_rels/data14.xml.rels><?xml version="1.0" encoding="UTF-8" standalone="yes"?>
<Relationships xmlns="http://schemas.openxmlformats.org/package/2006/relationships"><Relationship Id="rId1" Type="http://schemas.openxmlformats.org/officeDocument/2006/relationships/image" Target="../media/image26.png"/></Relationships>
</file>

<file path=ppt/diagrams/_rels/data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image" Target="../media/image27.png"/></Relationships>
</file>

<file path=ppt/diagrams/_rels/data20.xml.rels><?xml version="1.0" encoding="UTF-8" standalone="yes"?>
<Relationships xmlns="http://schemas.openxmlformats.org/package/2006/relationships"><Relationship Id="rId1" Type="http://schemas.openxmlformats.org/officeDocument/2006/relationships/image" Target="../media/image29.png"/></Relationships>
</file>

<file path=ppt/diagrams/_rels/data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ata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4" Type="http://schemas.openxmlformats.org/officeDocument/2006/relationships/image" Target="../media/image18.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5" Type="http://schemas.openxmlformats.org/officeDocument/2006/relationships/image" Target="../media/image23.png"/><Relationship Id="rId4" Type="http://schemas.openxmlformats.org/officeDocument/2006/relationships/image" Target="../media/image22.png"/></Relationships>
</file>

<file path=ppt/diagrams/_rels/drawing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iagrams/_rels/drawing13.xml.rels><?xml version="1.0" encoding="UTF-8" standalone="yes"?>
<Relationships xmlns="http://schemas.openxmlformats.org/package/2006/relationships"><Relationship Id="rId1" Type="http://schemas.openxmlformats.org/officeDocument/2006/relationships/image" Target="../media/image26.png"/></Relationships>
</file>

<file path=ppt/diagrams/_rels/drawing14.xml.rels><?xml version="1.0" encoding="UTF-8" standalone="yes"?>
<Relationships xmlns="http://schemas.openxmlformats.org/package/2006/relationships"><Relationship Id="rId1" Type="http://schemas.openxmlformats.org/officeDocument/2006/relationships/image" Target="../media/image26.png"/></Relationships>
</file>

<file path=ppt/diagrams/_rels/drawing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image" Target="../media/image27.png"/></Relationships>
</file>

<file path=ppt/diagrams/_rels/drawing20.xml.rels><?xml version="1.0" encoding="UTF-8" standalone="yes"?>
<Relationships xmlns="http://schemas.openxmlformats.org/package/2006/relationships"><Relationship Id="rId1" Type="http://schemas.openxmlformats.org/officeDocument/2006/relationships/image" Target="../media/image29.png"/></Relationships>
</file>

<file path=ppt/diagrams/_rels/drawing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rawing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F10AFA-2376-4623-8DC7-6B80759083D1}"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E8A7736A-96D9-470C-92F4-D5C910541D60}">
      <dgm:prSet phldrT="[Text]" custT="1"/>
      <dgm:spPr>
        <a:solidFill>
          <a:schemeClr val="bg1"/>
        </a:solidFill>
      </dgm:spPr>
      <dgm:t>
        <a:bodyPr/>
        <a:lstStyle/>
        <a:p>
          <a:endParaRPr lang="lt-LT" sz="2400" dirty="0" smtClean="0">
            <a:latin typeface="Georgia" pitchFamily="18" charset="0"/>
          </a:endParaRPr>
        </a:p>
        <a:p>
          <a:r>
            <a:rPr lang="lt-LT" sz="2400" dirty="0" smtClean="0">
              <a:latin typeface="Georgia" pitchFamily="18" charset="0"/>
            </a:rPr>
            <a:t>Konkurso tikslas -  atrinkti ir finansuoti nevyriausybinių organizacijų projektus, skirtus neįgaliųjų kūno kultūros ir sporto veiklai, kaip neįgaliųjų socialinės integracijos priemonei, organizuoti</a:t>
          </a:r>
          <a:endParaRPr lang="en-US" sz="2400" dirty="0">
            <a:latin typeface="Georgia" pitchFamily="18" charset="0"/>
          </a:endParaRPr>
        </a:p>
      </dgm:t>
    </dgm:pt>
    <dgm:pt modelId="{C6CE46C3-A547-4BA1-8555-9F60DED78E62}" type="parTrans" cxnId="{FAADD443-8965-4697-BD1E-AEE85AD608C3}">
      <dgm:prSet/>
      <dgm:spPr/>
      <dgm:t>
        <a:bodyPr/>
        <a:lstStyle/>
        <a:p>
          <a:endParaRPr lang="en-US"/>
        </a:p>
      </dgm:t>
    </dgm:pt>
    <dgm:pt modelId="{C4F64B89-08DF-44C3-A875-74318357B11C}" type="sibTrans" cxnId="{FAADD443-8965-4697-BD1E-AEE85AD608C3}">
      <dgm:prSet/>
      <dgm:spPr/>
      <dgm:t>
        <a:bodyPr/>
        <a:lstStyle/>
        <a:p>
          <a:endParaRPr lang="en-US"/>
        </a:p>
      </dgm:t>
    </dgm:pt>
    <dgm:pt modelId="{C069C579-7323-43B5-BAB8-2A62F826971E}">
      <dgm:prSet custT="1"/>
      <dgm:spPr>
        <a:solidFill>
          <a:schemeClr val="bg1">
            <a:alpha val="90000"/>
          </a:schemeClr>
        </a:solidFill>
      </dgm:spPr>
      <dgm:t>
        <a:bodyPr/>
        <a:lstStyle/>
        <a:p>
          <a:r>
            <a:rPr lang="lt-LT" sz="2400" dirty="0" smtClean="0">
              <a:latin typeface="Georgia" pitchFamily="18" charset="0"/>
            </a:rPr>
            <a:t>Projektai skirti 2011–2020 metų valstybinės sporto plėtros strategijos įgyvendinimo tarpinstitucinio veiklos plano, 1.2.3 priemonei įgyvendinti</a:t>
          </a:r>
          <a:endParaRPr lang="en-US" sz="2400" dirty="0">
            <a:latin typeface="Georgia" pitchFamily="18" charset="0"/>
          </a:endParaRPr>
        </a:p>
      </dgm:t>
    </dgm:pt>
    <dgm:pt modelId="{7975C395-D202-410F-A3AD-61083899C97E}" type="parTrans" cxnId="{1B7A0EBD-D768-464F-99DD-62C2EFD6A602}">
      <dgm:prSet/>
      <dgm:spPr/>
      <dgm:t>
        <a:bodyPr/>
        <a:lstStyle/>
        <a:p>
          <a:endParaRPr lang="en-US"/>
        </a:p>
      </dgm:t>
    </dgm:pt>
    <dgm:pt modelId="{3F4DB367-4337-48E1-AC3E-4B58EE3D2124}" type="sibTrans" cxnId="{1B7A0EBD-D768-464F-99DD-62C2EFD6A602}">
      <dgm:prSet/>
      <dgm:spPr/>
      <dgm:t>
        <a:bodyPr/>
        <a:lstStyle/>
        <a:p>
          <a:endParaRPr lang="en-US"/>
        </a:p>
      </dgm:t>
    </dgm:pt>
    <dgm:pt modelId="{89E80473-518A-4846-8A45-0D809C13D0B9}" type="pres">
      <dgm:prSet presAssocID="{E5F10AFA-2376-4623-8DC7-6B80759083D1}" presName="Name0" presStyleCnt="0">
        <dgm:presLayoutVars>
          <dgm:chMax val="7"/>
          <dgm:dir/>
          <dgm:animLvl val="lvl"/>
          <dgm:resizeHandles val="exact"/>
        </dgm:presLayoutVars>
      </dgm:prSet>
      <dgm:spPr/>
      <dgm:t>
        <a:bodyPr/>
        <a:lstStyle/>
        <a:p>
          <a:endParaRPr lang="lt-LT"/>
        </a:p>
      </dgm:t>
    </dgm:pt>
    <dgm:pt modelId="{A5DB728D-E2EF-4C30-9CE9-FF343832A92F}" type="pres">
      <dgm:prSet presAssocID="{E8A7736A-96D9-470C-92F4-D5C910541D60}" presName="circle1" presStyleLbl="node1" presStyleIdx="0" presStyleCnt="2"/>
      <dgm:spPr/>
    </dgm:pt>
    <dgm:pt modelId="{FEFF778C-E4F5-4A12-81DC-19BE3AC802D9}" type="pres">
      <dgm:prSet presAssocID="{E8A7736A-96D9-470C-92F4-D5C910541D60}" presName="space" presStyleCnt="0"/>
      <dgm:spPr/>
    </dgm:pt>
    <dgm:pt modelId="{816AE7EA-BFD1-4E3C-99D1-62ACFF883108}" type="pres">
      <dgm:prSet presAssocID="{E8A7736A-96D9-470C-92F4-D5C910541D60}" presName="rect1" presStyleLbl="alignAcc1" presStyleIdx="0" presStyleCnt="2" custScaleX="103019" custLinFactNeighborX="682" custLinFactNeighborY="-447"/>
      <dgm:spPr/>
      <dgm:t>
        <a:bodyPr/>
        <a:lstStyle/>
        <a:p>
          <a:endParaRPr lang="en-US"/>
        </a:p>
      </dgm:t>
    </dgm:pt>
    <dgm:pt modelId="{BA2B00BD-954C-4FF6-9838-41A4DD8F9244}" type="pres">
      <dgm:prSet presAssocID="{C069C579-7323-43B5-BAB8-2A62F826971E}" presName="vertSpace2" presStyleLbl="node1" presStyleIdx="0" presStyleCnt="2"/>
      <dgm:spPr/>
    </dgm:pt>
    <dgm:pt modelId="{8F79A3BE-0A33-4CAE-A310-6EE3AF92019E}" type="pres">
      <dgm:prSet presAssocID="{C069C579-7323-43B5-BAB8-2A62F826971E}" presName="circle2" presStyleLbl="node1" presStyleIdx="1" presStyleCnt="2"/>
      <dgm:spPr/>
    </dgm:pt>
    <dgm:pt modelId="{743CC3A3-006D-4F99-BA0D-39AF9B09D98D}" type="pres">
      <dgm:prSet presAssocID="{C069C579-7323-43B5-BAB8-2A62F826971E}" presName="rect2" presStyleLbl="alignAcc1" presStyleIdx="1" presStyleCnt="2"/>
      <dgm:spPr/>
      <dgm:t>
        <a:bodyPr/>
        <a:lstStyle/>
        <a:p>
          <a:endParaRPr lang="en-US"/>
        </a:p>
      </dgm:t>
    </dgm:pt>
    <dgm:pt modelId="{B0123219-DD96-4C71-9765-A77DDAF92707}" type="pres">
      <dgm:prSet presAssocID="{E8A7736A-96D9-470C-92F4-D5C910541D60}" presName="rect1ParTxNoCh" presStyleLbl="alignAcc1" presStyleIdx="1" presStyleCnt="2">
        <dgm:presLayoutVars>
          <dgm:chMax val="1"/>
          <dgm:bulletEnabled val="1"/>
        </dgm:presLayoutVars>
      </dgm:prSet>
      <dgm:spPr/>
      <dgm:t>
        <a:bodyPr/>
        <a:lstStyle/>
        <a:p>
          <a:endParaRPr lang="en-US"/>
        </a:p>
      </dgm:t>
    </dgm:pt>
    <dgm:pt modelId="{DD091E9F-F840-40D6-B1B8-1469ACC9E842}" type="pres">
      <dgm:prSet presAssocID="{C069C579-7323-43B5-BAB8-2A62F826971E}" presName="rect2ParTxNoCh" presStyleLbl="alignAcc1" presStyleIdx="1" presStyleCnt="2">
        <dgm:presLayoutVars>
          <dgm:chMax val="1"/>
          <dgm:bulletEnabled val="1"/>
        </dgm:presLayoutVars>
      </dgm:prSet>
      <dgm:spPr/>
      <dgm:t>
        <a:bodyPr/>
        <a:lstStyle/>
        <a:p>
          <a:endParaRPr lang="en-US"/>
        </a:p>
      </dgm:t>
    </dgm:pt>
  </dgm:ptLst>
  <dgm:cxnLst>
    <dgm:cxn modelId="{EA7B4235-D6A9-4919-ADBC-38A2D1D653F4}" type="presOf" srcId="{C069C579-7323-43B5-BAB8-2A62F826971E}" destId="{DD091E9F-F840-40D6-B1B8-1469ACC9E842}" srcOrd="1" destOrd="0" presId="urn:microsoft.com/office/officeart/2005/8/layout/target3"/>
    <dgm:cxn modelId="{1B7A0EBD-D768-464F-99DD-62C2EFD6A602}" srcId="{E5F10AFA-2376-4623-8DC7-6B80759083D1}" destId="{C069C579-7323-43B5-BAB8-2A62F826971E}" srcOrd="1" destOrd="0" parTransId="{7975C395-D202-410F-A3AD-61083899C97E}" sibTransId="{3F4DB367-4337-48E1-AC3E-4B58EE3D2124}"/>
    <dgm:cxn modelId="{900D4151-28A5-43B8-81B3-954FEEA1B40E}" type="presOf" srcId="{E8A7736A-96D9-470C-92F4-D5C910541D60}" destId="{B0123219-DD96-4C71-9765-A77DDAF92707}" srcOrd="1" destOrd="0" presId="urn:microsoft.com/office/officeart/2005/8/layout/target3"/>
    <dgm:cxn modelId="{FAADD443-8965-4697-BD1E-AEE85AD608C3}" srcId="{E5F10AFA-2376-4623-8DC7-6B80759083D1}" destId="{E8A7736A-96D9-470C-92F4-D5C910541D60}" srcOrd="0" destOrd="0" parTransId="{C6CE46C3-A547-4BA1-8555-9F60DED78E62}" sibTransId="{C4F64B89-08DF-44C3-A875-74318357B11C}"/>
    <dgm:cxn modelId="{0D20075E-90AD-4E28-900B-77F18F6A69DD}" type="presOf" srcId="{E8A7736A-96D9-470C-92F4-D5C910541D60}" destId="{816AE7EA-BFD1-4E3C-99D1-62ACFF883108}" srcOrd="0" destOrd="0" presId="urn:microsoft.com/office/officeart/2005/8/layout/target3"/>
    <dgm:cxn modelId="{0CCCBEFE-F203-4B6E-914A-6F55D66C031B}" type="presOf" srcId="{C069C579-7323-43B5-BAB8-2A62F826971E}" destId="{743CC3A3-006D-4F99-BA0D-39AF9B09D98D}" srcOrd="0" destOrd="0" presId="urn:microsoft.com/office/officeart/2005/8/layout/target3"/>
    <dgm:cxn modelId="{4320EE68-C31F-45FC-9D4F-F867B27ED949}" type="presOf" srcId="{E5F10AFA-2376-4623-8DC7-6B80759083D1}" destId="{89E80473-518A-4846-8A45-0D809C13D0B9}" srcOrd="0" destOrd="0" presId="urn:microsoft.com/office/officeart/2005/8/layout/target3"/>
    <dgm:cxn modelId="{0565B178-52A5-45E3-8195-D76480B17D9E}" type="presParOf" srcId="{89E80473-518A-4846-8A45-0D809C13D0B9}" destId="{A5DB728D-E2EF-4C30-9CE9-FF343832A92F}" srcOrd="0" destOrd="0" presId="urn:microsoft.com/office/officeart/2005/8/layout/target3"/>
    <dgm:cxn modelId="{6097C9B4-1226-4FC5-896C-F74A1CEBCB3A}" type="presParOf" srcId="{89E80473-518A-4846-8A45-0D809C13D0B9}" destId="{FEFF778C-E4F5-4A12-81DC-19BE3AC802D9}" srcOrd="1" destOrd="0" presId="urn:microsoft.com/office/officeart/2005/8/layout/target3"/>
    <dgm:cxn modelId="{AEA0733A-70CC-470B-A789-F46C6C4C9AC0}" type="presParOf" srcId="{89E80473-518A-4846-8A45-0D809C13D0B9}" destId="{816AE7EA-BFD1-4E3C-99D1-62ACFF883108}" srcOrd="2" destOrd="0" presId="urn:microsoft.com/office/officeart/2005/8/layout/target3"/>
    <dgm:cxn modelId="{5BE07FDF-A11B-416D-8666-6688DD1975A4}" type="presParOf" srcId="{89E80473-518A-4846-8A45-0D809C13D0B9}" destId="{BA2B00BD-954C-4FF6-9838-41A4DD8F9244}" srcOrd="3" destOrd="0" presId="urn:microsoft.com/office/officeart/2005/8/layout/target3"/>
    <dgm:cxn modelId="{9954C708-DC81-4D89-B63A-7582E7EA36A2}" type="presParOf" srcId="{89E80473-518A-4846-8A45-0D809C13D0B9}" destId="{8F79A3BE-0A33-4CAE-A310-6EE3AF92019E}" srcOrd="4" destOrd="0" presId="urn:microsoft.com/office/officeart/2005/8/layout/target3"/>
    <dgm:cxn modelId="{BC87040F-AEF1-48BD-B27A-404E54EC80F0}" type="presParOf" srcId="{89E80473-518A-4846-8A45-0D809C13D0B9}" destId="{743CC3A3-006D-4F99-BA0D-39AF9B09D98D}" srcOrd="5" destOrd="0" presId="urn:microsoft.com/office/officeart/2005/8/layout/target3"/>
    <dgm:cxn modelId="{764BA18B-FD7F-45C7-9DA8-F44E18EADD3B}" type="presParOf" srcId="{89E80473-518A-4846-8A45-0D809C13D0B9}" destId="{B0123219-DD96-4C71-9765-A77DDAF92707}" srcOrd="6" destOrd="0" presId="urn:microsoft.com/office/officeart/2005/8/layout/target3"/>
    <dgm:cxn modelId="{C618A41D-8947-4144-ADC0-844B6564FCB6}" type="presParOf" srcId="{89E80473-518A-4846-8A45-0D809C13D0B9}" destId="{DD091E9F-F840-40D6-B1B8-1469ACC9E842}"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5CAEC6F-18A5-4BC5-AD1E-9923E0705479}"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lt-LT"/>
        </a:p>
      </dgm:t>
    </dgm:pt>
    <dgm:pt modelId="{35A41DA0-C148-46B6-8E5F-FD9DE364ADA0}">
      <dgm:prSet phldrT="[Text]" custT="1"/>
      <dgm:spPr/>
      <dgm:t>
        <a:bodyPr/>
        <a:lstStyle/>
        <a:p>
          <a:r>
            <a:rPr lang="lt-LT" sz="1400" dirty="0" smtClean="0">
              <a:latin typeface="Georgia" panose="02040502050405020303" pitchFamily="18" charset="0"/>
            </a:rPr>
            <a:t>veikloje kartu su neįgaliaisiais dalyvaujančių lydinčiųjų asmenų kelionės, maitinimo, apgyvendinimo išlaidos</a:t>
          </a:r>
          <a:endParaRPr lang="lt-LT" sz="1400" dirty="0">
            <a:latin typeface="Georgia" panose="02040502050405020303" pitchFamily="18" charset="0"/>
          </a:endParaRPr>
        </a:p>
      </dgm:t>
    </dgm:pt>
    <dgm:pt modelId="{50EFC8FE-2E40-4E9D-9B41-E3F4CB659CD2}" type="parTrans" cxnId="{2F93C016-1A90-4DB6-B3DC-A8E5FA4DDCEA}">
      <dgm:prSet/>
      <dgm:spPr/>
      <dgm:t>
        <a:bodyPr/>
        <a:lstStyle/>
        <a:p>
          <a:endParaRPr lang="lt-LT"/>
        </a:p>
      </dgm:t>
    </dgm:pt>
    <dgm:pt modelId="{06F09D68-71B5-4600-87BB-5C43DE958B6C}" type="sibTrans" cxnId="{2F93C016-1A90-4DB6-B3DC-A8E5FA4DDCEA}">
      <dgm:prSet/>
      <dgm:spPr/>
      <dgm:t>
        <a:bodyPr/>
        <a:lstStyle/>
        <a:p>
          <a:endParaRPr lang="lt-LT"/>
        </a:p>
      </dgm:t>
    </dgm:pt>
    <dgm:pt modelId="{20CCA7D5-DF90-4397-90A3-9D443D9F9CA2}">
      <dgm:prSet phldrT="[Text]" custT="1"/>
      <dgm:spPr/>
      <dgm:t>
        <a:bodyPr/>
        <a:lstStyle/>
        <a:p>
          <a:r>
            <a:rPr lang="lt-LT" sz="1400" dirty="0" smtClean="0">
              <a:latin typeface="Georgia" panose="02040502050405020303" pitchFamily="18" charset="0"/>
            </a:rPr>
            <a:t>išlaidos projekto sklaidos ir viešinimo priemonėms bei paslaugoms įsigyti</a:t>
          </a:r>
          <a:endParaRPr lang="lt-LT" sz="1400" dirty="0">
            <a:latin typeface="Georgia" panose="02040502050405020303" pitchFamily="18" charset="0"/>
          </a:endParaRPr>
        </a:p>
      </dgm:t>
    </dgm:pt>
    <dgm:pt modelId="{2AAAD3E7-2D0A-47B8-B90A-3F46D940981C}" type="parTrans" cxnId="{4B4765BB-DBBA-4C0D-A8F0-B20779A4BE1A}">
      <dgm:prSet/>
      <dgm:spPr/>
      <dgm:t>
        <a:bodyPr/>
        <a:lstStyle/>
        <a:p>
          <a:endParaRPr lang="lt-LT"/>
        </a:p>
      </dgm:t>
    </dgm:pt>
    <dgm:pt modelId="{55D7E276-24C5-41C2-B49B-BA8E1351F6CE}" type="sibTrans" cxnId="{4B4765BB-DBBA-4C0D-A8F0-B20779A4BE1A}">
      <dgm:prSet/>
      <dgm:spPr/>
      <dgm:t>
        <a:bodyPr/>
        <a:lstStyle/>
        <a:p>
          <a:endParaRPr lang="lt-LT"/>
        </a:p>
      </dgm:t>
    </dgm:pt>
    <dgm:pt modelId="{281FE2F4-79E2-402A-A20A-2212AA0A3A4C}">
      <dgm:prSet phldrT="[Text]" custT="1"/>
      <dgm:spPr/>
      <dgm:t>
        <a:bodyPr/>
        <a:lstStyle/>
        <a:p>
          <a:r>
            <a:rPr lang="lt-LT" sz="1400" dirty="0" smtClean="0">
              <a:latin typeface="Georgia" panose="02040502050405020303" pitchFamily="18" charset="0"/>
            </a:rPr>
            <a:t>išlaidos įmokoms už banko, kitų kredito ar mokėjimo įstaigų suteiktas piniginių lėšų pervedimo paslaugas</a:t>
          </a:r>
          <a:endParaRPr lang="lt-LT" sz="1400" dirty="0">
            <a:latin typeface="Georgia" panose="02040502050405020303" pitchFamily="18" charset="0"/>
          </a:endParaRPr>
        </a:p>
      </dgm:t>
    </dgm:pt>
    <dgm:pt modelId="{AD40625A-FD23-4EF8-9CCD-A0BC6E76F089}" type="parTrans" cxnId="{97AD359F-80DF-46F8-8DB1-93326D8A00D3}">
      <dgm:prSet/>
      <dgm:spPr/>
      <dgm:t>
        <a:bodyPr/>
        <a:lstStyle/>
        <a:p>
          <a:endParaRPr lang="lt-LT"/>
        </a:p>
      </dgm:t>
    </dgm:pt>
    <dgm:pt modelId="{5E840BE5-9F38-4644-AABC-D23722D79A9C}" type="sibTrans" cxnId="{97AD359F-80DF-46F8-8DB1-93326D8A00D3}">
      <dgm:prSet/>
      <dgm:spPr/>
      <dgm:t>
        <a:bodyPr/>
        <a:lstStyle/>
        <a:p>
          <a:endParaRPr lang="lt-LT"/>
        </a:p>
      </dgm:t>
    </dgm:pt>
    <dgm:pt modelId="{A67B59D3-CF2F-4947-B769-61739C3A3435}">
      <dgm:prSet phldrT="[Text]" custT="1"/>
      <dgm:spPr/>
      <dgm:t>
        <a:bodyPr/>
        <a:lstStyle/>
        <a:p>
          <a:r>
            <a:rPr lang="lt-LT" sz="1400" dirty="0" smtClean="0">
              <a:latin typeface="Georgia" panose="02040502050405020303" pitchFamily="18" charset="0"/>
            </a:rPr>
            <a:t>išlaidos projekto dalyviams maitinti (jeigu planuojamų veiklų, renginių trukmė ilgesnė kaip 4 val.)</a:t>
          </a:r>
          <a:endParaRPr lang="lt-LT" sz="1400" dirty="0">
            <a:latin typeface="Georgia" panose="02040502050405020303" pitchFamily="18" charset="0"/>
          </a:endParaRPr>
        </a:p>
      </dgm:t>
    </dgm:pt>
    <dgm:pt modelId="{34E750E2-EC7C-4217-B967-260E3BEBE9A6}" type="parTrans" cxnId="{A063E1E8-4F2D-4AD1-AB8E-E633E5774300}">
      <dgm:prSet/>
      <dgm:spPr/>
      <dgm:t>
        <a:bodyPr/>
        <a:lstStyle/>
        <a:p>
          <a:endParaRPr lang="lt-LT"/>
        </a:p>
      </dgm:t>
    </dgm:pt>
    <dgm:pt modelId="{1A520B48-A6A5-4E38-92EE-4F5CC2F6CBB2}" type="sibTrans" cxnId="{A063E1E8-4F2D-4AD1-AB8E-E633E5774300}">
      <dgm:prSet/>
      <dgm:spPr/>
      <dgm:t>
        <a:bodyPr/>
        <a:lstStyle/>
        <a:p>
          <a:endParaRPr lang="lt-LT"/>
        </a:p>
      </dgm:t>
    </dgm:pt>
    <dgm:pt modelId="{1BF3799D-298D-4C3F-9884-5E3C847CE1B5}" type="pres">
      <dgm:prSet presAssocID="{C5CAEC6F-18A5-4BC5-AD1E-9923E0705479}" presName="Name0" presStyleCnt="0">
        <dgm:presLayoutVars>
          <dgm:dir/>
          <dgm:resizeHandles val="exact"/>
        </dgm:presLayoutVars>
      </dgm:prSet>
      <dgm:spPr/>
      <dgm:t>
        <a:bodyPr/>
        <a:lstStyle/>
        <a:p>
          <a:endParaRPr lang="en-US"/>
        </a:p>
      </dgm:t>
    </dgm:pt>
    <dgm:pt modelId="{A4358E4A-4D95-4938-A08C-FD53220EABD2}" type="pres">
      <dgm:prSet presAssocID="{35A41DA0-C148-46B6-8E5F-FD9DE364ADA0}" presName="compNode" presStyleCnt="0"/>
      <dgm:spPr/>
    </dgm:pt>
    <dgm:pt modelId="{979123FC-1445-4C4D-BF8D-0DC8E3767D5D}" type="pres">
      <dgm:prSet presAssocID="{35A41DA0-C148-46B6-8E5F-FD9DE364ADA0}" presName="pictRect" presStyleLbl="node1" presStyleIdx="0" presStyleCnt="4" custScaleX="88699" custScaleY="83761" custLinFactNeighborX="3882" custLinFactNeighborY="-41704"/>
      <dgm:spPr>
        <a:blipFill rotWithShape="1">
          <a:blip xmlns:r="http://schemas.openxmlformats.org/officeDocument/2006/relationships" r:embed="rId1"/>
          <a:stretch>
            <a:fillRect/>
          </a:stretch>
        </a:blipFill>
      </dgm:spPr>
    </dgm:pt>
    <dgm:pt modelId="{24A17C17-CD1B-46E1-B5F3-CFECF0B4D891}" type="pres">
      <dgm:prSet presAssocID="{35A41DA0-C148-46B6-8E5F-FD9DE364ADA0}" presName="textRect" presStyleLbl="revTx" presStyleIdx="0" presStyleCnt="4" custScaleY="228342">
        <dgm:presLayoutVars>
          <dgm:bulletEnabled val="1"/>
        </dgm:presLayoutVars>
      </dgm:prSet>
      <dgm:spPr/>
      <dgm:t>
        <a:bodyPr/>
        <a:lstStyle/>
        <a:p>
          <a:endParaRPr lang="lt-LT"/>
        </a:p>
      </dgm:t>
    </dgm:pt>
    <dgm:pt modelId="{6D8D6AD9-2E25-44DD-AF1D-3E27AC64D338}" type="pres">
      <dgm:prSet presAssocID="{06F09D68-71B5-4600-87BB-5C43DE958B6C}" presName="sibTrans" presStyleLbl="sibTrans2D1" presStyleIdx="0" presStyleCnt="0"/>
      <dgm:spPr/>
      <dgm:t>
        <a:bodyPr/>
        <a:lstStyle/>
        <a:p>
          <a:endParaRPr lang="en-US"/>
        </a:p>
      </dgm:t>
    </dgm:pt>
    <dgm:pt modelId="{731C4613-8132-4A7A-AF44-A75CF7F9F159}" type="pres">
      <dgm:prSet presAssocID="{20CCA7D5-DF90-4397-90A3-9D443D9F9CA2}" presName="compNode" presStyleCnt="0"/>
      <dgm:spPr/>
    </dgm:pt>
    <dgm:pt modelId="{5103166F-3CAC-4C2E-965B-D867D15B403F}" type="pres">
      <dgm:prSet presAssocID="{20CCA7D5-DF90-4397-90A3-9D443D9F9CA2}" presName="pictRect" presStyleLbl="node1" presStyleIdx="1" presStyleCnt="4" custScaleX="79254" custScaleY="85395"/>
      <dgm:spPr>
        <a:blipFill rotWithShape="1">
          <a:blip xmlns:r="http://schemas.openxmlformats.org/officeDocument/2006/relationships" r:embed="rId2"/>
          <a:stretch>
            <a:fillRect/>
          </a:stretch>
        </a:blipFill>
      </dgm:spPr>
    </dgm:pt>
    <dgm:pt modelId="{98EF4C21-7782-4FDD-B24C-1555EC5E5073}" type="pres">
      <dgm:prSet presAssocID="{20CCA7D5-DF90-4397-90A3-9D443D9F9CA2}" presName="textRect" presStyleLbl="revTx" presStyleIdx="1" presStyleCnt="4">
        <dgm:presLayoutVars>
          <dgm:bulletEnabled val="1"/>
        </dgm:presLayoutVars>
      </dgm:prSet>
      <dgm:spPr/>
      <dgm:t>
        <a:bodyPr/>
        <a:lstStyle/>
        <a:p>
          <a:endParaRPr lang="lt-LT"/>
        </a:p>
      </dgm:t>
    </dgm:pt>
    <dgm:pt modelId="{89657A8E-ECD0-43B3-9265-47ABD8971440}" type="pres">
      <dgm:prSet presAssocID="{55D7E276-24C5-41C2-B49B-BA8E1351F6CE}" presName="sibTrans" presStyleLbl="sibTrans2D1" presStyleIdx="0" presStyleCnt="0"/>
      <dgm:spPr/>
      <dgm:t>
        <a:bodyPr/>
        <a:lstStyle/>
        <a:p>
          <a:endParaRPr lang="en-US"/>
        </a:p>
      </dgm:t>
    </dgm:pt>
    <dgm:pt modelId="{CB442251-935F-4C70-8A12-A6A087D322E1}" type="pres">
      <dgm:prSet presAssocID="{281FE2F4-79E2-402A-A20A-2212AA0A3A4C}" presName="compNode" presStyleCnt="0"/>
      <dgm:spPr/>
    </dgm:pt>
    <dgm:pt modelId="{A5800394-6579-4105-A631-4BF8DA4AE0AA}" type="pres">
      <dgm:prSet presAssocID="{281FE2F4-79E2-402A-A20A-2212AA0A3A4C}" presName="pictRect" presStyleLbl="node1" presStyleIdx="2" presStyleCnt="4" custScaleX="94339" custScaleY="87403" custLinFactNeighborX="-2788" custLinFactNeighborY="-35122"/>
      <dgm:spPr>
        <a:blipFill rotWithShape="1">
          <a:blip xmlns:r="http://schemas.openxmlformats.org/officeDocument/2006/relationships" r:embed="rId3"/>
          <a:stretch>
            <a:fillRect/>
          </a:stretch>
        </a:blipFill>
      </dgm:spPr>
    </dgm:pt>
    <dgm:pt modelId="{B6A91D7C-523D-4B46-AA04-4B2E4E6328F7}" type="pres">
      <dgm:prSet presAssocID="{281FE2F4-79E2-402A-A20A-2212AA0A3A4C}" presName="textRect" presStyleLbl="revTx" presStyleIdx="2" presStyleCnt="4" custScaleY="214240" custLinFactNeighborX="-696" custLinFactNeighborY="-2814">
        <dgm:presLayoutVars>
          <dgm:bulletEnabled val="1"/>
        </dgm:presLayoutVars>
      </dgm:prSet>
      <dgm:spPr/>
      <dgm:t>
        <a:bodyPr/>
        <a:lstStyle/>
        <a:p>
          <a:endParaRPr lang="lt-LT"/>
        </a:p>
      </dgm:t>
    </dgm:pt>
    <dgm:pt modelId="{8BD49244-24DB-413C-80BC-D4B6D7E7CA13}" type="pres">
      <dgm:prSet presAssocID="{5E840BE5-9F38-4644-AABC-D23722D79A9C}" presName="sibTrans" presStyleLbl="sibTrans2D1" presStyleIdx="0" presStyleCnt="0"/>
      <dgm:spPr/>
      <dgm:t>
        <a:bodyPr/>
        <a:lstStyle/>
        <a:p>
          <a:endParaRPr lang="en-US"/>
        </a:p>
      </dgm:t>
    </dgm:pt>
    <dgm:pt modelId="{D8D45417-A7A4-447C-BE80-37AE0ACFE13A}" type="pres">
      <dgm:prSet presAssocID="{A67B59D3-CF2F-4947-B769-61739C3A3435}" presName="compNode" presStyleCnt="0"/>
      <dgm:spPr/>
    </dgm:pt>
    <dgm:pt modelId="{B4220A0A-C39C-47C8-9787-2E06010DB574}" type="pres">
      <dgm:prSet presAssocID="{A67B59D3-CF2F-4947-B769-61739C3A3435}" presName="pictRect" presStyleLbl="node1" presStyleIdx="3" presStyleCnt="4" custScaleX="41301" custScaleY="72297" custLinFactNeighborX="1044"/>
      <dgm:spPr>
        <a:blipFill rotWithShape="1">
          <a:blip xmlns:r="http://schemas.openxmlformats.org/officeDocument/2006/relationships" r:embed="rId4"/>
          <a:stretch>
            <a:fillRect/>
          </a:stretch>
        </a:blipFill>
      </dgm:spPr>
    </dgm:pt>
    <dgm:pt modelId="{F69A53A4-D6FB-452F-A715-F6A48E98FF8D}" type="pres">
      <dgm:prSet presAssocID="{A67B59D3-CF2F-4947-B769-61739C3A3435}" presName="textRect" presStyleLbl="revTx" presStyleIdx="3" presStyleCnt="4" custScaleY="88613">
        <dgm:presLayoutVars>
          <dgm:bulletEnabled val="1"/>
        </dgm:presLayoutVars>
      </dgm:prSet>
      <dgm:spPr/>
      <dgm:t>
        <a:bodyPr/>
        <a:lstStyle/>
        <a:p>
          <a:endParaRPr lang="lt-LT"/>
        </a:p>
      </dgm:t>
    </dgm:pt>
  </dgm:ptLst>
  <dgm:cxnLst>
    <dgm:cxn modelId="{7E527840-0BA8-4ECC-8AF4-5A24E6C6EF44}" type="presOf" srcId="{A67B59D3-CF2F-4947-B769-61739C3A3435}" destId="{F69A53A4-D6FB-452F-A715-F6A48E98FF8D}" srcOrd="0" destOrd="0" presId="urn:microsoft.com/office/officeart/2005/8/layout/pList1"/>
    <dgm:cxn modelId="{20939940-C0B4-40FB-91E6-88B99BE2CFD0}" type="presOf" srcId="{C5CAEC6F-18A5-4BC5-AD1E-9923E0705479}" destId="{1BF3799D-298D-4C3F-9884-5E3C847CE1B5}" srcOrd="0" destOrd="0" presId="urn:microsoft.com/office/officeart/2005/8/layout/pList1"/>
    <dgm:cxn modelId="{ED13A42E-D67C-4376-9E22-13D5027E639E}" type="presOf" srcId="{5E840BE5-9F38-4644-AABC-D23722D79A9C}" destId="{8BD49244-24DB-413C-80BC-D4B6D7E7CA13}" srcOrd="0" destOrd="0" presId="urn:microsoft.com/office/officeart/2005/8/layout/pList1"/>
    <dgm:cxn modelId="{59CDB7E0-F994-447C-A042-EE6AE235CD80}" type="presOf" srcId="{35A41DA0-C148-46B6-8E5F-FD9DE364ADA0}" destId="{24A17C17-CD1B-46E1-B5F3-CFECF0B4D891}" srcOrd="0" destOrd="0" presId="urn:microsoft.com/office/officeart/2005/8/layout/pList1"/>
    <dgm:cxn modelId="{97AD359F-80DF-46F8-8DB1-93326D8A00D3}" srcId="{C5CAEC6F-18A5-4BC5-AD1E-9923E0705479}" destId="{281FE2F4-79E2-402A-A20A-2212AA0A3A4C}" srcOrd="2" destOrd="0" parTransId="{AD40625A-FD23-4EF8-9CCD-A0BC6E76F089}" sibTransId="{5E840BE5-9F38-4644-AABC-D23722D79A9C}"/>
    <dgm:cxn modelId="{4B4765BB-DBBA-4C0D-A8F0-B20779A4BE1A}" srcId="{C5CAEC6F-18A5-4BC5-AD1E-9923E0705479}" destId="{20CCA7D5-DF90-4397-90A3-9D443D9F9CA2}" srcOrd="1" destOrd="0" parTransId="{2AAAD3E7-2D0A-47B8-B90A-3F46D940981C}" sibTransId="{55D7E276-24C5-41C2-B49B-BA8E1351F6CE}"/>
    <dgm:cxn modelId="{A063E1E8-4F2D-4AD1-AB8E-E633E5774300}" srcId="{C5CAEC6F-18A5-4BC5-AD1E-9923E0705479}" destId="{A67B59D3-CF2F-4947-B769-61739C3A3435}" srcOrd="3" destOrd="0" parTransId="{34E750E2-EC7C-4217-B967-260E3BEBE9A6}" sibTransId="{1A520B48-A6A5-4E38-92EE-4F5CC2F6CBB2}"/>
    <dgm:cxn modelId="{9CC1DD75-D386-4035-BD04-E3E08C37B2C4}" type="presOf" srcId="{06F09D68-71B5-4600-87BB-5C43DE958B6C}" destId="{6D8D6AD9-2E25-44DD-AF1D-3E27AC64D338}" srcOrd="0" destOrd="0" presId="urn:microsoft.com/office/officeart/2005/8/layout/pList1"/>
    <dgm:cxn modelId="{D82DC4C6-2842-4FC1-B385-7AE75CCE3B9D}" type="presOf" srcId="{55D7E276-24C5-41C2-B49B-BA8E1351F6CE}" destId="{89657A8E-ECD0-43B3-9265-47ABD8971440}" srcOrd="0" destOrd="0" presId="urn:microsoft.com/office/officeart/2005/8/layout/pList1"/>
    <dgm:cxn modelId="{2F93C016-1A90-4DB6-B3DC-A8E5FA4DDCEA}" srcId="{C5CAEC6F-18A5-4BC5-AD1E-9923E0705479}" destId="{35A41DA0-C148-46B6-8E5F-FD9DE364ADA0}" srcOrd="0" destOrd="0" parTransId="{50EFC8FE-2E40-4E9D-9B41-E3F4CB659CD2}" sibTransId="{06F09D68-71B5-4600-87BB-5C43DE958B6C}"/>
    <dgm:cxn modelId="{652A8D7F-C00A-4765-AA32-BC1F33778349}" type="presOf" srcId="{281FE2F4-79E2-402A-A20A-2212AA0A3A4C}" destId="{B6A91D7C-523D-4B46-AA04-4B2E4E6328F7}" srcOrd="0" destOrd="0" presId="urn:microsoft.com/office/officeart/2005/8/layout/pList1"/>
    <dgm:cxn modelId="{DDB14143-767A-48B6-AD89-A9CBB5149F99}" type="presOf" srcId="{20CCA7D5-DF90-4397-90A3-9D443D9F9CA2}" destId="{98EF4C21-7782-4FDD-B24C-1555EC5E5073}" srcOrd="0" destOrd="0" presId="urn:microsoft.com/office/officeart/2005/8/layout/pList1"/>
    <dgm:cxn modelId="{6E62340D-B195-482A-B583-606FC1073279}" type="presParOf" srcId="{1BF3799D-298D-4C3F-9884-5E3C847CE1B5}" destId="{A4358E4A-4D95-4938-A08C-FD53220EABD2}" srcOrd="0" destOrd="0" presId="urn:microsoft.com/office/officeart/2005/8/layout/pList1"/>
    <dgm:cxn modelId="{7CA31CBD-FC95-46B4-A623-A477CAD2F7DE}" type="presParOf" srcId="{A4358E4A-4D95-4938-A08C-FD53220EABD2}" destId="{979123FC-1445-4C4D-BF8D-0DC8E3767D5D}" srcOrd="0" destOrd="0" presId="urn:microsoft.com/office/officeart/2005/8/layout/pList1"/>
    <dgm:cxn modelId="{E32E81C2-740C-4546-B01A-A69AA57480A4}" type="presParOf" srcId="{A4358E4A-4D95-4938-A08C-FD53220EABD2}" destId="{24A17C17-CD1B-46E1-B5F3-CFECF0B4D891}" srcOrd="1" destOrd="0" presId="urn:microsoft.com/office/officeart/2005/8/layout/pList1"/>
    <dgm:cxn modelId="{9A3437C9-1789-4073-922A-55A510979A18}" type="presParOf" srcId="{1BF3799D-298D-4C3F-9884-5E3C847CE1B5}" destId="{6D8D6AD9-2E25-44DD-AF1D-3E27AC64D338}" srcOrd="1" destOrd="0" presId="urn:microsoft.com/office/officeart/2005/8/layout/pList1"/>
    <dgm:cxn modelId="{20BC1617-9C94-4304-A6F7-D9DFF839D439}" type="presParOf" srcId="{1BF3799D-298D-4C3F-9884-5E3C847CE1B5}" destId="{731C4613-8132-4A7A-AF44-A75CF7F9F159}" srcOrd="2" destOrd="0" presId="urn:microsoft.com/office/officeart/2005/8/layout/pList1"/>
    <dgm:cxn modelId="{1CB5A97B-3FBE-4B0C-945C-8507AD28A275}" type="presParOf" srcId="{731C4613-8132-4A7A-AF44-A75CF7F9F159}" destId="{5103166F-3CAC-4C2E-965B-D867D15B403F}" srcOrd="0" destOrd="0" presId="urn:microsoft.com/office/officeart/2005/8/layout/pList1"/>
    <dgm:cxn modelId="{B17DAA1E-9366-496B-82FF-8EDF265159C0}" type="presParOf" srcId="{731C4613-8132-4A7A-AF44-A75CF7F9F159}" destId="{98EF4C21-7782-4FDD-B24C-1555EC5E5073}" srcOrd="1" destOrd="0" presId="urn:microsoft.com/office/officeart/2005/8/layout/pList1"/>
    <dgm:cxn modelId="{33AC6908-C7CA-468C-B66E-39BD9B638DC5}" type="presParOf" srcId="{1BF3799D-298D-4C3F-9884-5E3C847CE1B5}" destId="{89657A8E-ECD0-43B3-9265-47ABD8971440}" srcOrd="3" destOrd="0" presId="urn:microsoft.com/office/officeart/2005/8/layout/pList1"/>
    <dgm:cxn modelId="{8A5556F0-9BA0-430B-8DBC-DC731D8CF968}" type="presParOf" srcId="{1BF3799D-298D-4C3F-9884-5E3C847CE1B5}" destId="{CB442251-935F-4C70-8A12-A6A087D322E1}" srcOrd="4" destOrd="0" presId="urn:microsoft.com/office/officeart/2005/8/layout/pList1"/>
    <dgm:cxn modelId="{F54268F0-696B-4FF6-B9C0-295FA7F84F9A}" type="presParOf" srcId="{CB442251-935F-4C70-8A12-A6A087D322E1}" destId="{A5800394-6579-4105-A631-4BF8DA4AE0AA}" srcOrd="0" destOrd="0" presId="urn:microsoft.com/office/officeart/2005/8/layout/pList1"/>
    <dgm:cxn modelId="{A65C1AF2-8449-4CFB-941B-38D89ED035CF}" type="presParOf" srcId="{CB442251-935F-4C70-8A12-A6A087D322E1}" destId="{B6A91D7C-523D-4B46-AA04-4B2E4E6328F7}" srcOrd="1" destOrd="0" presId="urn:microsoft.com/office/officeart/2005/8/layout/pList1"/>
    <dgm:cxn modelId="{483D4306-5769-4902-9947-D21845C55521}" type="presParOf" srcId="{1BF3799D-298D-4C3F-9884-5E3C847CE1B5}" destId="{8BD49244-24DB-413C-80BC-D4B6D7E7CA13}" srcOrd="5" destOrd="0" presId="urn:microsoft.com/office/officeart/2005/8/layout/pList1"/>
    <dgm:cxn modelId="{B506F83E-7B4A-40B9-A9FC-DFCAD651B83D}" type="presParOf" srcId="{1BF3799D-298D-4C3F-9884-5E3C847CE1B5}" destId="{D8D45417-A7A4-447C-BE80-37AE0ACFE13A}" srcOrd="6" destOrd="0" presId="urn:microsoft.com/office/officeart/2005/8/layout/pList1"/>
    <dgm:cxn modelId="{78502E76-A55F-4E41-8D9E-A0233538AF0A}" type="presParOf" srcId="{D8D45417-A7A4-447C-BE80-37AE0ACFE13A}" destId="{B4220A0A-C39C-47C8-9787-2E06010DB574}" srcOrd="0" destOrd="0" presId="urn:microsoft.com/office/officeart/2005/8/layout/pList1"/>
    <dgm:cxn modelId="{8229871E-707E-40EC-80C0-33FDC298762B}" type="presParOf" srcId="{D8D45417-A7A4-447C-BE80-37AE0ACFE13A}" destId="{F69A53A4-D6FB-452F-A715-F6A48E98FF8D}"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5CAEC6F-18A5-4BC5-AD1E-9923E0705479}"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lt-LT"/>
        </a:p>
      </dgm:t>
    </dgm:pt>
    <dgm:pt modelId="{35A41DA0-C148-46B6-8E5F-FD9DE364ADA0}">
      <dgm:prSet phldrT="[Text]" custT="1"/>
      <dgm:spPr/>
      <dgm:t>
        <a:bodyPr/>
        <a:lstStyle/>
        <a:p>
          <a:r>
            <a:rPr lang="lt-LT" sz="1400" dirty="0" smtClean="0">
              <a:latin typeface="Georgia" panose="02040502050405020303" pitchFamily="18" charset="0"/>
            </a:rPr>
            <a:t>išlaidos projekto nenuolatinio pobūdžio veiklos dalyviams apgyvendinti (jeigu planuojamų veiklų, renginių trukmė ilgesnė kaip 1 diena)</a:t>
          </a:r>
          <a:endParaRPr lang="lt-LT" sz="1400" dirty="0">
            <a:latin typeface="Georgia" panose="02040502050405020303" pitchFamily="18" charset="0"/>
          </a:endParaRPr>
        </a:p>
      </dgm:t>
    </dgm:pt>
    <dgm:pt modelId="{50EFC8FE-2E40-4E9D-9B41-E3F4CB659CD2}" type="parTrans" cxnId="{2F93C016-1A90-4DB6-B3DC-A8E5FA4DDCEA}">
      <dgm:prSet/>
      <dgm:spPr/>
      <dgm:t>
        <a:bodyPr/>
        <a:lstStyle/>
        <a:p>
          <a:endParaRPr lang="lt-LT"/>
        </a:p>
      </dgm:t>
    </dgm:pt>
    <dgm:pt modelId="{06F09D68-71B5-4600-87BB-5C43DE958B6C}" type="sibTrans" cxnId="{2F93C016-1A90-4DB6-B3DC-A8E5FA4DDCEA}">
      <dgm:prSet/>
      <dgm:spPr/>
      <dgm:t>
        <a:bodyPr/>
        <a:lstStyle/>
        <a:p>
          <a:endParaRPr lang="lt-LT"/>
        </a:p>
      </dgm:t>
    </dgm:pt>
    <dgm:pt modelId="{20CCA7D5-DF90-4397-90A3-9D443D9F9CA2}">
      <dgm:prSet phldrT="[Text]" custT="1"/>
      <dgm:spPr/>
      <dgm:t>
        <a:bodyPr/>
        <a:lstStyle/>
        <a:p>
          <a:r>
            <a:rPr lang="lt-LT" sz="1400" dirty="0" smtClean="0">
              <a:latin typeface="Georgia" panose="02040502050405020303" pitchFamily="18" charset="0"/>
            </a:rPr>
            <a:t>dalyvavimo tarptautinėse sporto varžybose užsienyje išlaidos (dalyvio mokestis, kelionės ir apgyvendinimo išlaidos)</a:t>
          </a:r>
          <a:endParaRPr lang="lt-LT" sz="1400" dirty="0">
            <a:latin typeface="Georgia" panose="02040502050405020303" pitchFamily="18" charset="0"/>
          </a:endParaRPr>
        </a:p>
      </dgm:t>
    </dgm:pt>
    <dgm:pt modelId="{2AAAD3E7-2D0A-47B8-B90A-3F46D940981C}" type="parTrans" cxnId="{4B4765BB-DBBA-4C0D-A8F0-B20779A4BE1A}">
      <dgm:prSet/>
      <dgm:spPr/>
      <dgm:t>
        <a:bodyPr/>
        <a:lstStyle/>
        <a:p>
          <a:endParaRPr lang="lt-LT"/>
        </a:p>
      </dgm:t>
    </dgm:pt>
    <dgm:pt modelId="{55D7E276-24C5-41C2-B49B-BA8E1351F6CE}" type="sibTrans" cxnId="{4B4765BB-DBBA-4C0D-A8F0-B20779A4BE1A}">
      <dgm:prSet/>
      <dgm:spPr/>
      <dgm:t>
        <a:bodyPr/>
        <a:lstStyle/>
        <a:p>
          <a:endParaRPr lang="lt-LT"/>
        </a:p>
      </dgm:t>
    </dgm:pt>
    <dgm:pt modelId="{281FE2F4-79E2-402A-A20A-2212AA0A3A4C}">
      <dgm:prSet phldrT="[Text]" custT="1"/>
      <dgm:spPr/>
      <dgm:t>
        <a:bodyPr/>
        <a:lstStyle/>
        <a:p>
          <a:r>
            <a:rPr lang="lt-LT" sz="1400" dirty="0" smtClean="0">
              <a:latin typeface="Georgia" panose="02040502050405020303" pitchFamily="18" charset="0"/>
            </a:rPr>
            <a:t>starto mokestis dalyvaujant varžybose Lietuvoje</a:t>
          </a:r>
          <a:endParaRPr lang="lt-LT" sz="1400" dirty="0">
            <a:latin typeface="Georgia" panose="02040502050405020303" pitchFamily="18" charset="0"/>
          </a:endParaRPr>
        </a:p>
      </dgm:t>
    </dgm:pt>
    <dgm:pt modelId="{AD40625A-FD23-4EF8-9CCD-A0BC6E76F089}" type="parTrans" cxnId="{97AD359F-80DF-46F8-8DB1-93326D8A00D3}">
      <dgm:prSet/>
      <dgm:spPr/>
      <dgm:t>
        <a:bodyPr/>
        <a:lstStyle/>
        <a:p>
          <a:endParaRPr lang="lt-LT"/>
        </a:p>
      </dgm:t>
    </dgm:pt>
    <dgm:pt modelId="{5E840BE5-9F38-4644-AABC-D23722D79A9C}" type="sibTrans" cxnId="{97AD359F-80DF-46F8-8DB1-93326D8A00D3}">
      <dgm:prSet/>
      <dgm:spPr/>
      <dgm:t>
        <a:bodyPr/>
        <a:lstStyle/>
        <a:p>
          <a:endParaRPr lang="lt-LT"/>
        </a:p>
      </dgm:t>
    </dgm:pt>
    <dgm:pt modelId="{A67B59D3-CF2F-4947-B769-61739C3A3435}">
      <dgm:prSet phldrT="[Text]" custT="1"/>
      <dgm:spPr/>
      <dgm:t>
        <a:bodyPr/>
        <a:lstStyle/>
        <a:p>
          <a:r>
            <a:rPr lang="lt-LT" sz="1400" dirty="0" smtClean="0">
              <a:latin typeface="Georgia" panose="02040502050405020303" pitchFamily="18" charset="0"/>
            </a:rPr>
            <a:t>išlaidos ilgalaikiam materialiajam turtui (patalpoms, technikai) nuomoti</a:t>
          </a:r>
          <a:endParaRPr lang="lt-LT" sz="1400" dirty="0">
            <a:latin typeface="Georgia" panose="02040502050405020303" pitchFamily="18" charset="0"/>
          </a:endParaRPr>
        </a:p>
      </dgm:t>
    </dgm:pt>
    <dgm:pt modelId="{34E750E2-EC7C-4217-B967-260E3BEBE9A6}" type="parTrans" cxnId="{A063E1E8-4F2D-4AD1-AB8E-E633E5774300}">
      <dgm:prSet/>
      <dgm:spPr/>
      <dgm:t>
        <a:bodyPr/>
        <a:lstStyle/>
        <a:p>
          <a:endParaRPr lang="lt-LT"/>
        </a:p>
      </dgm:t>
    </dgm:pt>
    <dgm:pt modelId="{1A520B48-A6A5-4E38-92EE-4F5CC2F6CBB2}" type="sibTrans" cxnId="{A063E1E8-4F2D-4AD1-AB8E-E633E5774300}">
      <dgm:prSet/>
      <dgm:spPr/>
      <dgm:t>
        <a:bodyPr/>
        <a:lstStyle/>
        <a:p>
          <a:endParaRPr lang="lt-LT"/>
        </a:p>
      </dgm:t>
    </dgm:pt>
    <dgm:pt modelId="{1A9D5F67-DB75-49FE-914B-F1DB47BEE38D}">
      <dgm:prSet custT="1"/>
      <dgm:spPr/>
      <dgm:t>
        <a:bodyPr/>
        <a:lstStyle/>
        <a:p>
          <a:r>
            <a:rPr lang="lt-LT" sz="1400" dirty="0" smtClean="0">
              <a:latin typeface="Georgia" panose="02040502050405020303" pitchFamily="18" charset="0"/>
            </a:rPr>
            <a:t>išlaidos aprangai ir avalynei gali būti finansuojamos, kai ji perkama nacionalinio lygmens varžyboms arba jei pareiškėjas ne mažiau kaip 30 procentų visų aprangai ir avalynei skirtų išlaidų apmoka iš kitų finansavimo šaltinių</a:t>
          </a:r>
          <a:endParaRPr lang="lt-LT" sz="1400" dirty="0">
            <a:latin typeface="Georgia" panose="02040502050405020303" pitchFamily="18" charset="0"/>
          </a:endParaRPr>
        </a:p>
      </dgm:t>
    </dgm:pt>
    <dgm:pt modelId="{1A8A9509-ABE8-4D54-BA10-E3F1F75543DB}" type="parTrans" cxnId="{B5342399-0C00-4C1F-B848-BD3A1C3E7960}">
      <dgm:prSet/>
      <dgm:spPr/>
      <dgm:t>
        <a:bodyPr/>
        <a:lstStyle/>
        <a:p>
          <a:endParaRPr lang="lt-LT"/>
        </a:p>
      </dgm:t>
    </dgm:pt>
    <dgm:pt modelId="{32A2F81B-5D4A-4E48-AE90-1B09823DC72F}" type="sibTrans" cxnId="{B5342399-0C00-4C1F-B848-BD3A1C3E7960}">
      <dgm:prSet/>
      <dgm:spPr/>
      <dgm:t>
        <a:bodyPr/>
        <a:lstStyle/>
        <a:p>
          <a:endParaRPr lang="lt-LT"/>
        </a:p>
      </dgm:t>
    </dgm:pt>
    <dgm:pt modelId="{1BF3799D-298D-4C3F-9884-5E3C847CE1B5}" type="pres">
      <dgm:prSet presAssocID="{C5CAEC6F-18A5-4BC5-AD1E-9923E0705479}" presName="Name0" presStyleCnt="0">
        <dgm:presLayoutVars>
          <dgm:dir/>
          <dgm:resizeHandles val="exact"/>
        </dgm:presLayoutVars>
      </dgm:prSet>
      <dgm:spPr/>
      <dgm:t>
        <a:bodyPr/>
        <a:lstStyle/>
        <a:p>
          <a:endParaRPr lang="en-US"/>
        </a:p>
      </dgm:t>
    </dgm:pt>
    <dgm:pt modelId="{A4358E4A-4D95-4938-A08C-FD53220EABD2}" type="pres">
      <dgm:prSet presAssocID="{35A41DA0-C148-46B6-8E5F-FD9DE364ADA0}" presName="compNode" presStyleCnt="0"/>
      <dgm:spPr/>
    </dgm:pt>
    <dgm:pt modelId="{979123FC-1445-4C4D-BF8D-0DC8E3767D5D}" type="pres">
      <dgm:prSet presAssocID="{35A41DA0-C148-46B6-8E5F-FD9DE364ADA0}" presName="pictRect" presStyleLbl="node1" presStyleIdx="0" presStyleCnt="5" custScaleX="71360" custScaleY="90125" custLinFactNeighborX="-40416" custLinFactNeighborY="9262"/>
      <dgm:spPr>
        <a:blipFill rotWithShape="1">
          <a:blip xmlns:r="http://schemas.openxmlformats.org/officeDocument/2006/relationships" r:embed="rId1"/>
          <a:stretch>
            <a:fillRect/>
          </a:stretch>
        </a:blipFill>
      </dgm:spPr>
      <dgm:t>
        <a:bodyPr/>
        <a:lstStyle/>
        <a:p>
          <a:endParaRPr lang="lt-LT"/>
        </a:p>
      </dgm:t>
    </dgm:pt>
    <dgm:pt modelId="{24A17C17-CD1B-46E1-B5F3-CFECF0B4D891}" type="pres">
      <dgm:prSet presAssocID="{35A41DA0-C148-46B6-8E5F-FD9DE364ADA0}" presName="textRect" presStyleLbl="revTx" presStyleIdx="0" presStyleCnt="5" custScaleY="228342" custLinFactNeighborX="-32672" custLinFactNeighborY="69016">
        <dgm:presLayoutVars>
          <dgm:bulletEnabled val="1"/>
        </dgm:presLayoutVars>
      </dgm:prSet>
      <dgm:spPr/>
      <dgm:t>
        <a:bodyPr/>
        <a:lstStyle/>
        <a:p>
          <a:endParaRPr lang="lt-LT"/>
        </a:p>
      </dgm:t>
    </dgm:pt>
    <dgm:pt modelId="{6D8D6AD9-2E25-44DD-AF1D-3E27AC64D338}" type="pres">
      <dgm:prSet presAssocID="{06F09D68-71B5-4600-87BB-5C43DE958B6C}" presName="sibTrans" presStyleLbl="sibTrans2D1" presStyleIdx="0" presStyleCnt="0"/>
      <dgm:spPr/>
      <dgm:t>
        <a:bodyPr/>
        <a:lstStyle/>
        <a:p>
          <a:endParaRPr lang="en-US"/>
        </a:p>
      </dgm:t>
    </dgm:pt>
    <dgm:pt modelId="{731C4613-8132-4A7A-AF44-A75CF7F9F159}" type="pres">
      <dgm:prSet presAssocID="{20CCA7D5-DF90-4397-90A3-9D443D9F9CA2}" presName="compNode" presStyleCnt="0"/>
      <dgm:spPr/>
    </dgm:pt>
    <dgm:pt modelId="{5103166F-3CAC-4C2E-965B-D867D15B403F}" type="pres">
      <dgm:prSet presAssocID="{20CCA7D5-DF90-4397-90A3-9D443D9F9CA2}" presName="pictRect" presStyleLbl="node1" presStyleIdx="1" presStyleCnt="5" custScaleX="81097" custScaleY="94115" custLinFactY="18405" custLinFactNeighborX="-55237" custLinFactNeighborY="100000"/>
      <dgm:spPr>
        <a:blipFill rotWithShape="1">
          <a:blip xmlns:r="http://schemas.openxmlformats.org/officeDocument/2006/relationships" r:embed="rId2"/>
          <a:stretch>
            <a:fillRect/>
          </a:stretch>
        </a:blipFill>
      </dgm:spPr>
      <dgm:t>
        <a:bodyPr/>
        <a:lstStyle/>
        <a:p>
          <a:endParaRPr lang="lt-LT"/>
        </a:p>
      </dgm:t>
    </dgm:pt>
    <dgm:pt modelId="{98EF4C21-7782-4FDD-B24C-1555EC5E5073}" type="pres">
      <dgm:prSet presAssocID="{20CCA7D5-DF90-4397-90A3-9D443D9F9CA2}" presName="textRect" presStyleLbl="revTx" presStyleIdx="1" presStyleCnt="5" custLinFactY="100000" custLinFactNeighborX="-55210" custLinFactNeighborY="145869">
        <dgm:presLayoutVars>
          <dgm:bulletEnabled val="1"/>
        </dgm:presLayoutVars>
      </dgm:prSet>
      <dgm:spPr/>
      <dgm:t>
        <a:bodyPr/>
        <a:lstStyle/>
        <a:p>
          <a:endParaRPr lang="lt-LT"/>
        </a:p>
      </dgm:t>
    </dgm:pt>
    <dgm:pt modelId="{89657A8E-ECD0-43B3-9265-47ABD8971440}" type="pres">
      <dgm:prSet presAssocID="{55D7E276-24C5-41C2-B49B-BA8E1351F6CE}" presName="sibTrans" presStyleLbl="sibTrans2D1" presStyleIdx="0" presStyleCnt="0"/>
      <dgm:spPr/>
      <dgm:t>
        <a:bodyPr/>
        <a:lstStyle/>
        <a:p>
          <a:endParaRPr lang="en-US"/>
        </a:p>
      </dgm:t>
    </dgm:pt>
    <dgm:pt modelId="{CB442251-935F-4C70-8A12-A6A087D322E1}" type="pres">
      <dgm:prSet presAssocID="{281FE2F4-79E2-402A-A20A-2212AA0A3A4C}" presName="compNode" presStyleCnt="0"/>
      <dgm:spPr/>
    </dgm:pt>
    <dgm:pt modelId="{A5800394-6579-4105-A631-4BF8DA4AE0AA}" type="pres">
      <dgm:prSet presAssocID="{281FE2F4-79E2-402A-A20A-2212AA0A3A4C}" presName="pictRect" presStyleLbl="node1" presStyleIdx="2" presStyleCnt="5" custScaleX="94339" custScaleY="87403" custLinFactNeighborX="-79988" custLinFactNeighborY="8424"/>
      <dgm:spPr>
        <a:blipFill rotWithShape="1">
          <a:blip xmlns:r="http://schemas.openxmlformats.org/officeDocument/2006/relationships" r:embed="rId3"/>
          <a:stretch>
            <a:fillRect/>
          </a:stretch>
        </a:blipFill>
      </dgm:spPr>
    </dgm:pt>
    <dgm:pt modelId="{B6A91D7C-523D-4B46-AA04-4B2E4E6328F7}" type="pres">
      <dgm:prSet presAssocID="{281FE2F4-79E2-402A-A20A-2212AA0A3A4C}" presName="textRect" presStyleLbl="revTx" presStyleIdx="2" presStyleCnt="5" custScaleY="214240" custLinFactNeighborX="-74711" custLinFactNeighborY="67330">
        <dgm:presLayoutVars>
          <dgm:bulletEnabled val="1"/>
        </dgm:presLayoutVars>
      </dgm:prSet>
      <dgm:spPr/>
      <dgm:t>
        <a:bodyPr/>
        <a:lstStyle/>
        <a:p>
          <a:endParaRPr lang="lt-LT"/>
        </a:p>
      </dgm:t>
    </dgm:pt>
    <dgm:pt modelId="{8BD49244-24DB-413C-80BC-D4B6D7E7CA13}" type="pres">
      <dgm:prSet presAssocID="{5E840BE5-9F38-4644-AABC-D23722D79A9C}" presName="sibTrans" presStyleLbl="sibTrans2D1" presStyleIdx="0" presStyleCnt="0"/>
      <dgm:spPr/>
      <dgm:t>
        <a:bodyPr/>
        <a:lstStyle/>
        <a:p>
          <a:endParaRPr lang="en-US"/>
        </a:p>
      </dgm:t>
    </dgm:pt>
    <dgm:pt modelId="{D8D45417-A7A4-447C-BE80-37AE0ACFE13A}" type="pres">
      <dgm:prSet presAssocID="{A67B59D3-CF2F-4947-B769-61739C3A3435}" presName="compNode" presStyleCnt="0"/>
      <dgm:spPr/>
    </dgm:pt>
    <dgm:pt modelId="{B4220A0A-C39C-47C8-9787-2E06010DB574}" type="pres">
      <dgm:prSet presAssocID="{A67B59D3-CF2F-4947-B769-61739C3A3435}" presName="pictRect" presStyleLbl="node1" presStyleIdx="3" presStyleCnt="5" custScaleX="69653" custScaleY="70752" custLinFactX="-13327" custLinFactY="47488" custLinFactNeighborX="-100000" custLinFactNeighborY="100000"/>
      <dgm:spPr>
        <a:blipFill rotWithShape="1">
          <a:blip xmlns:r="http://schemas.openxmlformats.org/officeDocument/2006/relationships" r:embed="rId4"/>
          <a:stretch>
            <a:fillRect/>
          </a:stretch>
        </a:blipFill>
      </dgm:spPr>
    </dgm:pt>
    <dgm:pt modelId="{F69A53A4-D6FB-452F-A715-F6A48E98FF8D}" type="pres">
      <dgm:prSet presAssocID="{A67B59D3-CF2F-4947-B769-61739C3A3435}" presName="textRect" presStyleLbl="revTx" presStyleIdx="3" presStyleCnt="5" custScaleY="88613" custLinFactX="-9693" custLinFactY="100000" custLinFactNeighborX="-100000" custLinFactNeighborY="190082">
        <dgm:presLayoutVars>
          <dgm:bulletEnabled val="1"/>
        </dgm:presLayoutVars>
      </dgm:prSet>
      <dgm:spPr/>
      <dgm:t>
        <a:bodyPr/>
        <a:lstStyle/>
        <a:p>
          <a:endParaRPr lang="lt-LT"/>
        </a:p>
      </dgm:t>
    </dgm:pt>
    <dgm:pt modelId="{9187FBF1-081A-4245-93C1-42653E511A21}" type="pres">
      <dgm:prSet presAssocID="{1A520B48-A6A5-4E38-92EE-4F5CC2F6CBB2}" presName="sibTrans" presStyleLbl="sibTrans2D1" presStyleIdx="0" presStyleCnt="0"/>
      <dgm:spPr/>
      <dgm:t>
        <a:bodyPr/>
        <a:lstStyle/>
        <a:p>
          <a:endParaRPr lang="en-US"/>
        </a:p>
      </dgm:t>
    </dgm:pt>
    <dgm:pt modelId="{B3707FBB-AA27-4548-ACD3-66FB35E80F45}" type="pres">
      <dgm:prSet presAssocID="{1A9D5F67-DB75-49FE-914B-F1DB47BEE38D}" presName="compNode" presStyleCnt="0"/>
      <dgm:spPr/>
    </dgm:pt>
    <dgm:pt modelId="{1FEF13F7-32EE-42D9-9C3D-1C5A32FA3EA8}" type="pres">
      <dgm:prSet presAssocID="{1A9D5F67-DB75-49FE-914B-F1DB47BEE38D}" presName="pictRect" presStyleLbl="node1" presStyleIdx="4" presStyleCnt="5" custLinFactX="71842" custLinFactY="-66069" custLinFactNeighborX="100000" custLinFactNeighborY="-100000"/>
      <dgm:spPr>
        <a:blipFill rotWithShape="1">
          <a:blip xmlns:r="http://schemas.openxmlformats.org/officeDocument/2006/relationships" r:embed="rId5"/>
          <a:stretch>
            <a:fillRect/>
          </a:stretch>
        </a:blipFill>
      </dgm:spPr>
    </dgm:pt>
    <dgm:pt modelId="{D2B698CD-EE83-4653-A74E-4277A051A160}" type="pres">
      <dgm:prSet presAssocID="{1A9D5F67-DB75-49FE-914B-F1DB47BEE38D}" presName="textRect" presStyleLbl="revTx" presStyleIdx="4" presStyleCnt="5" custLinFactX="72833" custLinFactY="-100000" custLinFactNeighborX="100000" custLinFactNeighborY="-140422">
        <dgm:presLayoutVars>
          <dgm:bulletEnabled val="1"/>
        </dgm:presLayoutVars>
      </dgm:prSet>
      <dgm:spPr/>
      <dgm:t>
        <a:bodyPr/>
        <a:lstStyle/>
        <a:p>
          <a:endParaRPr lang="lt-LT"/>
        </a:p>
      </dgm:t>
    </dgm:pt>
  </dgm:ptLst>
  <dgm:cxnLst>
    <dgm:cxn modelId="{641A7C83-5F18-4082-9824-949BB842CA9E}" type="presOf" srcId="{A67B59D3-CF2F-4947-B769-61739C3A3435}" destId="{F69A53A4-D6FB-452F-A715-F6A48E98FF8D}" srcOrd="0" destOrd="0" presId="urn:microsoft.com/office/officeart/2005/8/layout/pList1"/>
    <dgm:cxn modelId="{B5342399-0C00-4C1F-B848-BD3A1C3E7960}" srcId="{C5CAEC6F-18A5-4BC5-AD1E-9923E0705479}" destId="{1A9D5F67-DB75-49FE-914B-F1DB47BEE38D}" srcOrd="4" destOrd="0" parTransId="{1A8A9509-ABE8-4D54-BA10-E3F1F75543DB}" sibTransId="{32A2F81B-5D4A-4E48-AE90-1B09823DC72F}"/>
    <dgm:cxn modelId="{3C18BEAA-6A37-4202-939F-BFCF04806B88}" type="presOf" srcId="{281FE2F4-79E2-402A-A20A-2212AA0A3A4C}" destId="{B6A91D7C-523D-4B46-AA04-4B2E4E6328F7}" srcOrd="0" destOrd="0" presId="urn:microsoft.com/office/officeart/2005/8/layout/pList1"/>
    <dgm:cxn modelId="{97AD359F-80DF-46F8-8DB1-93326D8A00D3}" srcId="{C5CAEC6F-18A5-4BC5-AD1E-9923E0705479}" destId="{281FE2F4-79E2-402A-A20A-2212AA0A3A4C}" srcOrd="2" destOrd="0" parTransId="{AD40625A-FD23-4EF8-9CCD-A0BC6E76F089}" sibTransId="{5E840BE5-9F38-4644-AABC-D23722D79A9C}"/>
    <dgm:cxn modelId="{A7F8958B-19DA-4ADA-91EE-95A075AC6D16}" type="presOf" srcId="{20CCA7D5-DF90-4397-90A3-9D443D9F9CA2}" destId="{98EF4C21-7782-4FDD-B24C-1555EC5E5073}" srcOrd="0" destOrd="0" presId="urn:microsoft.com/office/officeart/2005/8/layout/pList1"/>
    <dgm:cxn modelId="{4B4765BB-DBBA-4C0D-A8F0-B20779A4BE1A}" srcId="{C5CAEC6F-18A5-4BC5-AD1E-9923E0705479}" destId="{20CCA7D5-DF90-4397-90A3-9D443D9F9CA2}" srcOrd="1" destOrd="0" parTransId="{2AAAD3E7-2D0A-47B8-B90A-3F46D940981C}" sibTransId="{55D7E276-24C5-41C2-B49B-BA8E1351F6CE}"/>
    <dgm:cxn modelId="{A063E1E8-4F2D-4AD1-AB8E-E633E5774300}" srcId="{C5CAEC6F-18A5-4BC5-AD1E-9923E0705479}" destId="{A67B59D3-CF2F-4947-B769-61739C3A3435}" srcOrd="3" destOrd="0" parTransId="{34E750E2-EC7C-4217-B967-260E3BEBE9A6}" sibTransId="{1A520B48-A6A5-4E38-92EE-4F5CC2F6CBB2}"/>
    <dgm:cxn modelId="{44427590-7A93-48D2-8F9E-6030968D728E}" type="presOf" srcId="{5E840BE5-9F38-4644-AABC-D23722D79A9C}" destId="{8BD49244-24DB-413C-80BC-D4B6D7E7CA13}" srcOrd="0" destOrd="0" presId="urn:microsoft.com/office/officeart/2005/8/layout/pList1"/>
    <dgm:cxn modelId="{EF547CA6-23E2-4D99-82B8-4C42CC899681}" type="presOf" srcId="{1A520B48-A6A5-4E38-92EE-4F5CC2F6CBB2}" destId="{9187FBF1-081A-4245-93C1-42653E511A21}" srcOrd="0" destOrd="0" presId="urn:microsoft.com/office/officeart/2005/8/layout/pList1"/>
    <dgm:cxn modelId="{2F93C016-1A90-4DB6-B3DC-A8E5FA4DDCEA}" srcId="{C5CAEC6F-18A5-4BC5-AD1E-9923E0705479}" destId="{35A41DA0-C148-46B6-8E5F-FD9DE364ADA0}" srcOrd="0" destOrd="0" parTransId="{50EFC8FE-2E40-4E9D-9B41-E3F4CB659CD2}" sibTransId="{06F09D68-71B5-4600-87BB-5C43DE958B6C}"/>
    <dgm:cxn modelId="{FB11584C-149F-4909-B5B6-D0B3C7DF3CFD}" type="presOf" srcId="{35A41DA0-C148-46B6-8E5F-FD9DE364ADA0}" destId="{24A17C17-CD1B-46E1-B5F3-CFECF0B4D891}" srcOrd="0" destOrd="0" presId="urn:microsoft.com/office/officeart/2005/8/layout/pList1"/>
    <dgm:cxn modelId="{6F2AFE8A-1056-4FE4-8868-49673A3A1304}" type="presOf" srcId="{06F09D68-71B5-4600-87BB-5C43DE958B6C}" destId="{6D8D6AD9-2E25-44DD-AF1D-3E27AC64D338}" srcOrd="0" destOrd="0" presId="urn:microsoft.com/office/officeart/2005/8/layout/pList1"/>
    <dgm:cxn modelId="{77228C0C-3B4C-423A-8356-6C163F82D1C1}" type="presOf" srcId="{1A9D5F67-DB75-49FE-914B-F1DB47BEE38D}" destId="{D2B698CD-EE83-4653-A74E-4277A051A160}" srcOrd="0" destOrd="0" presId="urn:microsoft.com/office/officeart/2005/8/layout/pList1"/>
    <dgm:cxn modelId="{23F0E5F6-80E0-42F1-AADC-449105734BF5}" type="presOf" srcId="{C5CAEC6F-18A5-4BC5-AD1E-9923E0705479}" destId="{1BF3799D-298D-4C3F-9884-5E3C847CE1B5}" srcOrd="0" destOrd="0" presId="urn:microsoft.com/office/officeart/2005/8/layout/pList1"/>
    <dgm:cxn modelId="{DAAD4E2B-9A72-46D5-BF41-F2F6B8AD8DB0}" type="presOf" srcId="{55D7E276-24C5-41C2-B49B-BA8E1351F6CE}" destId="{89657A8E-ECD0-43B3-9265-47ABD8971440}" srcOrd="0" destOrd="0" presId="urn:microsoft.com/office/officeart/2005/8/layout/pList1"/>
    <dgm:cxn modelId="{C5E9D7B1-97FB-458A-BDAE-318D35634704}" type="presParOf" srcId="{1BF3799D-298D-4C3F-9884-5E3C847CE1B5}" destId="{A4358E4A-4D95-4938-A08C-FD53220EABD2}" srcOrd="0" destOrd="0" presId="urn:microsoft.com/office/officeart/2005/8/layout/pList1"/>
    <dgm:cxn modelId="{E3DFF991-0EC7-41D1-A1FD-CEF3EEA3E9CF}" type="presParOf" srcId="{A4358E4A-4D95-4938-A08C-FD53220EABD2}" destId="{979123FC-1445-4C4D-BF8D-0DC8E3767D5D}" srcOrd="0" destOrd="0" presId="urn:microsoft.com/office/officeart/2005/8/layout/pList1"/>
    <dgm:cxn modelId="{85C26EDD-9A4A-4C35-B92A-B92C1B51112B}" type="presParOf" srcId="{A4358E4A-4D95-4938-A08C-FD53220EABD2}" destId="{24A17C17-CD1B-46E1-B5F3-CFECF0B4D891}" srcOrd="1" destOrd="0" presId="urn:microsoft.com/office/officeart/2005/8/layout/pList1"/>
    <dgm:cxn modelId="{61147762-D9CD-4C48-A38C-A9675CE25CB4}" type="presParOf" srcId="{1BF3799D-298D-4C3F-9884-5E3C847CE1B5}" destId="{6D8D6AD9-2E25-44DD-AF1D-3E27AC64D338}" srcOrd="1" destOrd="0" presId="urn:microsoft.com/office/officeart/2005/8/layout/pList1"/>
    <dgm:cxn modelId="{91746D9C-C6D2-4C41-96B4-110C3D97C0F1}" type="presParOf" srcId="{1BF3799D-298D-4C3F-9884-5E3C847CE1B5}" destId="{731C4613-8132-4A7A-AF44-A75CF7F9F159}" srcOrd="2" destOrd="0" presId="urn:microsoft.com/office/officeart/2005/8/layout/pList1"/>
    <dgm:cxn modelId="{1276BBFD-47B7-4630-96CF-4FE8FEFE458D}" type="presParOf" srcId="{731C4613-8132-4A7A-AF44-A75CF7F9F159}" destId="{5103166F-3CAC-4C2E-965B-D867D15B403F}" srcOrd="0" destOrd="0" presId="urn:microsoft.com/office/officeart/2005/8/layout/pList1"/>
    <dgm:cxn modelId="{0E3F6001-5EDB-4721-91BE-FB8284773308}" type="presParOf" srcId="{731C4613-8132-4A7A-AF44-A75CF7F9F159}" destId="{98EF4C21-7782-4FDD-B24C-1555EC5E5073}" srcOrd="1" destOrd="0" presId="urn:microsoft.com/office/officeart/2005/8/layout/pList1"/>
    <dgm:cxn modelId="{1832B04E-89C6-4D97-A5D1-2B5A5E1B4EF0}" type="presParOf" srcId="{1BF3799D-298D-4C3F-9884-5E3C847CE1B5}" destId="{89657A8E-ECD0-43B3-9265-47ABD8971440}" srcOrd="3" destOrd="0" presId="urn:microsoft.com/office/officeart/2005/8/layout/pList1"/>
    <dgm:cxn modelId="{011E849A-EED4-4628-8C75-999EE7F50A0A}" type="presParOf" srcId="{1BF3799D-298D-4C3F-9884-5E3C847CE1B5}" destId="{CB442251-935F-4C70-8A12-A6A087D322E1}" srcOrd="4" destOrd="0" presId="urn:microsoft.com/office/officeart/2005/8/layout/pList1"/>
    <dgm:cxn modelId="{823769FF-1BA0-442B-B686-4B256F37C9A7}" type="presParOf" srcId="{CB442251-935F-4C70-8A12-A6A087D322E1}" destId="{A5800394-6579-4105-A631-4BF8DA4AE0AA}" srcOrd="0" destOrd="0" presId="urn:microsoft.com/office/officeart/2005/8/layout/pList1"/>
    <dgm:cxn modelId="{FA3D6C8C-0542-4B26-ADAC-EE8792F022BC}" type="presParOf" srcId="{CB442251-935F-4C70-8A12-A6A087D322E1}" destId="{B6A91D7C-523D-4B46-AA04-4B2E4E6328F7}" srcOrd="1" destOrd="0" presId="urn:microsoft.com/office/officeart/2005/8/layout/pList1"/>
    <dgm:cxn modelId="{2862291F-9D98-412F-A564-4FE1728CEDC7}" type="presParOf" srcId="{1BF3799D-298D-4C3F-9884-5E3C847CE1B5}" destId="{8BD49244-24DB-413C-80BC-D4B6D7E7CA13}" srcOrd="5" destOrd="0" presId="urn:microsoft.com/office/officeart/2005/8/layout/pList1"/>
    <dgm:cxn modelId="{8A0703B5-3B51-4EAE-B5B9-0B6144EAC502}" type="presParOf" srcId="{1BF3799D-298D-4C3F-9884-5E3C847CE1B5}" destId="{D8D45417-A7A4-447C-BE80-37AE0ACFE13A}" srcOrd="6" destOrd="0" presId="urn:microsoft.com/office/officeart/2005/8/layout/pList1"/>
    <dgm:cxn modelId="{0EADD84A-1145-4BB5-BB51-7C5CCB17A4A5}" type="presParOf" srcId="{D8D45417-A7A4-447C-BE80-37AE0ACFE13A}" destId="{B4220A0A-C39C-47C8-9787-2E06010DB574}" srcOrd="0" destOrd="0" presId="urn:microsoft.com/office/officeart/2005/8/layout/pList1"/>
    <dgm:cxn modelId="{8F3E5DDB-B2A6-4C61-83A3-C35FAC562ADB}" type="presParOf" srcId="{D8D45417-A7A4-447C-BE80-37AE0ACFE13A}" destId="{F69A53A4-D6FB-452F-A715-F6A48E98FF8D}" srcOrd="1" destOrd="0" presId="urn:microsoft.com/office/officeart/2005/8/layout/pList1"/>
    <dgm:cxn modelId="{71294E9D-EC04-4720-9104-5B3BE51E1B2A}" type="presParOf" srcId="{1BF3799D-298D-4C3F-9884-5E3C847CE1B5}" destId="{9187FBF1-081A-4245-93C1-42653E511A21}" srcOrd="7" destOrd="0" presId="urn:microsoft.com/office/officeart/2005/8/layout/pList1"/>
    <dgm:cxn modelId="{01F96B77-7FC9-4E41-BBA5-BD731845AA3F}" type="presParOf" srcId="{1BF3799D-298D-4C3F-9884-5E3C847CE1B5}" destId="{B3707FBB-AA27-4548-ACD3-66FB35E80F45}" srcOrd="8" destOrd="0" presId="urn:microsoft.com/office/officeart/2005/8/layout/pList1"/>
    <dgm:cxn modelId="{0CDE755F-210D-4D94-ABBD-99D8179EF0DF}" type="presParOf" srcId="{B3707FBB-AA27-4548-ACD3-66FB35E80F45}" destId="{1FEF13F7-32EE-42D9-9C3D-1C5A32FA3EA8}" srcOrd="0" destOrd="0" presId="urn:microsoft.com/office/officeart/2005/8/layout/pList1"/>
    <dgm:cxn modelId="{22BC353B-9592-4B78-8F1E-AC5F2B516B72}" type="presParOf" srcId="{B3707FBB-AA27-4548-ACD3-66FB35E80F45}" destId="{D2B698CD-EE83-4653-A74E-4277A051A160}"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B6440D1-1BFD-471F-B58C-E4519AF38686}" type="doc">
      <dgm:prSet loTypeId="urn:microsoft.com/office/officeart/2005/8/layout/vList4" loCatId="list" qsTypeId="urn:microsoft.com/office/officeart/2005/8/quickstyle/simple1" qsCatId="simple" csTypeId="urn:microsoft.com/office/officeart/2005/8/colors/accent1_2" csCatId="accent1" phldr="1"/>
      <dgm:spPr/>
    </dgm:pt>
    <dgm:pt modelId="{59179F33-D81A-4FBF-9AC7-84E428D16E03}">
      <dgm:prSet phldrT="[Text]" custT="1"/>
      <dgm:spPr/>
      <dgm:t>
        <a:bodyPr/>
        <a:lstStyle/>
        <a:p>
          <a:r>
            <a:rPr lang="lt-LT" sz="1600" b="0" dirty="0" smtClean="0">
              <a:solidFill>
                <a:schemeClr val="tx1"/>
              </a:solidFill>
              <a:latin typeface="Georgia" panose="02040502050405020303" pitchFamily="18" charset="0"/>
            </a:rPr>
            <a:t>Nuostatų 55.1 (projekto vykdytojų ir projekto vykdytojų padėjėjų, kurie tiesiogiai vykdo projektą (yra įdarbinti pareiškėjo) ir 55.2 (</a:t>
          </a:r>
          <a:r>
            <a:rPr lang="lt-LT" sz="1600" dirty="0" smtClean="0">
              <a:solidFill>
                <a:schemeClr val="tx1"/>
              </a:solidFill>
              <a:latin typeface="Georgia" panose="02040502050405020303" pitchFamily="18" charset="0"/>
            </a:rPr>
            <a:t>projekto vadovo, kuris administruoja ir organizuoja projekto veiklas, ir buhalterio) </a:t>
          </a:r>
          <a:r>
            <a:rPr lang="lt-LT" sz="1600" b="0" dirty="0" smtClean="0">
              <a:solidFill>
                <a:schemeClr val="tx1"/>
              </a:solidFill>
              <a:latin typeface="Georgia" panose="02040502050405020303" pitchFamily="18" charset="0"/>
            </a:rPr>
            <a:t>papunkčiuose nurodytų asmenų darbo užmokesčio, įskaitant socialinio draudimo įmokas, įmokas į Garantinį fondą, išlaidos bei Nuostatų 55.3 (</a:t>
          </a:r>
          <a:r>
            <a:rPr lang="lt-LT" sz="1600" dirty="0" smtClean="0">
              <a:solidFill>
                <a:schemeClr val="tx1"/>
              </a:solidFill>
              <a:latin typeface="Georgia" panose="02040502050405020303" pitchFamily="18" charset="0"/>
            </a:rPr>
            <a:t>užmokestis už buhalterinės apskaitos paslaugas pagal paslaugų sutartį (kai paslauga perkama iš buhalterinės apskaitos paslaugas teikiančios įmonės (įstaigos) ar buhalterinės apskaitos paslaugas savarankiškai teikiančio asmens) </a:t>
          </a:r>
          <a:r>
            <a:rPr lang="lt-LT" sz="1600" b="0" dirty="0" smtClean="0">
              <a:solidFill>
                <a:schemeClr val="tx1"/>
              </a:solidFill>
              <a:latin typeface="Georgia" panose="02040502050405020303" pitchFamily="18" charset="0"/>
            </a:rPr>
            <a:t>papunktyje nurodytos išlaidos gali sudaryti ne daugiau kaip </a:t>
          </a:r>
          <a:r>
            <a:rPr lang="lt-LT" sz="1600" b="1" dirty="0" smtClean="0">
              <a:solidFill>
                <a:schemeClr val="tx1"/>
              </a:solidFill>
              <a:latin typeface="Georgia" panose="02040502050405020303" pitchFamily="18" charset="0"/>
            </a:rPr>
            <a:t>80 procentų </a:t>
          </a:r>
          <a:r>
            <a:rPr lang="lt-LT" sz="1600" b="0" dirty="0" smtClean="0">
              <a:solidFill>
                <a:schemeClr val="tx1"/>
              </a:solidFill>
              <a:latin typeface="Georgia" panose="02040502050405020303" pitchFamily="18" charset="0"/>
            </a:rPr>
            <a:t>projektui skirtų lėšų. Projekte dirbančių asmenų darbo užmokestis </a:t>
          </a:r>
          <a:r>
            <a:rPr lang="lt-LT" sz="1600" b="1" dirty="0" smtClean="0">
              <a:solidFill>
                <a:schemeClr val="tx1"/>
              </a:solidFill>
              <a:latin typeface="Georgia" panose="02040502050405020303" pitchFamily="18" charset="0"/>
            </a:rPr>
            <a:t>neturi viršyti vidutinio darbo užmokesčio šalies ūkyje</a:t>
          </a:r>
          <a:r>
            <a:rPr lang="lt-LT" sz="1600" b="0" dirty="0" smtClean="0">
              <a:solidFill>
                <a:schemeClr val="tx1"/>
              </a:solidFill>
              <a:latin typeface="Georgia" panose="02040502050405020303" pitchFamily="18" charset="0"/>
            </a:rPr>
            <a:t>.</a:t>
          </a:r>
          <a:endParaRPr lang="lt-LT" sz="1600" b="0" dirty="0">
            <a:solidFill>
              <a:schemeClr val="tx1"/>
            </a:solidFill>
            <a:latin typeface="Georgia" panose="02040502050405020303" pitchFamily="18" charset="0"/>
          </a:endParaRPr>
        </a:p>
      </dgm:t>
    </dgm:pt>
    <dgm:pt modelId="{B64068ED-6CBD-4EF1-89A3-34CCD61269A3}" type="parTrans" cxnId="{43C7179E-9C3B-4CB9-95AF-8641183B4C83}">
      <dgm:prSet/>
      <dgm:spPr/>
      <dgm:t>
        <a:bodyPr/>
        <a:lstStyle/>
        <a:p>
          <a:endParaRPr lang="lt-LT"/>
        </a:p>
      </dgm:t>
    </dgm:pt>
    <dgm:pt modelId="{3ABCEAD1-2FBD-4B66-A9C0-22D52655D923}" type="sibTrans" cxnId="{43C7179E-9C3B-4CB9-95AF-8641183B4C83}">
      <dgm:prSet/>
      <dgm:spPr/>
      <dgm:t>
        <a:bodyPr/>
        <a:lstStyle/>
        <a:p>
          <a:endParaRPr lang="lt-LT"/>
        </a:p>
      </dgm:t>
    </dgm:pt>
    <dgm:pt modelId="{2392DF66-1A91-4D2D-81D6-8153D96EC917}">
      <dgm:prSet phldrT="[Text]" custT="1"/>
      <dgm:spPr/>
      <dgm:t>
        <a:bodyPr/>
        <a:lstStyle/>
        <a:p>
          <a:r>
            <a:rPr lang="lt-LT" sz="1600" dirty="0" smtClean="0">
              <a:solidFill>
                <a:schemeClr val="tx1"/>
              </a:solidFill>
              <a:latin typeface="Georgia" panose="02040502050405020303" pitchFamily="18" charset="0"/>
            </a:rPr>
            <a:t>Projekto dalyvių maitinimo, nakvynės, kelionės į projekto vykdymo vietą ir grįžimo atgal išlaidos, užsienyje vykdomų veiklų limitai negali viršyti Lietuvos Respublikos Vyriausybės 2003 m. gruodžio 2 d. nutarime Nr. 1515 „Dėl neapmokestinamųjų piniginių kompensacijų dydžių nustatymo“, Komandiruočių sąnaudų atskaitymo iš pajamų taisyklėse, patvirtintose Lietuvos Respublikos Vyriausybės 2003 m. sausio 28 d. nutarimu Nr. 99 „Dėl Komandiruočių sąnaudų atskaitymo iš pajamų taisyklių patvirtinimo“, nustatytų piniginių dydžių.</a:t>
          </a:r>
          <a:endParaRPr lang="lt-LT" sz="1600" dirty="0">
            <a:solidFill>
              <a:schemeClr val="tx1"/>
            </a:solidFill>
            <a:latin typeface="Georgia" panose="02040502050405020303" pitchFamily="18" charset="0"/>
          </a:endParaRPr>
        </a:p>
      </dgm:t>
    </dgm:pt>
    <dgm:pt modelId="{4C46F40B-46EB-4008-BCDF-FF652223CCFD}" type="parTrans" cxnId="{4F7D9C9E-DDA3-4000-BB14-2D18A0399B26}">
      <dgm:prSet/>
      <dgm:spPr/>
      <dgm:t>
        <a:bodyPr/>
        <a:lstStyle/>
        <a:p>
          <a:endParaRPr lang="lt-LT"/>
        </a:p>
      </dgm:t>
    </dgm:pt>
    <dgm:pt modelId="{1E12FC10-0989-4CB0-A10B-593C74C403CE}" type="sibTrans" cxnId="{4F7D9C9E-DDA3-4000-BB14-2D18A0399B26}">
      <dgm:prSet/>
      <dgm:spPr/>
      <dgm:t>
        <a:bodyPr/>
        <a:lstStyle/>
        <a:p>
          <a:endParaRPr lang="lt-LT"/>
        </a:p>
      </dgm:t>
    </dgm:pt>
    <dgm:pt modelId="{02631DDA-4FF6-4F52-B3FB-F6CDA4501747}" type="pres">
      <dgm:prSet presAssocID="{6B6440D1-1BFD-471F-B58C-E4519AF38686}" presName="linear" presStyleCnt="0">
        <dgm:presLayoutVars>
          <dgm:dir/>
          <dgm:resizeHandles val="exact"/>
        </dgm:presLayoutVars>
      </dgm:prSet>
      <dgm:spPr/>
    </dgm:pt>
    <dgm:pt modelId="{B44C1146-416C-49F7-9F2F-B96EC1326AEE}" type="pres">
      <dgm:prSet presAssocID="{59179F33-D81A-4FBF-9AC7-84E428D16E03}" presName="comp" presStyleCnt="0"/>
      <dgm:spPr/>
    </dgm:pt>
    <dgm:pt modelId="{4C09FE2D-198B-4098-A302-C047548E9D3C}" type="pres">
      <dgm:prSet presAssocID="{59179F33-D81A-4FBF-9AC7-84E428D16E03}" presName="box" presStyleLbl="node1" presStyleIdx="0" presStyleCnt="2" custScaleY="138518" custLinFactNeighborX="156" custLinFactNeighborY="-2184"/>
      <dgm:spPr/>
      <dgm:t>
        <a:bodyPr/>
        <a:lstStyle/>
        <a:p>
          <a:endParaRPr lang="lt-LT"/>
        </a:p>
      </dgm:t>
    </dgm:pt>
    <dgm:pt modelId="{CFC50112-6B5C-4C81-91F7-13F4C2E404CA}" type="pres">
      <dgm:prSet presAssocID="{59179F33-D81A-4FBF-9AC7-84E428D16E03}" presName="img" presStyleLbl="fgImgPlace1" presStyleIdx="0" presStyleCnt="2" custScaleX="85071" custScaleY="93305"/>
      <dgm:spPr>
        <a:blipFill rotWithShape="1">
          <a:blip xmlns:r="http://schemas.openxmlformats.org/officeDocument/2006/relationships" r:embed="rId1"/>
          <a:stretch>
            <a:fillRect/>
          </a:stretch>
        </a:blipFill>
      </dgm:spPr>
    </dgm:pt>
    <dgm:pt modelId="{2AD7A0C8-C30A-41D6-B211-9E737F541AD2}" type="pres">
      <dgm:prSet presAssocID="{59179F33-D81A-4FBF-9AC7-84E428D16E03}" presName="text" presStyleLbl="node1" presStyleIdx="0" presStyleCnt="2">
        <dgm:presLayoutVars>
          <dgm:bulletEnabled val="1"/>
        </dgm:presLayoutVars>
      </dgm:prSet>
      <dgm:spPr/>
      <dgm:t>
        <a:bodyPr/>
        <a:lstStyle/>
        <a:p>
          <a:endParaRPr lang="lt-LT"/>
        </a:p>
      </dgm:t>
    </dgm:pt>
    <dgm:pt modelId="{5CC33A32-94B2-4286-991D-6F7ED9A6C0F6}" type="pres">
      <dgm:prSet presAssocID="{3ABCEAD1-2FBD-4B66-A9C0-22D52655D923}" presName="spacer" presStyleCnt="0"/>
      <dgm:spPr/>
    </dgm:pt>
    <dgm:pt modelId="{57D9EA86-2302-4B7F-AC1F-E2BAEE8043C8}" type="pres">
      <dgm:prSet presAssocID="{2392DF66-1A91-4D2D-81D6-8153D96EC917}" presName="comp" presStyleCnt="0"/>
      <dgm:spPr/>
    </dgm:pt>
    <dgm:pt modelId="{8E63E556-5925-4E96-ADC7-4BDE5968F584}" type="pres">
      <dgm:prSet presAssocID="{2392DF66-1A91-4D2D-81D6-8153D96EC917}" presName="box" presStyleLbl="node1" presStyleIdx="1" presStyleCnt="2"/>
      <dgm:spPr/>
      <dgm:t>
        <a:bodyPr/>
        <a:lstStyle/>
        <a:p>
          <a:endParaRPr lang="lt-LT"/>
        </a:p>
      </dgm:t>
    </dgm:pt>
    <dgm:pt modelId="{D3D59B0E-5C77-4D0E-99A5-2B603C311401}" type="pres">
      <dgm:prSet presAssocID="{2392DF66-1A91-4D2D-81D6-8153D96EC917}" presName="img" presStyleLbl="fgImgPlace1" presStyleIdx="1" presStyleCnt="2" custScaleX="80748" custScaleY="84660"/>
      <dgm:spPr>
        <a:blipFill rotWithShape="1">
          <a:blip xmlns:r="http://schemas.openxmlformats.org/officeDocument/2006/relationships" r:embed="rId2"/>
          <a:stretch>
            <a:fillRect/>
          </a:stretch>
        </a:blipFill>
      </dgm:spPr>
    </dgm:pt>
    <dgm:pt modelId="{FDFB17BD-FEE2-40D1-A6A7-6AD7F69FC80E}" type="pres">
      <dgm:prSet presAssocID="{2392DF66-1A91-4D2D-81D6-8153D96EC917}" presName="text" presStyleLbl="node1" presStyleIdx="1" presStyleCnt="2">
        <dgm:presLayoutVars>
          <dgm:bulletEnabled val="1"/>
        </dgm:presLayoutVars>
      </dgm:prSet>
      <dgm:spPr/>
      <dgm:t>
        <a:bodyPr/>
        <a:lstStyle/>
        <a:p>
          <a:endParaRPr lang="lt-LT"/>
        </a:p>
      </dgm:t>
    </dgm:pt>
  </dgm:ptLst>
  <dgm:cxnLst>
    <dgm:cxn modelId="{43C7179E-9C3B-4CB9-95AF-8641183B4C83}" srcId="{6B6440D1-1BFD-471F-B58C-E4519AF38686}" destId="{59179F33-D81A-4FBF-9AC7-84E428D16E03}" srcOrd="0" destOrd="0" parTransId="{B64068ED-6CBD-4EF1-89A3-34CCD61269A3}" sibTransId="{3ABCEAD1-2FBD-4B66-A9C0-22D52655D923}"/>
    <dgm:cxn modelId="{62B20D9E-9383-41AB-AD6F-543AB98C1F52}" type="presOf" srcId="{2392DF66-1A91-4D2D-81D6-8153D96EC917}" destId="{8E63E556-5925-4E96-ADC7-4BDE5968F584}" srcOrd="0" destOrd="0" presId="urn:microsoft.com/office/officeart/2005/8/layout/vList4"/>
    <dgm:cxn modelId="{F3A2AF7D-9511-4A42-A5A2-5E7081013388}" type="presOf" srcId="{2392DF66-1A91-4D2D-81D6-8153D96EC917}" destId="{FDFB17BD-FEE2-40D1-A6A7-6AD7F69FC80E}" srcOrd="1" destOrd="0" presId="urn:microsoft.com/office/officeart/2005/8/layout/vList4"/>
    <dgm:cxn modelId="{FEF540AF-114C-4CF0-8215-E89501952AE8}" type="presOf" srcId="{6B6440D1-1BFD-471F-B58C-E4519AF38686}" destId="{02631DDA-4FF6-4F52-B3FB-F6CDA4501747}" srcOrd="0" destOrd="0" presId="urn:microsoft.com/office/officeart/2005/8/layout/vList4"/>
    <dgm:cxn modelId="{4F7D9C9E-DDA3-4000-BB14-2D18A0399B26}" srcId="{6B6440D1-1BFD-471F-B58C-E4519AF38686}" destId="{2392DF66-1A91-4D2D-81D6-8153D96EC917}" srcOrd="1" destOrd="0" parTransId="{4C46F40B-46EB-4008-BCDF-FF652223CCFD}" sibTransId="{1E12FC10-0989-4CB0-A10B-593C74C403CE}"/>
    <dgm:cxn modelId="{F1092390-F255-4D82-984C-93C4663C990A}" type="presOf" srcId="{59179F33-D81A-4FBF-9AC7-84E428D16E03}" destId="{2AD7A0C8-C30A-41D6-B211-9E737F541AD2}" srcOrd="1" destOrd="0" presId="urn:microsoft.com/office/officeart/2005/8/layout/vList4"/>
    <dgm:cxn modelId="{036525EE-F6DB-4CCB-A56D-E90F3F574EEE}" type="presOf" srcId="{59179F33-D81A-4FBF-9AC7-84E428D16E03}" destId="{4C09FE2D-198B-4098-A302-C047548E9D3C}" srcOrd="0" destOrd="0" presId="urn:microsoft.com/office/officeart/2005/8/layout/vList4"/>
    <dgm:cxn modelId="{B11555B4-603A-4C23-A484-21C8448CB673}" type="presParOf" srcId="{02631DDA-4FF6-4F52-B3FB-F6CDA4501747}" destId="{B44C1146-416C-49F7-9F2F-B96EC1326AEE}" srcOrd="0" destOrd="0" presId="urn:microsoft.com/office/officeart/2005/8/layout/vList4"/>
    <dgm:cxn modelId="{9FE2ADBC-99D8-43F3-8ED9-0164F0C5C798}" type="presParOf" srcId="{B44C1146-416C-49F7-9F2F-B96EC1326AEE}" destId="{4C09FE2D-198B-4098-A302-C047548E9D3C}" srcOrd="0" destOrd="0" presId="urn:microsoft.com/office/officeart/2005/8/layout/vList4"/>
    <dgm:cxn modelId="{AC71102D-A6A9-4ED3-A42C-CA8FC5252B74}" type="presParOf" srcId="{B44C1146-416C-49F7-9F2F-B96EC1326AEE}" destId="{CFC50112-6B5C-4C81-91F7-13F4C2E404CA}" srcOrd="1" destOrd="0" presId="urn:microsoft.com/office/officeart/2005/8/layout/vList4"/>
    <dgm:cxn modelId="{886FE523-5A7D-4B53-A6D5-C23B38EE463F}" type="presParOf" srcId="{B44C1146-416C-49F7-9F2F-B96EC1326AEE}" destId="{2AD7A0C8-C30A-41D6-B211-9E737F541AD2}" srcOrd="2" destOrd="0" presId="urn:microsoft.com/office/officeart/2005/8/layout/vList4"/>
    <dgm:cxn modelId="{EEDF6578-7183-4A48-97ED-F0483B2E8BC6}" type="presParOf" srcId="{02631DDA-4FF6-4F52-B3FB-F6CDA4501747}" destId="{5CC33A32-94B2-4286-991D-6F7ED9A6C0F6}" srcOrd="1" destOrd="0" presId="urn:microsoft.com/office/officeart/2005/8/layout/vList4"/>
    <dgm:cxn modelId="{7EA899B5-BAFF-426C-B162-275C2B096F71}" type="presParOf" srcId="{02631DDA-4FF6-4F52-B3FB-F6CDA4501747}" destId="{57D9EA86-2302-4B7F-AC1F-E2BAEE8043C8}" srcOrd="2" destOrd="0" presId="urn:microsoft.com/office/officeart/2005/8/layout/vList4"/>
    <dgm:cxn modelId="{5557B72B-F692-4C01-B247-4F37F1B33D1F}" type="presParOf" srcId="{57D9EA86-2302-4B7F-AC1F-E2BAEE8043C8}" destId="{8E63E556-5925-4E96-ADC7-4BDE5968F584}" srcOrd="0" destOrd="0" presId="urn:microsoft.com/office/officeart/2005/8/layout/vList4"/>
    <dgm:cxn modelId="{3012E342-C532-4EB8-AE1E-D728591C3696}" type="presParOf" srcId="{57D9EA86-2302-4B7F-AC1F-E2BAEE8043C8}" destId="{D3D59B0E-5C77-4D0E-99A5-2B603C311401}" srcOrd="1" destOrd="0" presId="urn:microsoft.com/office/officeart/2005/8/layout/vList4"/>
    <dgm:cxn modelId="{69F510A5-509C-41B9-9A02-00609E7A2EFD}" type="presParOf" srcId="{57D9EA86-2302-4B7F-AC1F-E2BAEE8043C8}" destId="{FDFB17BD-FEE2-40D1-A6A7-6AD7F69FC80E}"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89A840F-05F3-4D14-92C2-2F95E829016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lt-LT"/>
        </a:p>
      </dgm:t>
    </dgm:pt>
    <dgm:pt modelId="{FB4AA803-F5FF-442B-BEB4-3249406BFF55}">
      <dgm:prSet phldrT="[Text]" custT="1"/>
      <dgm:spPr/>
      <dgm:t>
        <a:bodyPr/>
        <a:lstStyle/>
        <a:p>
          <a:r>
            <a:rPr lang="lt-LT" sz="1600" b="1" dirty="0" smtClean="0">
              <a:solidFill>
                <a:schemeClr val="tx1"/>
              </a:solidFill>
              <a:latin typeface="Georgia" panose="02040502050405020303" pitchFamily="18" charset="0"/>
            </a:rPr>
            <a:t>Ilgalaikiam turtui</a:t>
          </a:r>
          <a:r>
            <a:rPr lang="lt-LT" sz="1600" dirty="0" smtClean="0">
              <a:solidFill>
                <a:schemeClr val="tx1"/>
              </a:solidFill>
              <a:latin typeface="Georgia" panose="02040502050405020303" pitchFamily="18" charset="0"/>
            </a:rPr>
            <a:t>, kaip jis apibrėžtas Lietuvos Respublikos pridėtinės vertės mokesčio įstatyme ir kaip jo vertės nustatymas reglamentuojamas Lietuvos Respublikos Vyriausybės 2009 m. birželio 10 d. nutarime Nr. 564 „Dėl minimalios ilgalaikio materialiojo turto vertės nustatymo ir ilgalaikio turto nusidėvėjimo (amortizacijos) minimalių ir maksimalių ekonominių normatyvų viešojo sektoriaus subjektams sąrašo patvirtinimo“, įsigyti pareiškėjas privalo turėti ne mažesnį kaip </a:t>
          </a:r>
          <a:r>
            <a:rPr lang="lt-LT" sz="1600" b="1" dirty="0" smtClean="0">
              <a:solidFill>
                <a:schemeClr val="tx1"/>
              </a:solidFill>
              <a:latin typeface="Georgia" panose="02040502050405020303" pitchFamily="18" charset="0"/>
            </a:rPr>
            <a:t>30 procentų </a:t>
          </a:r>
          <a:r>
            <a:rPr lang="lt-LT" sz="1600" b="0" dirty="0" smtClean="0">
              <a:solidFill>
                <a:schemeClr val="tx1"/>
              </a:solidFill>
              <a:latin typeface="Georgia" panose="02040502050405020303" pitchFamily="18" charset="0"/>
            </a:rPr>
            <a:t>finansavimą iš kitų šaltinių</a:t>
          </a:r>
          <a:endParaRPr lang="lt-LT" sz="1600" b="0" dirty="0">
            <a:solidFill>
              <a:schemeClr val="tx1"/>
            </a:solidFill>
            <a:latin typeface="Georgia" panose="02040502050405020303" pitchFamily="18" charset="0"/>
          </a:endParaRPr>
        </a:p>
      </dgm:t>
    </dgm:pt>
    <dgm:pt modelId="{7E6BCFF5-5FD1-4650-B877-53484083FD3F}" type="parTrans" cxnId="{D35B8E25-66D2-4AD4-9BA9-015632FF82A6}">
      <dgm:prSet/>
      <dgm:spPr/>
      <dgm:t>
        <a:bodyPr/>
        <a:lstStyle/>
        <a:p>
          <a:endParaRPr lang="lt-LT"/>
        </a:p>
      </dgm:t>
    </dgm:pt>
    <dgm:pt modelId="{34A27997-746F-4D71-905B-21F95F204AA8}" type="sibTrans" cxnId="{D35B8E25-66D2-4AD4-9BA9-015632FF82A6}">
      <dgm:prSet/>
      <dgm:spPr/>
      <dgm:t>
        <a:bodyPr/>
        <a:lstStyle/>
        <a:p>
          <a:endParaRPr lang="lt-LT"/>
        </a:p>
      </dgm:t>
    </dgm:pt>
    <dgm:pt modelId="{B7B98CDB-4833-4A56-A62A-DB2EDF469171}">
      <dgm:prSet phldrT="[Text]" custT="1"/>
      <dgm:spPr/>
      <dgm:t>
        <a:bodyPr/>
        <a:lstStyle/>
        <a:p>
          <a:r>
            <a:rPr lang="lt-LT" sz="1600" dirty="0" smtClean="0">
              <a:solidFill>
                <a:schemeClr val="tx1"/>
              </a:solidFill>
              <a:latin typeface="Georgia" panose="02040502050405020303" pitchFamily="18" charset="0"/>
            </a:rPr>
            <a:t>savanoriškos veiklos organizavimo išlaidos, kompensuojamos Lietuvos Respublikos savanoriškos veiklos įstatymo ir Savanoriškos veiklos išlaidų kompensavimo sąlygų ir tvarkos aprašo, patvirtinto Lietuvos Respublikos socialinės apsaugos ir darbo ministro 2011 m. liepos 14 d. įsakymu Nr. A1-330 „Dėl Savanoriškos veiklos išlaidų kompensavimo sąlygų ir tvarkos aprašo patvirtinimo“, nustatyta tvarka. </a:t>
          </a:r>
          <a:r>
            <a:rPr lang="lt-LT" sz="1600" b="1" dirty="0" smtClean="0">
              <a:solidFill>
                <a:schemeClr val="tx1"/>
              </a:solidFill>
              <a:latin typeface="Georgia" panose="02040502050405020303" pitchFamily="18" charset="0"/>
            </a:rPr>
            <a:t>Savanorių apgyvendinimo Lietuvoje išlaidos </a:t>
          </a:r>
          <a:r>
            <a:rPr lang="lt-LT" sz="1600" dirty="0" smtClean="0">
              <a:solidFill>
                <a:schemeClr val="tx1"/>
              </a:solidFill>
              <a:latin typeface="Georgia" panose="02040502050405020303" pitchFamily="18" charset="0"/>
            </a:rPr>
            <a:t>gali būti finansuojamos tik vykdant nenuolatinio pobūdžio veiklą ir tik tuo atveju, jei pareiškėjas ne mažiau kaip</a:t>
          </a:r>
          <a:r>
            <a:rPr lang="lt-LT" sz="1600" b="1" dirty="0" smtClean="0">
              <a:solidFill>
                <a:schemeClr val="tx1"/>
              </a:solidFill>
              <a:latin typeface="Georgia" panose="02040502050405020303" pitchFamily="18" charset="0"/>
            </a:rPr>
            <a:t> 30 procentų </a:t>
          </a:r>
          <a:r>
            <a:rPr lang="lt-LT" sz="1600" b="0" dirty="0" smtClean="0">
              <a:solidFill>
                <a:schemeClr val="tx1"/>
              </a:solidFill>
              <a:latin typeface="Georgia" panose="02040502050405020303" pitchFamily="18" charset="0"/>
            </a:rPr>
            <a:t>visų apgyvendinimo išlaidų apmoka iš kitų finansavimo šaltinių</a:t>
          </a:r>
          <a:endParaRPr lang="lt-LT" sz="1600" b="0" dirty="0">
            <a:solidFill>
              <a:schemeClr val="tx1"/>
            </a:solidFill>
            <a:latin typeface="Georgia" panose="02040502050405020303" pitchFamily="18" charset="0"/>
          </a:endParaRPr>
        </a:p>
      </dgm:t>
    </dgm:pt>
    <dgm:pt modelId="{B50659C0-A50F-4676-8EA0-39186184726E}" type="parTrans" cxnId="{B1C6F17D-EEB3-405C-9655-3DDEA5A88AF5}">
      <dgm:prSet/>
      <dgm:spPr/>
      <dgm:t>
        <a:bodyPr/>
        <a:lstStyle/>
        <a:p>
          <a:endParaRPr lang="lt-LT"/>
        </a:p>
      </dgm:t>
    </dgm:pt>
    <dgm:pt modelId="{E1042CAD-CEA6-4230-A60F-040BB8258386}" type="sibTrans" cxnId="{B1C6F17D-EEB3-405C-9655-3DDEA5A88AF5}">
      <dgm:prSet/>
      <dgm:spPr/>
      <dgm:t>
        <a:bodyPr/>
        <a:lstStyle/>
        <a:p>
          <a:endParaRPr lang="lt-LT"/>
        </a:p>
      </dgm:t>
    </dgm:pt>
    <dgm:pt modelId="{67A7CE9A-80E4-4FD1-ABCD-AAC05C902511}">
      <dgm:prSet phldrT="[Text]" custT="1"/>
      <dgm:spPr/>
      <dgm:t>
        <a:bodyPr/>
        <a:lstStyle/>
        <a:p>
          <a:r>
            <a:rPr lang="lt-LT" sz="1600" dirty="0" smtClean="0">
              <a:solidFill>
                <a:schemeClr val="tx1"/>
              </a:solidFill>
              <a:latin typeface="Georgia" panose="02040502050405020303" pitchFamily="18" charset="0"/>
            </a:rPr>
            <a:t>veikloje kartu su neįgaliaisiais dalyvaujančių </a:t>
          </a:r>
          <a:r>
            <a:rPr lang="lt-LT" sz="1600" b="1" dirty="0" smtClean="0">
              <a:solidFill>
                <a:schemeClr val="tx1"/>
              </a:solidFill>
              <a:latin typeface="Georgia" panose="02040502050405020303" pitchFamily="18" charset="0"/>
            </a:rPr>
            <a:t>lydinčiųjų asmenų </a:t>
          </a:r>
          <a:r>
            <a:rPr lang="lt-LT" sz="1600" dirty="0" smtClean="0">
              <a:solidFill>
                <a:schemeClr val="tx1"/>
              </a:solidFill>
              <a:latin typeface="Georgia" panose="02040502050405020303" pitchFamily="18" charset="0"/>
            </a:rPr>
            <a:t>kelionės, maitinimo, apgyvendinimo išlaidos. </a:t>
          </a:r>
          <a:r>
            <a:rPr lang="lt-LT" sz="1600" b="1" dirty="0" smtClean="0">
              <a:solidFill>
                <a:schemeClr val="tx1"/>
              </a:solidFill>
              <a:latin typeface="Georgia" panose="02040502050405020303" pitchFamily="18" charset="0"/>
            </a:rPr>
            <a:t>Apgyvendinimo išlaidos </a:t>
          </a:r>
          <a:r>
            <a:rPr lang="lt-LT" sz="1600" dirty="0" smtClean="0">
              <a:solidFill>
                <a:schemeClr val="tx1"/>
              </a:solidFill>
              <a:latin typeface="Georgia" panose="02040502050405020303" pitchFamily="18" charset="0"/>
            </a:rPr>
            <a:t>gali būti finansuojamos tik vykdant nenuolatinio pobūdžio veiklą ir tik tuo atveju, jei pareiškėjas ne mažiau kaip </a:t>
          </a:r>
          <a:r>
            <a:rPr lang="lt-LT" sz="1600" b="1" dirty="0" smtClean="0">
              <a:solidFill>
                <a:schemeClr val="tx1"/>
              </a:solidFill>
              <a:latin typeface="Georgia" panose="02040502050405020303" pitchFamily="18" charset="0"/>
            </a:rPr>
            <a:t>30 procentų </a:t>
          </a:r>
          <a:r>
            <a:rPr lang="lt-LT" sz="1600" b="0" dirty="0" smtClean="0">
              <a:solidFill>
                <a:schemeClr val="tx1"/>
              </a:solidFill>
              <a:latin typeface="Georgia" panose="02040502050405020303" pitchFamily="18" charset="0"/>
            </a:rPr>
            <a:t>visų apgyvendinimo išlaidų apmoka iš kitų finansavimo šaltinių</a:t>
          </a:r>
          <a:endParaRPr lang="lt-LT" sz="1600" b="0" dirty="0">
            <a:solidFill>
              <a:schemeClr val="tx1"/>
            </a:solidFill>
            <a:latin typeface="Georgia" panose="02040502050405020303" pitchFamily="18" charset="0"/>
          </a:endParaRPr>
        </a:p>
      </dgm:t>
    </dgm:pt>
    <dgm:pt modelId="{E63B1E80-4262-4F33-AB51-236A768E3DAF}" type="parTrans" cxnId="{928B4B77-B628-4BDA-B723-E41BDC386162}">
      <dgm:prSet/>
      <dgm:spPr/>
      <dgm:t>
        <a:bodyPr/>
        <a:lstStyle/>
        <a:p>
          <a:endParaRPr lang="lt-LT"/>
        </a:p>
      </dgm:t>
    </dgm:pt>
    <dgm:pt modelId="{DADFF4A0-C9C4-45B4-8557-8618720A5FDD}" type="sibTrans" cxnId="{928B4B77-B628-4BDA-B723-E41BDC386162}">
      <dgm:prSet/>
      <dgm:spPr/>
      <dgm:t>
        <a:bodyPr/>
        <a:lstStyle/>
        <a:p>
          <a:endParaRPr lang="lt-LT"/>
        </a:p>
      </dgm:t>
    </dgm:pt>
    <dgm:pt modelId="{BC1D9233-7741-46E6-9F6A-C6F924497DFF}" type="pres">
      <dgm:prSet presAssocID="{C89A840F-05F3-4D14-92C2-2F95E8290164}" presName="linearFlow" presStyleCnt="0">
        <dgm:presLayoutVars>
          <dgm:dir/>
          <dgm:resizeHandles val="exact"/>
        </dgm:presLayoutVars>
      </dgm:prSet>
      <dgm:spPr/>
      <dgm:t>
        <a:bodyPr/>
        <a:lstStyle/>
        <a:p>
          <a:endParaRPr lang="en-US"/>
        </a:p>
      </dgm:t>
    </dgm:pt>
    <dgm:pt modelId="{14D9196C-F073-4FAE-8A92-0E61FDDB81CA}" type="pres">
      <dgm:prSet presAssocID="{FB4AA803-F5FF-442B-BEB4-3249406BFF55}" presName="composite" presStyleCnt="0"/>
      <dgm:spPr/>
    </dgm:pt>
    <dgm:pt modelId="{A6A127AE-1316-42EA-A658-600EDB969F5D}" type="pres">
      <dgm:prSet presAssocID="{FB4AA803-F5FF-442B-BEB4-3249406BFF55}" presName="imgShp" presStyleLbl="fgImgPlace1" presStyleIdx="0" presStyleCnt="3" custLinFactX="-24804" custLinFactNeighborX="-100000" custLinFactNeighborY="-829"/>
      <dgm:spPr>
        <a:prstGeom prst="wedgeEllipseCallout">
          <a:avLst/>
        </a:prstGeom>
        <a:blipFill rotWithShape="1">
          <a:blip xmlns:r="http://schemas.openxmlformats.org/officeDocument/2006/relationships" r:embed="rId1"/>
          <a:stretch>
            <a:fillRect/>
          </a:stretch>
        </a:blipFill>
      </dgm:spPr>
    </dgm:pt>
    <dgm:pt modelId="{289E201A-27B6-4715-A749-21B5008260C3}" type="pres">
      <dgm:prSet presAssocID="{FB4AA803-F5FF-442B-BEB4-3249406BFF55}" presName="txShp" presStyleLbl="node1" presStyleIdx="0" presStyleCnt="3" custScaleX="139844" custScaleY="250063" custLinFactNeighborX="4504" custLinFactNeighborY="-1989">
        <dgm:presLayoutVars>
          <dgm:bulletEnabled val="1"/>
        </dgm:presLayoutVars>
      </dgm:prSet>
      <dgm:spPr>
        <a:prstGeom prst="roundRect">
          <a:avLst/>
        </a:prstGeom>
      </dgm:spPr>
      <dgm:t>
        <a:bodyPr/>
        <a:lstStyle/>
        <a:p>
          <a:endParaRPr lang="lt-LT"/>
        </a:p>
      </dgm:t>
    </dgm:pt>
    <dgm:pt modelId="{5B71D8DE-B3F5-4BE6-B8CD-2E77B8F8727B}" type="pres">
      <dgm:prSet presAssocID="{34A27997-746F-4D71-905B-21F95F204AA8}" presName="spacing" presStyleCnt="0"/>
      <dgm:spPr/>
    </dgm:pt>
    <dgm:pt modelId="{640503ED-BE58-417B-9BDC-EBAC3CDCD953}" type="pres">
      <dgm:prSet presAssocID="{B7B98CDB-4833-4A56-A62A-DB2EDF469171}" presName="composite" presStyleCnt="0"/>
      <dgm:spPr/>
    </dgm:pt>
    <dgm:pt modelId="{61C6D53D-AA83-44DC-82AD-A3F69EAD870A}" type="pres">
      <dgm:prSet presAssocID="{B7B98CDB-4833-4A56-A62A-DB2EDF469171}" presName="imgShp" presStyleLbl="fgImgPlace1" presStyleIdx="1" presStyleCnt="3" custScaleX="114527" custScaleY="102854" custLinFactX="-55029" custLinFactNeighborX="-100000" custLinFactNeighborY="-8190"/>
      <dgm:spPr>
        <a:prstGeom prst="wedgeEllipseCallout">
          <a:avLst/>
        </a:prstGeom>
        <a:blipFill rotWithShape="1">
          <a:blip xmlns:r="http://schemas.openxmlformats.org/officeDocument/2006/relationships" r:embed="rId1"/>
          <a:stretch>
            <a:fillRect/>
          </a:stretch>
        </a:blipFill>
      </dgm:spPr>
    </dgm:pt>
    <dgm:pt modelId="{72D1DB85-28BF-43CC-9445-C434BA1E2C85}" type="pres">
      <dgm:prSet presAssocID="{B7B98CDB-4833-4A56-A62A-DB2EDF469171}" presName="txShp" presStyleLbl="node1" presStyleIdx="1" presStyleCnt="3" custScaleX="143595" custScaleY="299677" custLinFactNeighborX="6255" custLinFactNeighborY="-9826">
        <dgm:presLayoutVars>
          <dgm:bulletEnabled val="1"/>
        </dgm:presLayoutVars>
      </dgm:prSet>
      <dgm:spPr>
        <a:prstGeom prst="roundRect">
          <a:avLst/>
        </a:prstGeom>
      </dgm:spPr>
      <dgm:t>
        <a:bodyPr/>
        <a:lstStyle/>
        <a:p>
          <a:endParaRPr lang="lt-LT"/>
        </a:p>
      </dgm:t>
    </dgm:pt>
    <dgm:pt modelId="{B0C87A67-E322-453E-8F85-AE4D012B64F9}" type="pres">
      <dgm:prSet presAssocID="{E1042CAD-CEA6-4230-A60F-040BB8258386}" presName="spacing" presStyleCnt="0"/>
      <dgm:spPr/>
    </dgm:pt>
    <dgm:pt modelId="{66B37EAF-1002-4F8B-AD71-E569D4B5C455}" type="pres">
      <dgm:prSet presAssocID="{67A7CE9A-80E4-4FD1-ABCD-AAC05C902511}" presName="composite" presStyleCnt="0"/>
      <dgm:spPr/>
    </dgm:pt>
    <dgm:pt modelId="{AC82764A-2423-405A-9A99-72654652526C}" type="pres">
      <dgm:prSet presAssocID="{67A7CE9A-80E4-4FD1-ABCD-AAC05C902511}" presName="imgShp" presStyleLbl="fgImgPlace1" presStyleIdx="2" presStyleCnt="3" custLinFactX="-36106" custLinFactNeighborX="-100000" custLinFactNeighborY="-25604"/>
      <dgm:spPr>
        <a:prstGeom prst="wedgeEllipseCallout">
          <a:avLst/>
        </a:prstGeom>
        <a:blipFill rotWithShape="1">
          <a:blip xmlns:r="http://schemas.openxmlformats.org/officeDocument/2006/relationships" r:embed="rId1"/>
          <a:stretch>
            <a:fillRect/>
          </a:stretch>
        </a:blipFill>
      </dgm:spPr>
    </dgm:pt>
    <dgm:pt modelId="{8528AE9B-872F-4FED-9E41-8606D7BFD811}" type="pres">
      <dgm:prSet presAssocID="{67A7CE9A-80E4-4FD1-ABCD-AAC05C902511}" presName="txShp" presStyleLbl="node1" presStyleIdx="2" presStyleCnt="3" custScaleX="140713" custScaleY="190801" custLinFactNeighborX="9628" custLinFactNeighborY="-22225">
        <dgm:presLayoutVars>
          <dgm:bulletEnabled val="1"/>
        </dgm:presLayoutVars>
      </dgm:prSet>
      <dgm:spPr>
        <a:prstGeom prst="roundRect">
          <a:avLst/>
        </a:prstGeom>
      </dgm:spPr>
      <dgm:t>
        <a:bodyPr/>
        <a:lstStyle/>
        <a:p>
          <a:endParaRPr lang="lt-LT"/>
        </a:p>
      </dgm:t>
    </dgm:pt>
  </dgm:ptLst>
  <dgm:cxnLst>
    <dgm:cxn modelId="{6494B792-D0FB-4D47-9A57-2F69AA6F7724}" type="presOf" srcId="{67A7CE9A-80E4-4FD1-ABCD-AAC05C902511}" destId="{8528AE9B-872F-4FED-9E41-8606D7BFD811}" srcOrd="0" destOrd="0" presId="urn:microsoft.com/office/officeart/2005/8/layout/vList3"/>
    <dgm:cxn modelId="{25B38043-9CD0-4DB7-B253-06D613366B05}" type="presOf" srcId="{C89A840F-05F3-4D14-92C2-2F95E8290164}" destId="{BC1D9233-7741-46E6-9F6A-C6F924497DFF}" srcOrd="0" destOrd="0" presId="urn:microsoft.com/office/officeart/2005/8/layout/vList3"/>
    <dgm:cxn modelId="{4F005358-F2FF-448A-B8C0-1D18A5880467}" type="presOf" srcId="{FB4AA803-F5FF-442B-BEB4-3249406BFF55}" destId="{289E201A-27B6-4715-A749-21B5008260C3}" srcOrd="0" destOrd="0" presId="urn:microsoft.com/office/officeart/2005/8/layout/vList3"/>
    <dgm:cxn modelId="{B1C6F17D-EEB3-405C-9655-3DDEA5A88AF5}" srcId="{C89A840F-05F3-4D14-92C2-2F95E8290164}" destId="{B7B98CDB-4833-4A56-A62A-DB2EDF469171}" srcOrd="1" destOrd="0" parTransId="{B50659C0-A50F-4676-8EA0-39186184726E}" sibTransId="{E1042CAD-CEA6-4230-A60F-040BB8258386}"/>
    <dgm:cxn modelId="{928B4B77-B628-4BDA-B723-E41BDC386162}" srcId="{C89A840F-05F3-4D14-92C2-2F95E8290164}" destId="{67A7CE9A-80E4-4FD1-ABCD-AAC05C902511}" srcOrd="2" destOrd="0" parTransId="{E63B1E80-4262-4F33-AB51-236A768E3DAF}" sibTransId="{DADFF4A0-C9C4-45B4-8557-8618720A5FDD}"/>
    <dgm:cxn modelId="{D35B8E25-66D2-4AD4-9BA9-015632FF82A6}" srcId="{C89A840F-05F3-4D14-92C2-2F95E8290164}" destId="{FB4AA803-F5FF-442B-BEB4-3249406BFF55}" srcOrd="0" destOrd="0" parTransId="{7E6BCFF5-5FD1-4650-B877-53484083FD3F}" sibTransId="{34A27997-746F-4D71-905B-21F95F204AA8}"/>
    <dgm:cxn modelId="{B2F52D31-09F4-46CB-9263-E6A8CA49B1B1}" type="presOf" srcId="{B7B98CDB-4833-4A56-A62A-DB2EDF469171}" destId="{72D1DB85-28BF-43CC-9445-C434BA1E2C85}" srcOrd="0" destOrd="0" presId="urn:microsoft.com/office/officeart/2005/8/layout/vList3"/>
    <dgm:cxn modelId="{EBBED089-338B-4C10-BB31-0FCCDB19CD8F}" type="presParOf" srcId="{BC1D9233-7741-46E6-9F6A-C6F924497DFF}" destId="{14D9196C-F073-4FAE-8A92-0E61FDDB81CA}" srcOrd="0" destOrd="0" presId="urn:microsoft.com/office/officeart/2005/8/layout/vList3"/>
    <dgm:cxn modelId="{608CD244-C104-48BC-BC17-52EE319BB0F4}" type="presParOf" srcId="{14D9196C-F073-4FAE-8A92-0E61FDDB81CA}" destId="{A6A127AE-1316-42EA-A658-600EDB969F5D}" srcOrd="0" destOrd="0" presId="urn:microsoft.com/office/officeart/2005/8/layout/vList3"/>
    <dgm:cxn modelId="{71D26280-37B4-4825-86E4-FDCDB2F305BA}" type="presParOf" srcId="{14D9196C-F073-4FAE-8A92-0E61FDDB81CA}" destId="{289E201A-27B6-4715-A749-21B5008260C3}" srcOrd="1" destOrd="0" presId="urn:microsoft.com/office/officeart/2005/8/layout/vList3"/>
    <dgm:cxn modelId="{DA0FB7B9-31BC-4320-B5A4-A58432BED8ED}" type="presParOf" srcId="{BC1D9233-7741-46E6-9F6A-C6F924497DFF}" destId="{5B71D8DE-B3F5-4BE6-B8CD-2E77B8F8727B}" srcOrd="1" destOrd="0" presId="urn:microsoft.com/office/officeart/2005/8/layout/vList3"/>
    <dgm:cxn modelId="{F1DFBF7E-773E-4237-A2DF-1EF0EE684DB0}" type="presParOf" srcId="{BC1D9233-7741-46E6-9F6A-C6F924497DFF}" destId="{640503ED-BE58-417B-9BDC-EBAC3CDCD953}" srcOrd="2" destOrd="0" presId="urn:microsoft.com/office/officeart/2005/8/layout/vList3"/>
    <dgm:cxn modelId="{3FB42985-5648-4023-8E1D-2A506002625D}" type="presParOf" srcId="{640503ED-BE58-417B-9BDC-EBAC3CDCD953}" destId="{61C6D53D-AA83-44DC-82AD-A3F69EAD870A}" srcOrd="0" destOrd="0" presId="urn:microsoft.com/office/officeart/2005/8/layout/vList3"/>
    <dgm:cxn modelId="{6D069F57-2B45-4249-8638-5B1C2AC7FE5A}" type="presParOf" srcId="{640503ED-BE58-417B-9BDC-EBAC3CDCD953}" destId="{72D1DB85-28BF-43CC-9445-C434BA1E2C85}" srcOrd="1" destOrd="0" presId="urn:microsoft.com/office/officeart/2005/8/layout/vList3"/>
    <dgm:cxn modelId="{D26F0911-12C2-423F-8E6E-78218380AB0B}" type="presParOf" srcId="{BC1D9233-7741-46E6-9F6A-C6F924497DFF}" destId="{B0C87A67-E322-453E-8F85-AE4D012B64F9}" srcOrd="3" destOrd="0" presId="urn:microsoft.com/office/officeart/2005/8/layout/vList3"/>
    <dgm:cxn modelId="{70D8D22E-C340-4A0F-903F-E5FE98613CFB}" type="presParOf" srcId="{BC1D9233-7741-46E6-9F6A-C6F924497DFF}" destId="{66B37EAF-1002-4F8B-AD71-E569D4B5C455}" srcOrd="4" destOrd="0" presId="urn:microsoft.com/office/officeart/2005/8/layout/vList3"/>
    <dgm:cxn modelId="{1AFA16A7-1934-44FA-8221-307DC75FF5D7}" type="presParOf" srcId="{66B37EAF-1002-4F8B-AD71-E569D4B5C455}" destId="{AC82764A-2423-405A-9A99-72654652526C}" srcOrd="0" destOrd="0" presId="urn:microsoft.com/office/officeart/2005/8/layout/vList3"/>
    <dgm:cxn modelId="{0B2231D9-D70D-4D7F-AC47-3F25338341B8}" type="presParOf" srcId="{66B37EAF-1002-4F8B-AD71-E569D4B5C455}" destId="{8528AE9B-872F-4FED-9E41-8606D7BFD81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89A840F-05F3-4D14-92C2-2F95E829016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lt-LT"/>
        </a:p>
      </dgm:t>
    </dgm:pt>
    <dgm:pt modelId="{FB4AA803-F5FF-442B-BEB4-3249406BFF55}">
      <dgm:prSet phldrT="[Text]" custT="1"/>
      <dgm:spPr/>
      <dgm:t>
        <a:bodyPr/>
        <a:lstStyle/>
        <a:p>
          <a:r>
            <a:rPr lang="lt-LT" sz="1600" dirty="0" smtClean="0">
              <a:solidFill>
                <a:schemeClr val="tx1"/>
              </a:solidFill>
              <a:latin typeface="Georgia" panose="02040502050405020303" pitchFamily="18" charset="0"/>
            </a:rPr>
            <a:t>išlaidos projekto </a:t>
          </a:r>
          <a:r>
            <a:rPr lang="lt-LT" sz="1600" b="1" dirty="0" smtClean="0">
              <a:solidFill>
                <a:schemeClr val="tx1"/>
              </a:solidFill>
              <a:latin typeface="Georgia" panose="02040502050405020303" pitchFamily="18" charset="0"/>
            </a:rPr>
            <a:t>nenuolatinio pobūdžio veiklos dalyviams apgyvendinti</a:t>
          </a:r>
          <a:r>
            <a:rPr lang="lt-LT" sz="1600" dirty="0" smtClean="0">
              <a:solidFill>
                <a:schemeClr val="tx1"/>
              </a:solidFill>
              <a:latin typeface="Georgia" panose="02040502050405020303" pitchFamily="18" charset="0"/>
            </a:rPr>
            <a:t> (jeigu planuojamų veiklų, renginių trukmė ilgesnė kaip 1 diena), kurios gali būti finansuojamos tik tuo atveju, jei pareiškėjas ne mažiau kaip</a:t>
          </a:r>
          <a:r>
            <a:rPr lang="lt-LT" sz="1600" b="1" dirty="0" smtClean="0">
              <a:solidFill>
                <a:schemeClr val="tx1"/>
              </a:solidFill>
              <a:latin typeface="Georgia" panose="02040502050405020303" pitchFamily="18" charset="0"/>
            </a:rPr>
            <a:t> 30 procentų </a:t>
          </a:r>
          <a:r>
            <a:rPr lang="lt-LT" sz="1600" dirty="0" smtClean="0">
              <a:solidFill>
                <a:schemeClr val="tx1"/>
              </a:solidFill>
              <a:latin typeface="Georgia" panose="02040502050405020303" pitchFamily="18" charset="0"/>
            </a:rPr>
            <a:t>visų apgyvendinimo išlaidų apmoka iš kitų finansavimo šaltinių</a:t>
          </a:r>
          <a:endParaRPr lang="lt-LT" sz="1600" b="1" dirty="0">
            <a:solidFill>
              <a:schemeClr val="tx1"/>
            </a:solidFill>
            <a:latin typeface="Georgia" panose="02040502050405020303" pitchFamily="18" charset="0"/>
          </a:endParaRPr>
        </a:p>
      </dgm:t>
    </dgm:pt>
    <dgm:pt modelId="{7E6BCFF5-5FD1-4650-B877-53484083FD3F}" type="parTrans" cxnId="{D35B8E25-66D2-4AD4-9BA9-015632FF82A6}">
      <dgm:prSet/>
      <dgm:spPr/>
      <dgm:t>
        <a:bodyPr/>
        <a:lstStyle/>
        <a:p>
          <a:endParaRPr lang="lt-LT"/>
        </a:p>
      </dgm:t>
    </dgm:pt>
    <dgm:pt modelId="{34A27997-746F-4D71-905B-21F95F204AA8}" type="sibTrans" cxnId="{D35B8E25-66D2-4AD4-9BA9-015632FF82A6}">
      <dgm:prSet/>
      <dgm:spPr/>
      <dgm:t>
        <a:bodyPr/>
        <a:lstStyle/>
        <a:p>
          <a:endParaRPr lang="lt-LT"/>
        </a:p>
      </dgm:t>
    </dgm:pt>
    <dgm:pt modelId="{B7B98CDB-4833-4A56-A62A-DB2EDF469171}">
      <dgm:prSet phldrT="[Text]" custT="1"/>
      <dgm:spPr/>
      <dgm:t>
        <a:bodyPr/>
        <a:lstStyle/>
        <a:p>
          <a:r>
            <a:rPr lang="lt-LT" sz="1600" b="1" dirty="0" smtClean="0">
              <a:solidFill>
                <a:schemeClr val="tx1"/>
              </a:solidFill>
              <a:latin typeface="Georgia" panose="02040502050405020303" pitchFamily="18" charset="0"/>
            </a:rPr>
            <a:t>dalyvavimo tarptautinėse sporto varžybose užsienyje išlaidos </a:t>
          </a:r>
          <a:r>
            <a:rPr lang="lt-LT" sz="1600" dirty="0" smtClean="0">
              <a:solidFill>
                <a:schemeClr val="tx1"/>
              </a:solidFill>
              <a:latin typeface="Georgia" panose="02040502050405020303" pitchFamily="18" charset="0"/>
            </a:rPr>
            <a:t>(dalyvio mokestis, kelionės ir apgyvendinimo išlaidos), kurios gali būti finansuojamos tik tuo atveju, jei pareiškėjas ne mažiau kaip </a:t>
          </a:r>
          <a:r>
            <a:rPr lang="lt-LT" sz="1600" b="1" dirty="0" smtClean="0">
              <a:solidFill>
                <a:schemeClr val="tx1"/>
              </a:solidFill>
              <a:latin typeface="Georgia" panose="02040502050405020303" pitchFamily="18" charset="0"/>
            </a:rPr>
            <a:t>30 procentų </a:t>
          </a:r>
          <a:r>
            <a:rPr lang="lt-LT" sz="1600" dirty="0" smtClean="0">
              <a:solidFill>
                <a:schemeClr val="tx1"/>
              </a:solidFill>
              <a:latin typeface="Georgia" panose="02040502050405020303" pitchFamily="18" charset="0"/>
            </a:rPr>
            <a:t>visų dalyvavimo išlaidų apmoka iš kitų finansavimo šaltinių</a:t>
          </a:r>
          <a:endParaRPr lang="lt-LT" sz="1600" b="1" dirty="0">
            <a:solidFill>
              <a:schemeClr val="tx1"/>
            </a:solidFill>
            <a:latin typeface="Georgia" panose="02040502050405020303" pitchFamily="18" charset="0"/>
          </a:endParaRPr>
        </a:p>
      </dgm:t>
    </dgm:pt>
    <dgm:pt modelId="{B50659C0-A50F-4676-8EA0-39186184726E}" type="parTrans" cxnId="{B1C6F17D-EEB3-405C-9655-3DDEA5A88AF5}">
      <dgm:prSet/>
      <dgm:spPr/>
      <dgm:t>
        <a:bodyPr/>
        <a:lstStyle/>
        <a:p>
          <a:endParaRPr lang="lt-LT"/>
        </a:p>
      </dgm:t>
    </dgm:pt>
    <dgm:pt modelId="{E1042CAD-CEA6-4230-A60F-040BB8258386}" type="sibTrans" cxnId="{B1C6F17D-EEB3-405C-9655-3DDEA5A88AF5}">
      <dgm:prSet/>
      <dgm:spPr/>
      <dgm:t>
        <a:bodyPr/>
        <a:lstStyle/>
        <a:p>
          <a:endParaRPr lang="lt-LT"/>
        </a:p>
      </dgm:t>
    </dgm:pt>
    <dgm:pt modelId="{67A7CE9A-80E4-4FD1-ABCD-AAC05C902511}">
      <dgm:prSet phldrT="[Text]" custT="1"/>
      <dgm:spPr/>
      <dgm:t>
        <a:bodyPr/>
        <a:lstStyle/>
        <a:p>
          <a:r>
            <a:rPr lang="lt-LT" sz="1600" dirty="0" smtClean="0">
              <a:solidFill>
                <a:schemeClr val="tx1"/>
              </a:solidFill>
              <a:latin typeface="Georgia" panose="02040502050405020303" pitchFamily="18" charset="0"/>
            </a:rPr>
            <a:t>išlaidos </a:t>
          </a:r>
          <a:r>
            <a:rPr lang="lt-LT" sz="1600" b="1" dirty="0" smtClean="0">
              <a:solidFill>
                <a:schemeClr val="tx1"/>
              </a:solidFill>
              <a:latin typeface="Georgia" panose="02040502050405020303" pitchFamily="18" charset="0"/>
            </a:rPr>
            <a:t>aprangai ir avalynei</a:t>
          </a:r>
          <a:r>
            <a:rPr lang="lt-LT" sz="1600" dirty="0" smtClean="0">
              <a:solidFill>
                <a:schemeClr val="tx1"/>
              </a:solidFill>
              <a:latin typeface="Georgia" panose="02040502050405020303" pitchFamily="18" charset="0"/>
            </a:rPr>
            <a:t> gali būti finansuojamos, kai ji perkama nacionalinio lygmens varžyboms arba jei pareiškėjas ne mažiau kaip </a:t>
          </a:r>
          <a:r>
            <a:rPr lang="lt-LT" sz="1600" b="1" dirty="0" smtClean="0">
              <a:solidFill>
                <a:schemeClr val="tx1"/>
              </a:solidFill>
              <a:latin typeface="Georgia" panose="02040502050405020303" pitchFamily="18" charset="0"/>
            </a:rPr>
            <a:t>30 procentų </a:t>
          </a:r>
          <a:r>
            <a:rPr lang="lt-LT" sz="1600" dirty="0" smtClean="0">
              <a:solidFill>
                <a:schemeClr val="tx1"/>
              </a:solidFill>
              <a:latin typeface="Georgia" panose="02040502050405020303" pitchFamily="18" charset="0"/>
            </a:rPr>
            <a:t>visų aprangai ir avalynei skirtų išlaidų apmoka iš kitų finansavimo šaltinių.</a:t>
          </a:r>
          <a:endParaRPr lang="lt-LT" sz="1600" b="1" dirty="0">
            <a:solidFill>
              <a:schemeClr val="tx1"/>
            </a:solidFill>
            <a:latin typeface="Georgia" panose="02040502050405020303" pitchFamily="18" charset="0"/>
          </a:endParaRPr>
        </a:p>
      </dgm:t>
    </dgm:pt>
    <dgm:pt modelId="{E63B1E80-4262-4F33-AB51-236A768E3DAF}" type="parTrans" cxnId="{928B4B77-B628-4BDA-B723-E41BDC386162}">
      <dgm:prSet/>
      <dgm:spPr/>
      <dgm:t>
        <a:bodyPr/>
        <a:lstStyle/>
        <a:p>
          <a:endParaRPr lang="lt-LT"/>
        </a:p>
      </dgm:t>
    </dgm:pt>
    <dgm:pt modelId="{DADFF4A0-C9C4-45B4-8557-8618720A5FDD}" type="sibTrans" cxnId="{928B4B77-B628-4BDA-B723-E41BDC386162}">
      <dgm:prSet/>
      <dgm:spPr/>
      <dgm:t>
        <a:bodyPr/>
        <a:lstStyle/>
        <a:p>
          <a:endParaRPr lang="lt-LT"/>
        </a:p>
      </dgm:t>
    </dgm:pt>
    <dgm:pt modelId="{BC1D9233-7741-46E6-9F6A-C6F924497DFF}" type="pres">
      <dgm:prSet presAssocID="{C89A840F-05F3-4D14-92C2-2F95E8290164}" presName="linearFlow" presStyleCnt="0">
        <dgm:presLayoutVars>
          <dgm:dir/>
          <dgm:resizeHandles val="exact"/>
        </dgm:presLayoutVars>
      </dgm:prSet>
      <dgm:spPr/>
      <dgm:t>
        <a:bodyPr/>
        <a:lstStyle/>
        <a:p>
          <a:endParaRPr lang="en-US"/>
        </a:p>
      </dgm:t>
    </dgm:pt>
    <dgm:pt modelId="{14D9196C-F073-4FAE-8A92-0E61FDDB81CA}" type="pres">
      <dgm:prSet presAssocID="{FB4AA803-F5FF-442B-BEB4-3249406BFF55}" presName="composite" presStyleCnt="0"/>
      <dgm:spPr/>
    </dgm:pt>
    <dgm:pt modelId="{A6A127AE-1316-42EA-A658-600EDB969F5D}" type="pres">
      <dgm:prSet presAssocID="{FB4AA803-F5FF-442B-BEB4-3249406BFF55}" presName="imgShp" presStyleLbl="fgImgPlace1" presStyleIdx="0" presStyleCnt="3" custScaleX="78968" custScaleY="81556" custLinFactX="-24804" custLinFactNeighborX="-100000" custLinFactNeighborY="-829"/>
      <dgm:spPr>
        <a:prstGeom prst="wedgeEllipseCallout">
          <a:avLst/>
        </a:prstGeom>
        <a:blipFill rotWithShape="1">
          <a:blip xmlns:r="http://schemas.openxmlformats.org/officeDocument/2006/relationships" r:embed="rId1"/>
          <a:stretch>
            <a:fillRect/>
          </a:stretch>
        </a:blipFill>
      </dgm:spPr>
    </dgm:pt>
    <dgm:pt modelId="{289E201A-27B6-4715-A749-21B5008260C3}" type="pres">
      <dgm:prSet presAssocID="{FB4AA803-F5FF-442B-BEB4-3249406BFF55}" presName="txShp" presStyleLbl="node1" presStyleIdx="0" presStyleCnt="3" custScaleX="139844" custScaleY="135707" custLinFactNeighborX="3146" custLinFactNeighborY="-2819">
        <dgm:presLayoutVars>
          <dgm:bulletEnabled val="1"/>
        </dgm:presLayoutVars>
      </dgm:prSet>
      <dgm:spPr>
        <a:prstGeom prst="roundRect">
          <a:avLst/>
        </a:prstGeom>
      </dgm:spPr>
      <dgm:t>
        <a:bodyPr/>
        <a:lstStyle/>
        <a:p>
          <a:endParaRPr lang="lt-LT"/>
        </a:p>
      </dgm:t>
    </dgm:pt>
    <dgm:pt modelId="{5B71D8DE-B3F5-4BE6-B8CD-2E77B8F8727B}" type="pres">
      <dgm:prSet presAssocID="{34A27997-746F-4D71-905B-21F95F204AA8}" presName="spacing" presStyleCnt="0"/>
      <dgm:spPr/>
    </dgm:pt>
    <dgm:pt modelId="{640503ED-BE58-417B-9BDC-EBAC3CDCD953}" type="pres">
      <dgm:prSet presAssocID="{B7B98CDB-4833-4A56-A62A-DB2EDF469171}" presName="composite" presStyleCnt="0"/>
      <dgm:spPr/>
    </dgm:pt>
    <dgm:pt modelId="{61C6D53D-AA83-44DC-82AD-A3F69EAD870A}" type="pres">
      <dgm:prSet presAssocID="{B7B98CDB-4833-4A56-A62A-DB2EDF469171}" presName="imgShp" presStyleLbl="fgImgPlace1" presStyleIdx="1" presStyleCnt="3" custScaleX="84584" custScaleY="73394" custLinFactX="-24604" custLinFactNeighborX="-100000" custLinFactNeighborY="-12232"/>
      <dgm:spPr>
        <a:prstGeom prst="wedgeEllipseCallout">
          <a:avLst/>
        </a:prstGeom>
        <a:blipFill rotWithShape="1">
          <a:blip xmlns:r="http://schemas.openxmlformats.org/officeDocument/2006/relationships" r:embed="rId1"/>
          <a:stretch>
            <a:fillRect/>
          </a:stretch>
        </a:blipFill>
      </dgm:spPr>
    </dgm:pt>
    <dgm:pt modelId="{72D1DB85-28BF-43CC-9445-C434BA1E2C85}" type="pres">
      <dgm:prSet presAssocID="{B7B98CDB-4833-4A56-A62A-DB2EDF469171}" presName="txShp" presStyleLbl="node1" presStyleIdx="1" presStyleCnt="3" custScaleX="143595" custScaleY="114445" custLinFactNeighborX="6255" custLinFactNeighborY="-9826">
        <dgm:presLayoutVars>
          <dgm:bulletEnabled val="1"/>
        </dgm:presLayoutVars>
      </dgm:prSet>
      <dgm:spPr>
        <a:prstGeom prst="roundRect">
          <a:avLst/>
        </a:prstGeom>
      </dgm:spPr>
      <dgm:t>
        <a:bodyPr/>
        <a:lstStyle/>
        <a:p>
          <a:endParaRPr lang="lt-LT"/>
        </a:p>
      </dgm:t>
    </dgm:pt>
    <dgm:pt modelId="{B0C87A67-E322-453E-8F85-AE4D012B64F9}" type="pres">
      <dgm:prSet presAssocID="{E1042CAD-CEA6-4230-A60F-040BB8258386}" presName="spacing" presStyleCnt="0"/>
      <dgm:spPr/>
    </dgm:pt>
    <dgm:pt modelId="{66B37EAF-1002-4F8B-AD71-E569D4B5C455}" type="pres">
      <dgm:prSet presAssocID="{67A7CE9A-80E4-4FD1-ABCD-AAC05C902511}" presName="composite" presStyleCnt="0"/>
      <dgm:spPr/>
    </dgm:pt>
    <dgm:pt modelId="{AC82764A-2423-405A-9A99-72654652526C}" type="pres">
      <dgm:prSet presAssocID="{67A7CE9A-80E4-4FD1-ABCD-AAC05C902511}" presName="imgShp" presStyleLbl="fgImgPlace1" presStyleIdx="2" presStyleCnt="3" custScaleX="71990" custScaleY="71756" custLinFactX="-36106" custLinFactNeighborX="-100000" custLinFactNeighborY="-25604"/>
      <dgm:spPr>
        <a:prstGeom prst="wedgeEllipseCallout">
          <a:avLst/>
        </a:prstGeom>
        <a:blipFill rotWithShape="1">
          <a:blip xmlns:r="http://schemas.openxmlformats.org/officeDocument/2006/relationships" r:embed="rId1"/>
          <a:stretch>
            <a:fillRect/>
          </a:stretch>
        </a:blipFill>
      </dgm:spPr>
    </dgm:pt>
    <dgm:pt modelId="{8528AE9B-872F-4FED-9E41-8606D7BFD811}" type="pres">
      <dgm:prSet presAssocID="{67A7CE9A-80E4-4FD1-ABCD-AAC05C902511}" presName="txShp" presStyleLbl="node1" presStyleIdx="2" presStyleCnt="3" custScaleX="140713" custScaleY="85135" custLinFactNeighborX="4676" custLinFactNeighborY="-21408">
        <dgm:presLayoutVars>
          <dgm:bulletEnabled val="1"/>
        </dgm:presLayoutVars>
      </dgm:prSet>
      <dgm:spPr>
        <a:prstGeom prst="roundRect">
          <a:avLst/>
        </a:prstGeom>
      </dgm:spPr>
      <dgm:t>
        <a:bodyPr/>
        <a:lstStyle/>
        <a:p>
          <a:endParaRPr lang="lt-LT"/>
        </a:p>
      </dgm:t>
    </dgm:pt>
  </dgm:ptLst>
  <dgm:cxnLst>
    <dgm:cxn modelId="{64C23436-0DE4-4F34-8A85-8ABB51890877}" type="presOf" srcId="{C89A840F-05F3-4D14-92C2-2F95E8290164}" destId="{BC1D9233-7741-46E6-9F6A-C6F924497DFF}" srcOrd="0" destOrd="0" presId="urn:microsoft.com/office/officeart/2005/8/layout/vList3"/>
    <dgm:cxn modelId="{A365DC6B-2E32-4E22-BEA4-4D89924114CD}" type="presOf" srcId="{FB4AA803-F5FF-442B-BEB4-3249406BFF55}" destId="{289E201A-27B6-4715-A749-21B5008260C3}" srcOrd="0" destOrd="0" presId="urn:microsoft.com/office/officeart/2005/8/layout/vList3"/>
    <dgm:cxn modelId="{B1C6F17D-EEB3-405C-9655-3DDEA5A88AF5}" srcId="{C89A840F-05F3-4D14-92C2-2F95E8290164}" destId="{B7B98CDB-4833-4A56-A62A-DB2EDF469171}" srcOrd="1" destOrd="0" parTransId="{B50659C0-A50F-4676-8EA0-39186184726E}" sibTransId="{E1042CAD-CEA6-4230-A60F-040BB8258386}"/>
    <dgm:cxn modelId="{6D868BE5-DD4A-4643-A910-515414B5F829}" type="presOf" srcId="{67A7CE9A-80E4-4FD1-ABCD-AAC05C902511}" destId="{8528AE9B-872F-4FED-9E41-8606D7BFD811}" srcOrd="0" destOrd="0" presId="urn:microsoft.com/office/officeart/2005/8/layout/vList3"/>
    <dgm:cxn modelId="{928B4B77-B628-4BDA-B723-E41BDC386162}" srcId="{C89A840F-05F3-4D14-92C2-2F95E8290164}" destId="{67A7CE9A-80E4-4FD1-ABCD-AAC05C902511}" srcOrd="2" destOrd="0" parTransId="{E63B1E80-4262-4F33-AB51-236A768E3DAF}" sibTransId="{DADFF4A0-C9C4-45B4-8557-8618720A5FDD}"/>
    <dgm:cxn modelId="{4E25D11F-A29E-482F-B8AE-914388A3D1AE}" type="presOf" srcId="{B7B98CDB-4833-4A56-A62A-DB2EDF469171}" destId="{72D1DB85-28BF-43CC-9445-C434BA1E2C85}" srcOrd="0" destOrd="0" presId="urn:microsoft.com/office/officeart/2005/8/layout/vList3"/>
    <dgm:cxn modelId="{D35B8E25-66D2-4AD4-9BA9-015632FF82A6}" srcId="{C89A840F-05F3-4D14-92C2-2F95E8290164}" destId="{FB4AA803-F5FF-442B-BEB4-3249406BFF55}" srcOrd="0" destOrd="0" parTransId="{7E6BCFF5-5FD1-4650-B877-53484083FD3F}" sibTransId="{34A27997-746F-4D71-905B-21F95F204AA8}"/>
    <dgm:cxn modelId="{FAA46CBA-38A2-4DB5-B90C-0BE04F032CD0}" type="presParOf" srcId="{BC1D9233-7741-46E6-9F6A-C6F924497DFF}" destId="{14D9196C-F073-4FAE-8A92-0E61FDDB81CA}" srcOrd="0" destOrd="0" presId="urn:microsoft.com/office/officeart/2005/8/layout/vList3"/>
    <dgm:cxn modelId="{20A19B1D-897D-48A2-BB5E-D09DB264FDD3}" type="presParOf" srcId="{14D9196C-F073-4FAE-8A92-0E61FDDB81CA}" destId="{A6A127AE-1316-42EA-A658-600EDB969F5D}" srcOrd="0" destOrd="0" presId="urn:microsoft.com/office/officeart/2005/8/layout/vList3"/>
    <dgm:cxn modelId="{5088BA0E-D1A2-4FCD-9095-A78EAD91C425}" type="presParOf" srcId="{14D9196C-F073-4FAE-8A92-0E61FDDB81CA}" destId="{289E201A-27B6-4715-A749-21B5008260C3}" srcOrd="1" destOrd="0" presId="urn:microsoft.com/office/officeart/2005/8/layout/vList3"/>
    <dgm:cxn modelId="{E5BB9DF1-52C7-48CC-A7EF-E69916F615A1}" type="presParOf" srcId="{BC1D9233-7741-46E6-9F6A-C6F924497DFF}" destId="{5B71D8DE-B3F5-4BE6-B8CD-2E77B8F8727B}" srcOrd="1" destOrd="0" presId="urn:microsoft.com/office/officeart/2005/8/layout/vList3"/>
    <dgm:cxn modelId="{ADCC9477-B6AB-43EC-A436-C332552CCAB9}" type="presParOf" srcId="{BC1D9233-7741-46E6-9F6A-C6F924497DFF}" destId="{640503ED-BE58-417B-9BDC-EBAC3CDCD953}" srcOrd="2" destOrd="0" presId="urn:microsoft.com/office/officeart/2005/8/layout/vList3"/>
    <dgm:cxn modelId="{4CDEB4AD-A50D-4796-A672-C423B1B50D3D}" type="presParOf" srcId="{640503ED-BE58-417B-9BDC-EBAC3CDCD953}" destId="{61C6D53D-AA83-44DC-82AD-A3F69EAD870A}" srcOrd="0" destOrd="0" presId="urn:microsoft.com/office/officeart/2005/8/layout/vList3"/>
    <dgm:cxn modelId="{A400AA04-A904-4E3D-A15E-5973F0B9596F}" type="presParOf" srcId="{640503ED-BE58-417B-9BDC-EBAC3CDCD953}" destId="{72D1DB85-28BF-43CC-9445-C434BA1E2C85}" srcOrd="1" destOrd="0" presId="urn:microsoft.com/office/officeart/2005/8/layout/vList3"/>
    <dgm:cxn modelId="{D218A72A-519D-4957-AEE2-106F98CE18EB}" type="presParOf" srcId="{BC1D9233-7741-46E6-9F6A-C6F924497DFF}" destId="{B0C87A67-E322-453E-8F85-AE4D012B64F9}" srcOrd="3" destOrd="0" presId="urn:microsoft.com/office/officeart/2005/8/layout/vList3"/>
    <dgm:cxn modelId="{F1F96DA0-50F0-4AFE-9D7E-9A18B6EB16C2}" type="presParOf" srcId="{BC1D9233-7741-46E6-9F6A-C6F924497DFF}" destId="{66B37EAF-1002-4F8B-AD71-E569D4B5C455}" srcOrd="4" destOrd="0" presId="urn:microsoft.com/office/officeart/2005/8/layout/vList3"/>
    <dgm:cxn modelId="{92349A9A-A849-4778-A667-51DF2F808415}" type="presParOf" srcId="{66B37EAF-1002-4F8B-AD71-E569D4B5C455}" destId="{AC82764A-2423-405A-9A99-72654652526C}" srcOrd="0" destOrd="0" presId="urn:microsoft.com/office/officeart/2005/8/layout/vList3"/>
    <dgm:cxn modelId="{74DFAA94-5259-4798-A79A-B86304DD835C}" type="presParOf" srcId="{66B37EAF-1002-4F8B-AD71-E569D4B5C455}" destId="{8528AE9B-872F-4FED-9E41-8606D7BFD81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E32FC8C-BF7B-488E-903B-E4B890FEBA33}"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lt-LT"/>
        </a:p>
      </dgm:t>
    </dgm:pt>
    <dgm:pt modelId="{5EA80E80-23C7-4EFC-A155-208B9674A4D8}">
      <dgm:prSet phldrT="[Text]" custT="1"/>
      <dgm:spPr/>
      <dgm:t>
        <a:bodyPr/>
        <a:lstStyle/>
        <a:p>
          <a:r>
            <a:rPr lang="lt-LT" sz="2200" dirty="0" smtClean="0">
              <a:solidFill>
                <a:schemeClr val="tx1"/>
              </a:solidFill>
              <a:latin typeface="Georgia" panose="02040502050405020303" pitchFamily="18" charset="0"/>
            </a:rPr>
            <a:t>Savivaldybės administracijos paskirtas atsakingas struktūrinis padalinys ir (ar) asmuo paskelbia projektų paraiškų kitiems metams finansuoti priėmimą savivaldybės administracijos interneto svetainėje ne vėliau kaip iki einamųjų metų </a:t>
          </a:r>
          <a:r>
            <a:rPr lang="lt-LT" sz="2200" b="1" dirty="0" smtClean="0">
              <a:solidFill>
                <a:schemeClr val="tx1"/>
              </a:solidFill>
              <a:latin typeface="Georgia" panose="02040502050405020303" pitchFamily="18" charset="0"/>
            </a:rPr>
            <a:t>spalio 5 d.</a:t>
          </a:r>
          <a:endParaRPr lang="lt-LT" sz="2200" b="1" dirty="0">
            <a:solidFill>
              <a:schemeClr val="tx1"/>
            </a:solidFill>
            <a:latin typeface="Georgia" panose="02040502050405020303" pitchFamily="18" charset="0"/>
          </a:endParaRPr>
        </a:p>
      </dgm:t>
    </dgm:pt>
    <dgm:pt modelId="{F4C14869-CD1C-4CD1-87A2-41384D1C7A79}" type="parTrans" cxnId="{D84FB6C6-CD46-4C18-8C6A-A863870E3163}">
      <dgm:prSet/>
      <dgm:spPr/>
      <dgm:t>
        <a:bodyPr/>
        <a:lstStyle/>
        <a:p>
          <a:endParaRPr lang="lt-LT"/>
        </a:p>
      </dgm:t>
    </dgm:pt>
    <dgm:pt modelId="{D70BF8AE-7754-49F1-B58E-A4632E676D94}" type="sibTrans" cxnId="{D84FB6C6-CD46-4C18-8C6A-A863870E3163}">
      <dgm:prSet/>
      <dgm:spPr/>
      <dgm:t>
        <a:bodyPr/>
        <a:lstStyle/>
        <a:p>
          <a:endParaRPr lang="lt-LT"/>
        </a:p>
      </dgm:t>
    </dgm:pt>
    <dgm:pt modelId="{8612494D-D9A4-4B12-AA9C-08E222AC34DC}">
      <dgm:prSet phldrT="[Text]" custT="1"/>
      <dgm:spPr/>
      <dgm:t>
        <a:bodyPr/>
        <a:lstStyle/>
        <a:p>
          <a:r>
            <a:rPr lang="lt-LT" sz="2200" dirty="0" smtClean="0">
              <a:latin typeface="Georgia" panose="02040502050405020303" pitchFamily="18" charset="0"/>
            </a:rPr>
            <a:t>Pareiškėjas teikia projekto paraišką kitiems metams finansuoti ne vėliau kaip iki einamųjų metų </a:t>
          </a:r>
          <a:r>
            <a:rPr lang="lt-LT" sz="2200" b="1" dirty="0" smtClean="0">
              <a:latin typeface="Georgia" panose="02040502050405020303" pitchFamily="18" charset="0"/>
            </a:rPr>
            <a:t>lapkričio 5 d.</a:t>
          </a:r>
          <a:endParaRPr lang="lt-LT" sz="2200" b="1" dirty="0">
            <a:latin typeface="Georgia" panose="02040502050405020303" pitchFamily="18" charset="0"/>
          </a:endParaRPr>
        </a:p>
      </dgm:t>
    </dgm:pt>
    <dgm:pt modelId="{274361E8-84DE-4FE6-859F-CE006DA3BAD0}" type="parTrans" cxnId="{77B218F5-6F5F-44F6-98E0-E0D68A2CA8E8}">
      <dgm:prSet/>
      <dgm:spPr/>
      <dgm:t>
        <a:bodyPr/>
        <a:lstStyle/>
        <a:p>
          <a:endParaRPr lang="lt-LT"/>
        </a:p>
      </dgm:t>
    </dgm:pt>
    <dgm:pt modelId="{8E6EA2A0-B869-4A77-B98F-AB71AC533B5E}" type="sibTrans" cxnId="{77B218F5-6F5F-44F6-98E0-E0D68A2CA8E8}">
      <dgm:prSet/>
      <dgm:spPr/>
      <dgm:t>
        <a:bodyPr/>
        <a:lstStyle/>
        <a:p>
          <a:endParaRPr lang="lt-LT"/>
        </a:p>
      </dgm:t>
    </dgm:pt>
    <dgm:pt modelId="{9B88F188-993B-4084-AEA5-3142DAC78C99}" type="pres">
      <dgm:prSet presAssocID="{5E32FC8C-BF7B-488E-903B-E4B890FEBA33}" presName="compositeShape" presStyleCnt="0">
        <dgm:presLayoutVars>
          <dgm:chMax val="2"/>
          <dgm:dir/>
          <dgm:resizeHandles val="exact"/>
        </dgm:presLayoutVars>
      </dgm:prSet>
      <dgm:spPr/>
      <dgm:t>
        <a:bodyPr/>
        <a:lstStyle/>
        <a:p>
          <a:endParaRPr lang="en-US"/>
        </a:p>
      </dgm:t>
    </dgm:pt>
    <dgm:pt modelId="{C8CC11F2-D705-48BF-8141-A6AD816B5917}" type="pres">
      <dgm:prSet presAssocID="{5E32FC8C-BF7B-488E-903B-E4B890FEBA33}" presName="divider" presStyleLbl="fgShp" presStyleIdx="0" presStyleCnt="1"/>
      <dgm:spPr/>
    </dgm:pt>
    <dgm:pt modelId="{EE5AE156-A3C5-474B-BF0A-389A004154BD}" type="pres">
      <dgm:prSet presAssocID="{5EA80E80-23C7-4EFC-A155-208B9674A4D8}" presName="downArrow" presStyleLbl="node1" presStyleIdx="0" presStyleCnt="2"/>
      <dgm:spPr/>
    </dgm:pt>
    <dgm:pt modelId="{E0EABB67-E9BF-4359-A6B2-F2C58170ED63}" type="pres">
      <dgm:prSet presAssocID="{5EA80E80-23C7-4EFC-A155-208B9674A4D8}" presName="downArrowText" presStyleLbl="revTx" presStyleIdx="0" presStyleCnt="2" custScaleX="186122">
        <dgm:presLayoutVars>
          <dgm:bulletEnabled val="1"/>
        </dgm:presLayoutVars>
      </dgm:prSet>
      <dgm:spPr/>
      <dgm:t>
        <a:bodyPr/>
        <a:lstStyle/>
        <a:p>
          <a:endParaRPr lang="lt-LT"/>
        </a:p>
      </dgm:t>
    </dgm:pt>
    <dgm:pt modelId="{2ABD3063-E3AF-4E1F-913D-B7174739F460}" type="pres">
      <dgm:prSet presAssocID="{8612494D-D9A4-4B12-AA9C-08E222AC34DC}" presName="upArrow" presStyleLbl="node1" presStyleIdx="1" presStyleCnt="2"/>
      <dgm:spPr/>
    </dgm:pt>
    <dgm:pt modelId="{AA2C672C-5D28-47F2-9826-0F315BD44A18}" type="pres">
      <dgm:prSet presAssocID="{8612494D-D9A4-4B12-AA9C-08E222AC34DC}" presName="upArrowText" presStyleLbl="revTx" presStyleIdx="1" presStyleCnt="2" custScaleX="151510" custScaleY="91759">
        <dgm:presLayoutVars>
          <dgm:bulletEnabled val="1"/>
        </dgm:presLayoutVars>
      </dgm:prSet>
      <dgm:spPr/>
      <dgm:t>
        <a:bodyPr/>
        <a:lstStyle/>
        <a:p>
          <a:endParaRPr lang="lt-LT"/>
        </a:p>
      </dgm:t>
    </dgm:pt>
  </dgm:ptLst>
  <dgm:cxnLst>
    <dgm:cxn modelId="{802A17CB-170C-48DA-83C7-D10364F0AD61}" type="presOf" srcId="{8612494D-D9A4-4B12-AA9C-08E222AC34DC}" destId="{AA2C672C-5D28-47F2-9826-0F315BD44A18}" srcOrd="0" destOrd="0" presId="urn:microsoft.com/office/officeart/2005/8/layout/arrow3"/>
    <dgm:cxn modelId="{77B218F5-6F5F-44F6-98E0-E0D68A2CA8E8}" srcId="{5E32FC8C-BF7B-488E-903B-E4B890FEBA33}" destId="{8612494D-D9A4-4B12-AA9C-08E222AC34DC}" srcOrd="1" destOrd="0" parTransId="{274361E8-84DE-4FE6-859F-CE006DA3BAD0}" sibTransId="{8E6EA2A0-B869-4A77-B98F-AB71AC533B5E}"/>
    <dgm:cxn modelId="{0082A803-C125-4EFD-A32E-4E2F2EBE6F88}" type="presOf" srcId="{5E32FC8C-BF7B-488E-903B-E4B890FEBA33}" destId="{9B88F188-993B-4084-AEA5-3142DAC78C99}" srcOrd="0" destOrd="0" presId="urn:microsoft.com/office/officeart/2005/8/layout/arrow3"/>
    <dgm:cxn modelId="{D84FB6C6-CD46-4C18-8C6A-A863870E3163}" srcId="{5E32FC8C-BF7B-488E-903B-E4B890FEBA33}" destId="{5EA80E80-23C7-4EFC-A155-208B9674A4D8}" srcOrd="0" destOrd="0" parTransId="{F4C14869-CD1C-4CD1-87A2-41384D1C7A79}" sibTransId="{D70BF8AE-7754-49F1-B58E-A4632E676D94}"/>
    <dgm:cxn modelId="{C7D657F2-EEF1-45EC-8CEF-A15AF385E5B5}" type="presOf" srcId="{5EA80E80-23C7-4EFC-A155-208B9674A4D8}" destId="{E0EABB67-E9BF-4359-A6B2-F2C58170ED63}" srcOrd="0" destOrd="0" presId="urn:microsoft.com/office/officeart/2005/8/layout/arrow3"/>
    <dgm:cxn modelId="{566B3522-D31A-4D86-A819-F55AB689845B}" type="presParOf" srcId="{9B88F188-993B-4084-AEA5-3142DAC78C99}" destId="{C8CC11F2-D705-48BF-8141-A6AD816B5917}" srcOrd="0" destOrd="0" presId="urn:microsoft.com/office/officeart/2005/8/layout/arrow3"/>
    <dgm:cxn modelId="{650D680C-5A23-44D9-84B2-EA9AD1E6875A}" type="presParOf" srcId="{9B88F188-993B-4084-AEA5-3142DAC78C99}" destId="{EE5AE156-A3C5-474B-BF0A-389A004154BD}" srcOrd="1" destOrd="0" presId="urn:microsoft.com/office/officeart/2005/8/layout/arrow3"/>
    <dgm:cxn modelId="{C92D4B34-201D-4AEF-BA18-B43E3E36A4BC}" type="presParOf" srcId="{9B88F188-993B-4084-AEA5-3142DAC78C99}" destId="{E0EABB67-E9BF-4359-A6B2-F2C58170ED63}" srcOrd="2" destOrd="0" presId="urn:microsoft.com/office/officeart/2005/8/layout/arrow3"/>
    <dgm:cxn modelId="{60B8BA94-D6C4-4251-AB00-35536082F279}" type="presParOf" srcId="{9B88F188-993B-4084-AEA5-3142DAC78C99}" destId="{2ABD3063-E3AF-4E1F-913D-B7174739F460}" srcOrd="3" destOrd="0" presId="urn:microsoft.com/office/officeart/2005/8/layout/arrow3"/>
    <dgm:cxn modelId="{B3C9A284-2B47-4A28-928A-57F5541A8B77}" type="presParOf" srcId="{9B88F188-993B-4084-AEA5-3142DAC78C99}" destId="{AA2C672C-5D28-47F2-9826-0F315BD44A18}"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FEC2F35-FD1A-43D0-BBB1-0252C04EB73D}"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lt-LT"/>
        </a:p>
      </dgm:t>
    </dgm:pt>
    <dgm:pt modelId="{51F35EE2-38BC-4245-B264-F942EA54D7D3}">
      <dgm:prSet phldrT="[Text]"/>
      <dgm:spPr/>
      <dgm:t>
        <a:bodyPr/>
        <a:lstStyle/>
        <a:p>
          <a:r>
            <a:rPr lang="lt-LT" dirty="0" smtClean="0">
              <a:solidFill>
                <a:srgbClr val="5FCBEF"/>
              </a:solidFill>
            </a:rPr>
            <a:t>.</a:t>
          </a:r>
          <a:endParaRPr lang="lt-LT" dirty="0">
            <a:solidFill>
              <a:srgbClr val="5FCBEF"/>
            </a:solidFill>
          </a:endParaRPr>
        </a:p>
      </dgm:t>
    </dgm:pt>
    <dgm:pt modelId="{C6A045E5-426F-4BD9-9650-8E354DF3B136}" type="parTrans" cxnId="{3194599E-D237-47BD-A006-9A810EE0DC9C}">
      <dgm:prSet/>
      <dgm:spPr/>
      <dgm:t>
        <a:bodyPr/>
        <a:lstStyle/>
        <a:p>
          <a:endParaRPr lang="lt-LT"/>
        </a:p>
      </dgm:t>
    </dgm:pt>
    <dgm:pt modelId="{C5160CB1-71CE-4DE7-9AB8-1E29EC99B56B}" type="sibTrans" cxnId="{3194599E-D237-47BD-A006-9A810EE0DC9C}">
      <dgm:prSet/>
      <dgm:spPr/>
      <dgm:t>
        <a:bodyPr/>
        <a:lstStyle/>
        <a:p>
          <a:endParaRPr lang="lt-LT"/>
        </a:p>
      </dgm:t>
    </dgm:pt>
    <dgm:pt modelId="{917C55AF-E0A4-4C5B-B51F-388D1EB0BFFE}">
      <dgm:prSet phldrT="[Text]" custT="1"/>
      <dgm:spPr/>
      <dgm:t>
        <a:bodyPr/>
        <a:lstStyle/>
        <a:p>
          <a:r>
            <a:rPr lang="lt-LT" sz="1800" dirty="0" smtClean="0">
              <a:solidFill>
                <a:schemeClr val="tx1"/>
              </a:solidFill>
              <a:latin typeface="Georgia" panose="02040502050405020303" pitchFamily="18" charset="0"/>
            </a:rPr>
            <a:t>Projektų paraiškų vertinimą organizuoja savivaldybės administracija.</a:t>
          </a:r>
          <a:endParaRPr lang="lt-LT" sz="1800" dirty="0"/>
        </a:p>
      </dgm:t>
    </dgm:pt>
    <dgm:pt modelId="{E4CA1059-1F49-47FA-AA00-156E4926A24D}" type="parTrans" cxnId="{6FE74596-EA5B-4058-AA06-850619591066}">
      <dgm:prSet/>
      <dgm:spPr/>
      <dgm:t>
        <a:bodyPr/>
        <a:lstStyle/>
        <a:p>
          <a:endParaRPr lang="lt-LT"/>
        </a:p>
      </dgm:t>
    </dgm:pt>
    <dgm:pt modelId="{FEE8A506-94C0-496A-AD84-552DF773681A}" type="sibTrans" cxnId="{6FE74596-EA5B-4058-AA06-850619591066}">
      <dgm:prSet/>
      <dgm:spPr/>
      <dgm:t>
        <a:bodyPr/>
        <a:lstStyle/>
        <a:p>
          <a:endParaRPr lang="lt-LT"/>
        </a:p>
      </dgm:t>
    </dgm:pt>
    <dgm:pt modelId="{D9B37FA1-A033-45EC-8A1D-D45BFA888356}">
      <dgm:prSet phldrT="[Text]"/>
      <dgm:spPr/>
      <dgm:t>
        <a:bodyPr/>
        <a:lstStyle/>
        <a:p>
          <a:r>
            <a:rPr lang="lt-LT" dirty="0" smtClean="0">
              <a:solidFill>
                <a:srgbClr val="5FCBEF"/>
              </a:solidFill>
            </a:rPr>
            <a:t>.</a:t>
          </a:r>
          <a:endParaRPr lang="lt-LT" dirty="0">
            <a:solidFill>
              <a:srgbClr val="5FCBEF"/>
            </a:solidFill>
          </a:endParaRPr>
        </a:p>
      </dgm:t>
    </dgm:pt>
    <dgm:pt modelId="{F85CF5EB-5214-41FF-A994-4C9EB62B3C90}" type="parTrans" cxnId="{3760A582-9EB7-436C-A4E3-AB04E40F4BC9}">
      <dgm:prSet/>
      <dgm:spPr/>
      <dgm:t>
        <a:bodyPr/>
        <a:lstStyle/>
        <a:p>
          <a:endParaRPr lang="lt-LT"/>
        </a:p>
      </dgm:t>
    </dgm:pt>
    <dgm:pt modelId="{DCBCBBF0-BDDD-46A9-B455-7482E4E035E9}" type="sibTrans" cxnId="{3760A582-9EB7-436C-A4E3-AB04E40F4BC9}">
      <dgm:prSet/>
      <dgm:spPr/>
      <dgm:t>
        <a:bodyPr/>
        <a:lstStyle/>
        <a:p>
          <a:endParaRPr lang="lt-LT"/>
        </a:p>
      </dgm:t>
    </dgm:pt>
    <dgm:pt modelId="{C402BECC-ADCB-489E-9156-6CCDC698F495}">
      <dgm:prSet phldrT="[Text]" custT="1"/>
      <dgm:spPr/>
      <dgm:t>
        <a:bodyPr/>
        <a:lstStyle/>
        <a:p>
          <a:r>
            <a:rPr lang="x-none" sz="1800" b="0" dirty="0" smtClean="0">
              <a:solidFill>
                <a:schemeClr val="tx1"/>
              </a:solidFill>
              <a:latin typeface="Georgia" panose="02040502050405020303" pitchFamily="18" charset="0"/>
            </a:rPr>
            <a:t>Projektus vertina komisija, kurios sudarymo </a:t>
          </a:r>
          <a:r>
            <a:rPr lang="lt-LT" sz="1800" b="0" dirty="0" smtClean="0">
              <a:solidFill>
                <a:schemeClr val="tx1"/>
              </a:solidFill>
              <a:latin typeface="Georgia" panose="02040502050405020303" pitchFamily="18" charset="0"/>
            </a:rPr>
            <a:t>ir </a:t>
          </a:r>
          <a:r>
            <a:rPr lang="x-none" sz="1800" b="0" dirty="0" smtClean="0">
              <a:solidFill>
                <a:schemeClr val="tx1"/>
              </a:solidFill>
              <a:latin typeface="Georgia" panose="02040502050405020303" pitchFamily="18" charset="0"/>
            </a:rPr>
            <a:t>darbo organizavimo tvarkos aprašą tvirtina savivaldybės administracijos direktorius</a:t>
          </a:r>
          <a:r>
            <a:rPr lang="lt-LT" sz="1800" b="0" dirty="0" smtClean="0">
              <a:solidFill>
                <a:schemeClr val="tx1"/>
              </a:solidFill>
              <a:latin typeface="Georgia" panose="02040502050405020303" pitchFamily="18" charset="0"/>
            </a:rPr>
            <a:t>.</a:t>
          </a:r>
          <a:endParaRPr lang="lt-LT" sz="1800" dirty="0">
            <a:latin typeface="Georgia" panose="02040502050405020303" pitchFamily="18" charset="0"/>
          </a:endParaRPr>
        </a:p>
      </dgm:t>
    </dgm:pt>
    <dgm:pt modelId="{2F33C474-708E-46FC-829E-6B431BE19EBE}" type="parTrans" cxnId="{2E228BC8-09C8-4DB6-ABD1-952A52CD0A25}">
      <dgm:prSet/>
      <dgm:spPr/>
      <dgm:t>
        <a:bodyPr/>
        <a:lstStyle/>
        <a:p>
          <a:endParaRPr lang="lt-LT"/>
        </a:p>
      </dgm:t>
    </dgm:pt>
    <dgm:pt modelId="{5F86C13E-06F1-44E3-96E9-485920FC50DE}" type="sibTrans" cxnId="{2E228BC8-09C8-4DB6-ABD1-952A52CD0A25}">
      <dgm:prSet/>
      <dgm:spPr/>
      <dgm:t>
        <a:bodyPr/>
        <a:lstStyle/>
        <a:p>
          <a:endParaRPr lang="lt-LT"/>
        </a:p>
      </dgm:t>
    </dgm:pt>
    <dgm:pt modelId="{2A2EA9BF-281D-4F5B-8D54-F7E5D689BE40}">
      <dgm:prSet phldrT="[Text]" custT="1"/>
      <dgm:spPr/>
      <dgm:t>
        <a:bodyPr/>
        <a:lstStyle/>
        <a:p>
          <a:r>
            <a:rPr lang="lt-LT" sz="1800" dirty="0" smtClean="0">
              <a:latin typeface="Georgia" panose="02040502050405020303" pitchFamily="18" charset="0"/>
            </a:rPr>
            <a:t>Komisijos sudarymo ir </a:t>
          </a:r>
          <a:r>
            <a:rPr lang="x-none" sz="1800" dirty="0" smtClean="0">
              <a:latin typeface="Georgia" panose="02040502050405020303" pitchFamily="18" charset="0"/>
            </a:rPr>
            <a:t>darbo organizavimo tvarkos apraš</a:t>
          </a:r>
          <a:r>
            <a:rPr lang="lt-LT" sz="1800" dirty="0" smtClean="0">
              <a:latin typeface="Georgia" panose="02040502050405020303" pitchFamily="18" charset="0"/>
            </a:rPr>
            <a:t>as rengiamas</a:t>
          </a:r>
          <a:r>
            <a:rPr lang="x-none" sz="1800" dirty="0" smtClean="0">
              <a:latin typeface="Georgia" panose="02040502050405020303" pitchFamily="18" charset="0"/>
            </a:rPr>
            <a:t> vadovaujantis Neįgaliųjų reikalų departamento direktoriaus patvirtintu Neįgaliųjų socialinės integracijos per kūno kultūrą ir sportą projektų vertinimo ir atrankos komisijos darbo organizavimo tvarkos aprašu</a:t>
          </a:r>
          <a:r>
            <a:rPr lang="lt-LT" sz="1800" dirty="0" smtClean="0">
              <a:latin typeface="Georgia" panose="02040502050405020303" pitchFamily="18" charset="0"/>
            </a:rPr>
            <a:t>.</a:t>
          </a:r>
          <a:endParaRPr lang="lt-LT" sz="1800" dirty="0">
            <a:latin typeface="Georgia" panose="02040502050405020303" pitchFamily="18" charset="0"/>
          </a:endParaRPr>
        </a:p>
      </dgm:t>
    </dgm:pt>
    <dgm:pt modelId="{F11C688B-447C-4A83-A0D9-9DB58250BA60}" type="parTrans" cxnId="{0D968ED8-CE30-494D-8DD2-FAC6ACB620BE}">
      <dgm:prSet/>
      <dgm:spPr/>
      <dgm:t>
        <a:bodyPr/>
        <a:lstStyle/>
        <a:p>
          <a:endParaRPr lang="lt-LT"/>
        </a:p>
      </dgm:t>
    </dgm:pt>
    <dgm:pt modelId="{5750F53B-FBBA-4BFD-9A6E-77BB98CAA9B0}" type="sibTrans" cxnId="{0D968ED8-CE30-494D-8DD2-FAC6ACB620BE}">
      <dgm:prSet/>
      <dgm:spPr/>
      <dgm:t>
        <a:bodyPr/>
        <a:lstStyle/>
        <a:p>
          <a:endParaRPr lang="lt-LT"/>
        </a:p>
      </dgm:t>
    </dgm:pt>
    <dgm:pt modelId="{140B8299-110F-4484-82A3-3B6360B597E2}">
      <dgm:prSet phldrT="[Text]"/>
      <dgm:spPr/>
      <dgm:t>
        <a:bodyPr/>
        <a:lstStyle/>
        <a:p>
          <a:r>
            <a:rPr lang="lt-LT" dirty="0" smtClean="0">
              <a:solidFill>
                <a:srgbClr val="5FCBEF"/>
              </a:solidFill>
            </a:rPr>
            <a:t>.</a:t>
          </a:r>
          <a:endParaRPr lang="lt-LT" dirty="0">
            <a:solidFill>
              <a:srgbClr val="5FCBEF"/>
            </a:solidFill>
          </a:endParaRPr>
        </a:p>
      </dgm:t>
    </dgm:pt>
    <dgm:pt modelId="{FFA91C22-EDFC-4F87-8695-943B5B5AA9DF}" type="parTrans" cxnId="{FD3918E2-00BC-4BDA-82C8-8F3FF3B95249}">
      <dgm:prSet/>
      <dgm:spPr/>
      <dgm:t>
        <a:bodyPr/>
        <a:lstStyle/>
        <a:p>
          <a:endParaRPr lang="lt-LT"/>
        </a:p>
      </dgm:t>
    </dgm:pt>
    <dgm:pt modelId="{69CB2289-9DAA-4ED4-82F8-C140F4F5F88A}" type="sibTrans" cxnId="{FD3918E2-00BC-4BDA-82C8-8F3FF3B95249}">
      <dgm:prSet/>
      <dgm:spPr/>
      <dgm:t>
        <a:bodyPr/>
        <a:lstStyle/>
        <a:p>
          <a:endParaRPr lang="lt-LT"/>
        </a:p>
      </dgm:t>
    </dgm:pt>
    <dgm:pt modelId="{65908899-5266-48D6-B27D-56266EA0D94B}">
      <dgm:prSet phldrT="[Text]" custT="1"/>
      <dgm:spPr/>
      <dgm:t>
        <a:bodyPr/>
        <a:lstStyle/>
        <a:p>
          <a:r>
            <a:rPr lang="lt-LT" sz="1800" dirty="0" smtClean="0">
              <a:solidFill>
                <a:schemeClr val="tx1"/>
              </a:solidFill>
              <a:latin typeface="Georgia" panose="02040502050405020303" pitchFamily="18" charset="0"/>
            </a:rPr>
            <a:t>K</a:t>
          </a:r>
          <a:r>
            <a:rPr lang="x-none" sz="1800" dirty="0" smtClean="0">
              <a:solidFill>
                <a:schemeClr val="tx1"/>
              </a:solidFill>
              <a:latin typeface="Georgia" panose="02040502050405020303" pitchFamily="18" charset="0"/>
            </a:rPr>
            <a:t>omisija sudaroma </a:t>
          </a:r>
          <a:r>
            <a:rPr lang="lt-LT" sz="1800" dirty="0" smtClean="0">
              <a:solidFill>
                <a:schemeClr val="tx1"/>
              </a:solidFill>
              <a:latin typeface="Georgia" panose="02040502050405020303" pitchFamily="18" charset="0"/>
            </a:rPr>
            <a:t>dvejiems</a:t>
          </a:r>
          <a:r>
            <a:rPr lang="x-none" sz="1800" dirty="0" smtClean="0">
              <a:solidFill>
                <a:schemeClr val="tx1"/>
              </a:solidFill>
              <a:latin typeface="Georgia" panose="02040502050405020303" pitchFamily="18" charset="0"/>
            </a:rPr>
            <a:t> metams iš ne mažiau kaip trijų specialistų</a:t>
          </a:r>
          <a:r>
            <a:rPr lang="lt-LT" sz="1800" dirty="0" smtClean="0">
              <a:solidFill>
                <a:schemeClr val="tx1"/>
              </a:solidFill>
              <a:latin typeface="Georgia" panose="02040502050405020303" pitchFamily="18" charset="0"/>
            </a:rPr>
            <a:t>. </a:t>
          </a:r>
          <a:endParaRPr lang="lt-LT" sz="1800" dirty="0"/>
        </a:p>
      </dgm:t>
    </dgm:pt>
    <dgm:pt modelId="{9182E85B-9F33-4F51-A737-8CC6E5D2B34B}" type="parTrans" cxnId="{EC8E1021-C188-481C-8409-EF943F75BEE2}">
      <dgm:prSet/>
      <dgm:spPr/>
      <dgm:t>
        <a:bodyPr/>
        <a:lstStyle/>
        <a:p>
          <a:endParaRPr lang="lt-LT"/>
        </a:p>
      </dgm:t>
    </dgm:pt>
    <dgm:pt modelId="{77FB88CF-2DE3-4BC8-A329-5ABD23A4A823}" type="sibTrans" cxnId="{EC8E1021-C188-481C-8409-EF943F75BEE2}">
      <dgm:prSet/>
      <dgm:spPr/>
      <dgm:t>
        <a:bodyPr/>
        <a:lstStyle/>
        <a:p>
          <a:endParaRPr lang="lt-LT"/>
        </a:p>
      </dgm:t>
    </dgm:pt>
    <dgm:pt modelId="{0DC02302-4D5E-4EE2-883E-2AF817F3FBF6}">
      <dgm:prSet phldrT="[Text]" custT="1"/>
      <dgm:spPr/>
      <dgm:t>
        <a:bodyPr/>
        <a:lstStyle/>
        <a:p>
          <a:r>
            <a:rPr lang="x-none" sz="1800" dirty="0" smtClean="0">
              <a:solidFill>
                <a:schemeClr val="tx1"/>
              </a:solidFill>
              <a:latin typeface="Georgia" panose="02040502050405020303" pitchFamily="18" charset="0"/>
            </a:rPr>
            <a:t>Į komisijos sudėtį privalo būti įtrauktas ne mažiau kaip vienas už sporto, laisvalaikio ar </a:t>
          </a:r>
          <a:r>
            <a:rPr lang="lt-LT" sz="1800" dirty="0" smtClean="0">
              <a:solidFill>
                <a:schemeClr val="tx1"/>
              </a:solidFill>
              <a:latin typeface="Georgia" panose="02040502050405020303" pitchFamily="18" charset="0"/>
            </a:rPr>
            <a:t>kūno </a:t>
          </a:r>
          <a:r>
            <a:rPr lang="x-none" sz="1800" dirty="0" smtClean="0">
              <a:solidFill>
                <a:schemeClr val="tx1"/>
              </a:solidFill>
              <a:latin typeface="Georgia" panose="02040502050405020303" pitchFamily="18" charset="0"/>
            </a:rPr>
            <a:t>kultūros veiklos ar šiai veiklai artimos veiklos organizavimą, įgyvendinimą ar koordinavimą savivaldybėje atsakingas specialistas</a:t>
          </a:r>
          <a:r>
            <a:rPr lang="en-US" sz="1800" dirty="0" smtClean="0">
              <a:solidFill>
                <a:schemeClr val="tx1"/>
              </a:solidFill>
              <a:latin typeface="Georgia" panose="02040502050405020303" pitchFamily="18" charset="0"/>
            </a:rPr>
            <a:t>, o </a:t>
          </a:r>
          <a:r>
            <a:rPr lang="lt-LT" sz="1800" dirty="0" smtClean="0">
              <a:solidFill>
                <a:schemeClr val="tx1"/>
              </a:solidFill>
              <a:latin typeface="Georgia" panose="02040502050405020303" pitchFamily="18" charset="0"/>
            </a:rPr>
            <a:t>jeigu tokių specialistų savivaldybėje nėra – kiti specialistai, kurių vykdomos funkcijos susijusios </a:t>
          </a:r>
          <a:r>
            <a:rPr lang="en-US" sz="1800" dirty="0" smtClean="0">
              <a:solidFill>
                <a:schemeClr val="tx1"/>
              </a:solidFill>
              <a:latin typeface="Georgia" panose="02040502050405020303" pitchFamily="18" charset="0"/>
            </a:rPr>
            <a:t>su </a:t>
          </a:r>
          <a:r>
            <a:rPr lang="x-none" sz="1800" dirty="0" smtClean="0">
              <a:solidFill>
                <a:schemeClr val="tx1"/>
              </a:solidFill>
              <a:latin typeface="Georgia" panose="02040502050405020303" pitchFamily="18" charset="0"/>
            </a:rPr>
            <a:t>sporto, laisvalaikio ar </a:t>
          </a:r>
          <a:r>
            <a:rPr lang="lt-LT" sz="1800" dirty="0" smtClean="0">
              <a:solidFill>
                <a:schemeClr val="tx1"/>
              </a:solidFill>
              <a:latin typeface="Georgia" panose="02040502050405020303" pitchFamily="18" charset="0"/>
            </a:rPr>
            <a:t>kūno </a:t>
          </a:r>
          <a:r>
            <a:rPr lang="x-none" sz="1800" dirty="0" smtClean="0">
              <a:solidFill>
                <a:schemeClr val="tx1"/>
              </a:solidFill>
              <a:latin typeface="Georgia" panose="02040502050405020303" pitchFamily="18" charset="0"/>
            </a:rPr>
            <a:t>kultūros veiklos organizavim</a:t>
          </a:r>
          <a:r>
            <a:rPr lang="lt-LT" sz="1800" dirty="0" smtClean="0">
              <a:solidFill>
                <a:schemeClr val="tx1"/>
              </a:solidFill>
              <a:latin typeface="Georgia" panose="02040502050405020303" pitchFamily="18" charset="0"/>
            </a:rPr>
            <a:t>u</a:t>
          </a:r>
          <a:r>
            <a:rPr lang="x-none" sz="1800" dirty="0" smtClean="0">
              <a:solidFill>
                <a:schemeClr val="tx1"/>
              </a:solidFill>
              <a:latin typeface="Georgia" panose="02040502050405020303" pitchFamily="18" charset="0"/>
            </a:rPr>
            <a:t>, įgyvendinim</a:t>
          </a:r>
          <a:r>
            <a:rPr lang="lt-LT" sz="1800" dirty="0" smtClean="0">
              <a:solidFill>
                <a:schemeClr val="tx1"/>
              </a:solidFill>
              <a:latin typeface="Georgia" panose="02040502050405020303" pitchFamily="18" charset="0"/>
            </a:rPr>
            <a:t>u</a:t>
          </a:r>
          <a:r>
            <a:rPr lang="x-none" sz="1800" dirty="0" smtClean="0">
              <a:solidFill>
                <a:schemeClr val="tx1"/>
              </a:solidFill>
              <a:latin typeface="Georgia" panose="02040502050405020303" pitchFamily="18" charset="0"/>
            </a:rPr>
            <a:t> ar koordinavim</a:t>
          </a:r>
          <a:r>
            <a:rPr lang="lt-LT" sz="1800" dirty="0" smtClean="0">
              <a:solidFill>
                <a:schemeClr val="tx1"/>
              </a:solidFill>
              <a:latin typeface="Georgia" panose="02040502050405020303" pitchFamily="18" charset="0"/>
            </a:rPr>
            <a:t>u.</a:t>
          </a:r>
          <a:endParaRPr lang="lt-LT" sz="1800" dirty="0"/>
        </a:p>
      </dgm:t>
    </dgm:pt>
    <dgm:pt modelId="{22F80AF7-E48E-4B3B-B0A2-0A0956F19963}" type="parTrans" cxnId="{5125663F-6783-4691-B3E3-D1AAABD56903}">
      <dgm:prSet/>
      <dgm:spPr/>
      <dgm:t>
        <a:bodyPr/>
        <a:lstStyle/>
        <a:p>
          <a:endParaRPr lang="lt-LT"/>
        </a:p>
      </dgm:t>
    </dgm:pt>
    <dgm:pt modelId="{1D9569A9-CD71-4CD4-8BFD-54C814AAF8B3}" type="sibTrans" cxnId="{5125663F-6783-4691-B3E3-D1AAABD56903}">
      <dgm:prSet/>
      <dgm:spPr/>
      <dgm:t>
        <a:bodyPr/>
        <a:lstStyle/>
        <a:p>
          <a:endParaRPr lang="lt-LT"/>
        </a:p>
      </dgm:t>
    </dgm:pt>
    <dgm:pt modelId="{6EC695E4-A82C-41CB-9229-5A002822569D}">
      <dgm:prSet phldrT="[Text]" custT="1"/>
      <dgm:spPr/>
      <dgm:t>
        <a:bodyPr/>
        <a:lstStyle/>
        <a:p>
          <a:r>
            <a:rPr lang="lt-LT" sz="1800" dirty="0" smtClean="0">
              <a:solidFill>
                <a:schemeClr val="tx1"/>
              </a:solidFill>
              <a:latin typeface="Georgia" panose="02040502050405020303" pitchFamily="18" charset="0"/>
            </a:rPr>
            <a:t>Savivaldybės administracijos paskirti darbuotojai per 5 darbo dienas nuo paskutinės projektų pateikimo dienos įvertina jų atitiktį formaliesiems kriterijams.</a:t>
          </a:r>
          <a:endParaRPr lang="lt-LT" sz="1800" dirty="0"/>
        </a:p>
      </dgm:t>
    </dgm:pt>
    <dgm:pt modelId="{FE27647B-5F38-4B7D-9B06-8B06DB46C6A9}" type="sibTrans" cxnId="{3C22CB5D-47AA-43B5-8FE4-FB3E304AB025}">
      <dgm:prSet/>
      <dgm:spPr/>
      <dgm:t>
        <a:bodyPr/>
        <a:lstStyle/>
        <a:p>
          <a:endParaRPr lang="lt-LT"/>
        </a:p>
      </dgm:t>
    </dgm:pt>
    <dgm:pt modelId="{4139249B-13D0-4F58-A75B-06FE098064EB}" type="parTrans" cxnId="{3C22CB5D-47AA-43B5-8FE4-FB3E304AB025}">
      <dgm:prSet/>
      <dgm:spPr/>
      <dgm:t>
        <a:bodyPr/>
        <a:lstStyle/>
        <a:p>
          <a:endParaRPr lang="lt-LT"/>
        </a:p>
      </dgm:t>
    </dgm:pt>
    <dgm:pt modelId="{0082EED4-79B6-4C59-93F1-F9A568271879}" type="pres">
      <dgm:prSet presAssocID="{1FEC2F35-FD1A-43D0-BBB1-0252C04EB73D}" presName="linearFlow" presStyleCnt="0">
        <dgm:presLayoutVars>
          <dgm:dir/>
          <dgm:animLvl val="lvl"/>
          <dgm:resizeHandles val="exact"/>
        </dgm:presLayoutVars>
      </dgm:prSet>
      <dgm:spPr/>
      <dgm:t>
        <a:bodyPr/>
        <a:lstStyle/>
        <a:p>
          <a:endParaRPr lang="en-US"/>
        </a:p>
      </dgm:t>
    </dgm:pt>
    <dgm:pt modelId="{EC0A3CB7-4B08-4527-9FD6-F86EF8F73647}" type="pres">
      <dgm:prSet presAssocID="{51F35EE2-38BC-4245-B264-F942EA54D7D3}" presName="composite" presStyleCnt="0"/>
      <dgm:spPr/>
    </dgm:pt>
    <dgm:pt modelId="{D408274B-B1EE-48AE-95DD-50C069D101BB}" type="pres">
      <dgm:prSet presAssocID="{51F35EE2-38BC-4245-B264-F942EA54D7D3}" presName="parentText" presStyleLbl="alignNode1" presStyleIdx="0" presStyleCnt="3">
        <dgm:presLayoutVars>
          <dgm:chMax val="1"/>
          <dgm:bulletEnabled val="1"/>
        </dgm:presLayoutVars>
      </dgm:prSet>
      <dgm:spPr/>
      <dgm:t>
        <a:bodyPr/>
        <a:lstStyle/>
        <a:p>
          <a:endParaRPr lang="en-US"/>
        </a:p>
      </dgm:t>
    </dgm:pt>
    <dgm:pt modelId="{31D9314F-AA27-4883-BF2C-1992AF972891}" type="pres">
      <dgm:prSet presAssocID="{51F35EE2-38BC-4245-B264-F942EA54D7D3}" presName="descendantText" presStyleLbl="alignAcc1" presStyleIdx="0" presStyleCnt="3" custScaleY="132846">
        <dgm:presLayoutVars>
          <dgm:bulletEnabled val="1"/>
        </dgm:presLayoutVars>
      </dgm:prSet>
      <dgm:spPr/>
      <dgm:t>
        <a:bodyPr/>
        <a:lstStyle/>
        <a:p>
          <a:endParaRPr lang="lt-LT"/>
        </a:p>
      </dgm:t>
    </dgm:pt>
    <dgm:pt modelId="{42F46AF3-8F1F-4B41-804B-F54552743A87}" type="pres">
      <dgm:prSet presAssocID="{C5160CB1-71CE-4DE7-9AB8-1E29EC99B56B}" presName="sp" presStyleCnt="0"/>
      <dgm:spPr/>
    </dgm:pt>
    <dgm:pt modelId="{C0B0590F-8E68-47B4-8D43-00AB5BE9DA14}" type="pres">
      <dgm:prSet presAssocID="{D9B37FA1-A033-45EC-8A1D-D45BFA888356}" presName="composite" presStyleCnt="0"/>
      <dgm:spPr/>
    </dgm:pt>
    <dgm:pt modelId="{C3FC6752-29EC-477A-8D0A-3F3DBBFFDD72}" type="pres">
      <dgm:prSet presAssocID="{D9B37FA1-A033-45EC-8A1D-D45BFA888356}" presName="parentText" presStyleLbl="alignNode1" presStyleIdx="1" presStyleCnt="3" custScaleX="99010">
        <dgm:presLayoutVars>
          <dgm:chMax val="1"/>
          <dgm:bulletEnabled val="1"/>
        </dgm:presLayoutVars>
      </dgm:prSet>
      <dgm:spPr/>
      <dgm:t>
        <a:bodyPr/>
        <a:lstStyle/>
        <a:p>
          <a:endParaRPr lang="en-US"/>
        </a:p>
      </dgm:t>
    </dgm:pt>
    <dgm:pt modelId="{B0988577-1C26-46FD-9847-249A9372C727}" type="pres">
      <dgm:prSet presAssocID="{D9B37FA1-A033-45EC-8A1D-D45BFA888356}" presName="descendantText" presStyleLbl="alignAcc1" presStyleIdx="1" presStyleCnt="3" custScaleY="166400" custLinFactNeighborY="-9220">
        <dgm:presLayoutVars>
          <dgm:bulletEnabled val="1"/>
        </dgm:presLayoutVars>
      </dgm:prSet>
      <dgm:spPr/>
      <dgm:t>
        <a:bodyPr/>
        <a:lstStyle/>
        <a:p>
          <a:endParaRPr lang="lt-LT"/>
        </a:p>
      </dgm:t>
    </dgm:pt>
    <dgm:pt modelId="{6B1E6C8D-B216-4000-824D-82E615DAE377}" type="pres">
      <dgm:prSet presAssocID="{DCBCBBF0-BDDD-46A9-B455-7482E4E035E9}" presName="sp" presStyleCnt="0"/>
      <dgm:spPr/>
    </dgm:pt>
    <dgm:pt modelId="{AADBCBF7-3983-4118-AD55-B4633C42579F}" type="pres">
      <dgm:prSet presAssocID="{140B8299-110F-4484-82A3-3B6360B597E2}" presName="composite" presStyleCnt="0"/>
      <dgm:spPr/>
    </dgm:pt>
    <dgm:pt modelId="{D291FC82-1AA5-45F3-9378-2C5D3D351F6A}" type="pres">
      <dgm:prSet presAssocID="{140B8299-110F-4484-82A3-3B6360B597E2}" presName="parentText" presStyleLbl="alignNode1" presStyleIdx="2" presStyleCnt="3" custLinFactNeighborX="-11051" custLinFactNeighborY="0">
        <dgm:presLayoutVars>
          <dgm:chMax val="1"/>
          <dgm:bulletEnabled val="1"/>
        </dgm:presLayoutVars>
      </dgm:prSet>
      <dgm:spPr/>
      <dgm:t>
        <a:bodyPr/>
        <a:lstStyle/>
        <a:p>
          <a:endParaRPr lang="en-US"/>
        </a:p>
      </dgm:t>
    </dgm:pt>
    <dgm:pt modelId="{D8BC8CEA-387D-4529-8043-2089D2915655}" type="pres">
      <dgm:prSet presAssocID="{140B8299-110F-4484-82A3-3B6360B597E2}" presName="descendantText" presStyleLbl="alignAcc1" presStyleIdx="2" presStyleCnt="3" custScaleY="212109">
        <dgm:presLayoutVars>
          <dgm:bulletEnabled val="1"/>
        </dgm:presLayoutVars>
      </dgm:prSet>
      <dgm:spPr/>
      <dgm:t>
        <a:bodyPr/>
        <a:lstStyle/>
        <a:p>
          <a:endParaRPr lang="lt-LT"/>
        </a:p>
      </dgm:t>
    </dgm:pt>
  </dgm:ptLst>
  <dgm:cxnLst>
    <dgm:cxn modelId="{3760A582-9EB7-436C-A4E3-AB04E40F4BC9}" srcId="{1FEC2F35-FD1A-43D0-BBB1-0252C04EB73D}" destId="{D9B37FA1-A033-45EC-8A1D-D45BFA888356}" srcOrd="1" destOrd="0" parTransId="{F85CF5EB-5214-41FF-A994-4C9EB62B3C90}" sibTransId="{DCBCBBF0-BDDD-46A9-B455-7482E4E035E9}"/>
    <dgm:cxn modelId="{887CC2A7-DE12-4537-87D9-F4A717C8212C}" type="presOf" srcId="{2A2EA9BF-281D-4F5B-8D54-F7E5D689BE40}" destId="{B0988577-1C26-46FD-9847-249A9372C727}" srcOrd="0" destOrd="1" presId="urn:microsoft.com/office/officeart/2005/8/layout/chevron2"/>
    <dgm:cxn modelId="{5125663F-6783-4691-B3E3-D1AAABD56903}" srcId="{140B8299-110F-4484-82A3-3B6360B597E2}" destId="{0DC02302-4D5E-4EE2-883E-2AF817F3FBF6}" srcOrd="1" destOrd="0" parTransId="{22F80AF7-E48E-4B3B-B0A2-0A0956F19963}" sibTransId="{1D9569A9-CD71-4CD4-8BFD-54C814AAF8B3}"/>
    <dgm:cxn modelId="{10E707A9-D889-4A62-A0B4-70148103D109}" type="presOf" srcId="{1FEC2F35-FD1A-43D0-BBB1-0252C04EB73D}" destId="{0082EED4-79B6-4C59-93F1-F9A568271879}" srcOrd="0" destOrd="0" presId="urn:microsoft.com/office/officeart/2005/8/layout/chevron2"/>
    <dgm:cxn modelId="{6FE74596-EA5B-4058-AA06-850619591066}" srcId="{51F35EE2-38BC-4245-B264-F942EA54D7D3}" destId="{917C55AF-E0A4-4C5B-B51F-388D1EB0BFFE}" srcOrd="0" destOrd="0" parTransId="{E4CA1059-1F49-47FA-AA00-156E4926A24D}" sibTransId="{FEE8A506-94C0-496A-AD84-552DF773681A}"/>
    <dgm:cxn modelId="{EEBCA546-CE78-4967-9469-F90318D6E1D7}" type="presOf" srcId="{6EC695E4-A82C-41CB-9229-5A002822569D}" destId="{31D9314F-AA27-4883-BF2C-1992AF972891}" srcOrd="0" destOrd="1" presId="urn:microsoft.com/office/officeart/2005/8/layout/chevron2"/>
    <dgm:cxn modelId="{3194599E-D237-47BD-A006-9A810EE0DC9C}" srcId="{1FEC2F35-FD1A-43D0-BBB1-0252C04EB73D}" destId="{51F35EE2-38BC-4245-B264-F942EA54D7D3}" srcOrd="0" destOrd="0" parTransId="{C6A045E5-426F-4BD9-9650-8E354DF3B136}" sibTransId="{C5160CB1-71CE-4DE7-9AB8-1E29EC99B56B}"/>
    <dgm:cxn modelId="{B6B913A2-FB37-49FA-A926-09878893D1B6}" type="presOf" srcId="{D9B37FA1-A033-45EC-8A1D-D45BFA888356}" destId="{C3FC6752-29EC-477A-8D0A-3F3DBBFFDD72}" srcOrd="0" destOrd="0" presId="urn:microsoft.com/office/officeart/2005/8/layout/chevron2"/>
    <dgm:cxn modelId="{E7F6A788-87D6-4FC0-8229-038E7B77585D}" type="presOf" srcId="{C402BECC-ADCB-489E-9156-6CCDC698F495}" destId="{B0988577-1C26-46FD-9847-249A9372C727}" srcOrd="0" destOrd="0" presId="urn:microsoft.com/office/officeart/2005/8/layout/chevron2"/>
    <dgm:cxn modelId="{1B064E3C-8B3C-451C-A4FB-1609DDABC241}" type="presOf" srcId="{140B8299-110F-4484-82A3-3B6360B597E2}" destId="{D291FC82-1AA5-45F3-9378-2C5D3D351F6A}" srcOrd="0" destOrd="0" presId="urn:microsoft.com/office/officeart/2005/8/layout/chevron2"/>
    <dgm:cxn modelId="{EC8E1021-C188-481C-8409-EF943F75BEE2}" srcId="{140B8299-110F-4484-82A3-3B6360B597E2}" destId="{65908899-5266-48D6-B27D-56266EA0D94B}" srcOrd="0" destOrd="0" parTransId="{9182E85B-9F33-4F51-A737-8CC6E5D2B34B}" sibTransId="{77FB88CF-2DE3-4BC8-A329-5ABD23A4A823}"/>
    <dgm:cxn modelId="{FD3918E2-00BC-4BDA-82C8-8F3FF3B95249}" srcId="{1FEC2F35-FD1A-43D0-BBB1-0252C04EB73D}" destId="{140B8299-110F-4484-82A3-3B6360B597E2}" srcOrd="2" destOrd="0" parTransId="{FFA91C22-EDFC-4F87-8695-943B5B5AA9DF}" sibTransId="{69CB2289-9DAA-4ED4-82F8-C140F4F5F88A}"/>
    <dgm:cxn modelId="{9DD721DC-F9D0-47DF-BCD4-13D55C336B65}" type="presOf" srcId="{65908899-5266-48D6-B27D-56266EA0D94B}" destId="{D8BC8CEA-387D-4529-8043-2089D2915655}" srcOrd="0" destOrd="0" presId="urn:microsoft.com/office/officeart/2005/8/layout/chevron2"/>
    <dgm:cxn modelId="{3472D823-40B6-4D58-B262-D2490CE72398}" type="presOf" srcId="{0DC02302-4D5E-4EE2-883E-2AF817F3FBF6}" destId="{D8BC8CEA-387D-4529-8043-2089D2915655}" srcOrd="0" destOrd="1" presId="urn:microsoft.com/office/officeart/2005/8/layout/chevron2"/>
    <dgm:cxn modelId="{26D2820D-AD43-43F2-A3A9-1DFA7EE65C8A}" type="presOf" srcId="{917C55AF-E0A4-4C5B-B51F-388D1EB0BFFE}" destId="{31D9314F-AA27-4883-BF2C-1992AF972891}" srcOrd="0" destOrd="0" presId="urn:microsoft.com/office/officeart/2005/8/layout/chevron2"/>
    <dgm:cxn modelId="{3C22CB5D-47AA-43B5-8FE4-FB3E304AB025}" srcId="{51F35EE2-38BC-4245-B264-F942EA54D7D3}" destId="{6EC695E4-A82C-41CB-9229-5A002822569D}" srcOrd="1" destOrd="0" parTransId="{4139249B-13D0-4F58-A75B-06FE098064EB}" sibTransId="{FE27647B-5F38-4B7D-9B06-8B06DB46C6A9}"/>
    <dgm:cxn modelId="{F04AE6E2-D68A-47C3-8FA0-C0343B2F6C92}" type="presOf" srcId="{51F35EE2-38BC-4245-B264-F942EA54D7D3}" destId="{D408274B-B1EE-48AE-95DD-50C069D101BB}" srcOrd="0" destOrd="0" presId="urn:microsoft.com/office/officeart/2005/8/layout/chevron2"/>
    <dgm:cxn modelId="{2E228BC8-09C8-4DB6-ABD1-952A52CD0A25}" srcId="{D9B37FA1-A033-45EC-8A1D-D45BFA888356}" destId="{C402BECC-ADCB-489E-9156-6CCDC698F495}" srcOrd="0" destOrd="0" parTransId="{2F33C474-708E-46FC-829E-6B431BE19EBE}" sibTransId="{5F86C13E-06F1-44E3-96E9-485920FC50DE}"/>
    <dgm:cxn modelId="{0D968ED8-CE30-494D-8DD2-FAC6ACB620BE}" srcId="{D9B37FA1-A033-45EC-8A1D-D45BFA888356}" destId="{2A2EA9BF-281D-4F5B-8D54-F7E5D689BE40}" srcOrd="1" destOrd="0" parTransId="{F11C688B-447C-4A83-A0D9-9DB58250BA60}" sibTransId="{5750F53B-FBBA-4BFD-9A6E-77BB98CAA9B0}"/>
    <dgm:cxn modelId="{B7F600CF-C9B4-4A9C-B208-D69D9E389B6E}" type="presParOf" srcId="{0082EED4-79B6-4C59-93F1-F9A568271879}" destId="{EC0A3CB7-4B08-4527-9FD6-F86EF8F73647}" srcOrd="0" destOrd="0" presId="urn:microsoft.com/office/officeart/2005/8/layout/chevron2"/>
    <dgm:cxn modelId="{19B7FA8A-34FF-47F8-8B28-ACCD4D74FC0E}" type="presParOf" srcId="{EC0A3CB7-4B08-4527-9FD6-F86EF8F73647}" destId="{D408274B-B1EE-48AE-95DD-50C069D101BB}" srcOrd="0" destOrd="0" presId="urn:microsoft.com/office/officeart/2005/8/layout/chevron2"/>
    <dgm:cxn modelId="{0C74E88B-4259-4B92-822D-0CD59515A6E2}" type="presParOf" srcId="{EC0A3CB7-4B08-4527-9FD6-F86EF8F73647}" destId="{31D9314F-AA27-4883-BF2C-1992AF972891}" srcOrd="1" destOrd="0" presId="urn:microsoft.com/office/officeart/2005/8/layout/chevron2"/>
    <dgm:cxn modelId="{6349C089-BBB7-4279-8F4B-D24050A0C604}" type="presParOf" srcId="{0082EED4-79B6-4C59-93F1-F9A568271879}" destId="{42F46AF3-8F1F-4B41-804B-F54552743A87}" srcOrd="1" destOrd="0" presId="urn:microsoft.com/office/officeart/2005/8/layout/chevron2"/>
    <dgm:cxn modelId="{FC10DB65-A2E4-4E2B-A9A8-2F1E015794C2}" type="presParOf" srcId="{0082EED4-79B6-4C59-93F1-F9A568271879}" destId="{C0B0590F-8E68-47B4-8D43-00AB5BE9DA14}" srcOrd="2" destOrd="0" presId="urn:microsoft.com/office/officeart/2005/8/layout/chevron2"/>
    <dgm:cxn modelId="{018F2C62-6171-486D-99FC-4437E4B5C7EB}" type="presParOf" srcId="{C0B0590F-8E68-47B4-8D43-00AB5BE9DA14}" destId="{C3FC6752-29EC-477A-8D0A-3F3DBBFFDD72}" srcOrd="0" destOrd="0" presId="urn:microsoft.com/office/officeart/2005/8/layout/chevron2"/>
    <dgm:cxn modelId="{4C33C5AD-340F-460A-A3A1-A6B00C81095F}" type="presParOf" srcId="{C0B0590F-8E68-47B4-8D43-00AB5BE9DA14}" destId="{B0988577-1C26-46FD-9847-249A9372C727}" srcOrd="1" destOrd="0" presId="urn:microsoft.com/office/officeart/2005/8/layout/chevron2"/>
    <dgm:cxn modelId="{C36C5410-A8A3-4001-B8AC-7C9BA0C9F8CC}" type="presParOf" srcId="{0082EED4-79B6-4C59-93F1-F9A568271879}" destId="{6B1E6C8D-B216-4000-824D-82E615DAE377}" srcOrd="3" destOrd="0" presId="urn:microsoft.com/office/officeart/2005/8/layout/chevron2"/>
    <dgm:cxn modelId="{C7B224CF-D106-440B-AFCF-4AFCC6582F7A}" type="presParOf" srcId="{0082EED4-79B6-4C59-93F1-F9A568271879}" destId="{AADBCBF7-3983-4118-AD55-B4633C42579F}" srcOrd="4" destOrd="0" presId="urn:microsoft.com/office/officeart/2005/8/layout/chevron2"/>
    <dgm:cxn modelId="{8AE998CD-7F4D-4C38-8C87-9B9719DA8210}" type="presParOf" srcId="{AADBCBF7-3983-4118-AD55-B4633C42579F}" destId="{D291FC82-1AA5-45F3-9378-2C5D3D351F6A}" srcOrd="0" destOrd="0" presId="urn:microsoft.com/office/officeart/2005/8/layout/chevron2"/>
    <dgm:cxn modelId="{CDED25F1-4123-440D-96CA-9A9C36725BDC}" type="presParOf" srcId="{AADBCBF7-3983-4118-AD55-B4633C42579F}" destId="{D8BC8CEA-387D-4529-8043-2089D291565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FEC2F35-FD1A-43D0-BBB1-0252C04EB73D}"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lt-LT"/>
        </a:p>
      </dgm:t>
    </dgm:pt>
    <dgm:pt modelId="{917C55AF-E0A4-4C5B-B51F-388D1EB0BFFE}">
      <dgm:prSet phldrT="[Text]" custT="1"/>
      <dgm:spPr/>
      <dgm:t>
        <a:bodyPr/>
        <a:lstStyle/>
        <a:p>
          <a:r>
            <a:rPr lang="lt-LT" sz="2000" dirty="0" smtClean="0">
              <a:latin typeface="Georgia" panose="02040502050405020303" pitchFamily="18" charset="0"/>
            </a:rPr>
            <a:t>Projektai turi būti įvertinti per laikotarpį, ne ilgesnį kaip 15 darbo dienų, pradedant skaičiuoti nuo vertintinų projektų pateikimo komisijos nariams dienos iki savivaldybės administracijos paskirtų darbuotojų parengtos projektų vertinimo suvestinės pateikimo komisijai dienos.</a:t>
          </a:r>
          <a:endParaRPr lang="lt-LT" sz="2000" dirty="0">
            <a:latin typeface="Georgia" panose="02040502050405020303" pitchFamily="18" charset="0"/>
          </a:endParaRPr>
        </a:p>
      </dgm:t>
    </dgm:pt>
    <dgm:pt modelId="{E4CA1059-1F49-47FA-AA00-156E4926A24D}" type="parTrans" cxnId="{6FE74596-EA5B-4058-AA06-850619591066}">
      <dgm:prSet/>
      <dgm:spPr/>
      <dgm:t>
        <a:bodyPr/>
        <a:lstStyle/>
        <a:p>
          <a:endParaRPr lang="lt-LT"/>
        </a:p>
      </dgm:t>
    </dgm:pt>
    <dgm:pt modelId="{FEE8A506-94C0-496A-AD84-552DF773681A}" type="sibTrans" cxnId="{6FE74596-EA5B-4058-AA06-850619591066}">
      <dgm:prSet/>
      <dgm:spPr/>
      <dgm:t>
        <a:bodyPr/>
        <a:lstStyle/>
        <a:p>
          <a:endParaRPr lang="lt-LT"/>
        </a:p>
      </dgm:t>
    </dgm:pt>
    <dgm:pt modelId="{C402BECC-ADCB-489E-9156-6CCDC698F495}">
      <dgm:prSet phldrT="[Text]" custT="1"/>
      <dgm:spPr/>
      <dgm:t>
        <a:bodyPr/>
        <a:lstStyle/>
        <a:p>
          <a:endParaRPr lang="lt-LT" sz="1600" dirty="0">
            <a:latin typeface="Georgia" panose="02040502050405020303" pitchFamily="18" charset="0"/>
          </a:endParaRPr>
        </a:p>
      </dgm:t>
    </dgm:pt>
    <dgm:pt modelId="{2F33C474-708E-46FC-829E-6B431BE19EBE}" type="parTrans" cxnId="{2E228BC8-09C8-4DB6-ABD1-952A52CD0A25}">
      <dgm:prSet/>
      <dgm:spPr/>
      <dgm:t>
        <a:bodyPr/>
        <a:lstStyle/>
        <a:p>
          <a:endParaRPr lang="lt-LT"/>
        </a:p>
      </dgm:t>
    </dgm:pt>
    <dgm:pt modelId="{5F86C13E-06F1-44E3-96E9-485920FC50DE}" type="sibTrans" cxnId="{2E228BC8-09C8-4DB6-ABD1-952A52CD0A25}">
      <dgm:prSet/>
      <dgm:spPr/>
      <dgm:t>
        <a:bodyPr/>
        <a:lstStyle/>
        <a:p>
          <a:endParaRPr lang="lt-LT"/>
        </a:p>
      </dgm:t>
    </dgm:pt>
    <dgm:pt modelId="{65908899-5266-48D6-B27D-56266EA0D94B}">
      <dgm:prSet phldrT="[Text]" custT="1"/>
      <dgm:spPr/>
      <dgm:t>
        <a:bodyPr/>
        <a:lstStyle/>
        <a:p>
          <a:endParaRPr lang="lt-LT" sz="1600" dirty="0">
            <a:latin typeface="Georgia" panose="02040502050405020303" pitchFamily="18" charset="0"/>
          </a:endParaRPr>
        </a:p>
      </dgm:t>
    </dgm:pt>
    <dgm:pt modelId="{9182E85B-9F33-4F51-A737-8CC6E5D2B34B}" type="parTrans" cxnId="{EC8E1021-C188-481C-8409-EF943F75BEE2}">
      <dgm:prSet/>
      <dgm:spPr/>
      <dgm:t>
        <a:bodyPr/>
        <a:lstStyle/>
        <a:p>
          <a:endParaRPr lang="lt-LT"/>
        </a:p>
      </dgm:t>
    </dgm:pt>
    <dgm:pt modelId="{77FB88CF-2DE3-4BC8-A329-5ABD23A4A823}" type="sibTrans" cxnId="{EC8E1021-C188-481C-8409-EF943F75BEE2}">
      <dgm:prSet/>
      <dgm:spPr/>
      <dgm:t>
        <a:bodyPr/>
        <a:lstStyle/>
        <a:p>
          <a:endParaRPr lang="lt-LT"/>
        </a:p>
      </dgm:t>
    </dgm:pt>
    <dgm:pt modelId="{244951E7-C20F-4022-84F0-5865679BA98F}">
      <dgm:prSet custT="1"/>
      <dgm:spPr/>
      <dgm:t>
        <a:bodyPr/>
        <a:lstStyle/>
        <a:p>
          <a:r>
            <a:rPr lang="lt-LT" sz="2000" dirty="0" smtClean="0">
              <a:latin typeface="Georgia" panose="02040502050405020303" pitchFamily="18" charset="0"/>
            </a:rPr>
            <a:t>Komisijos narys projektus vertina pildydamas projekto vertinimo anketą (Nuostatų 3 priedas), vadovaudamasis šioje anketoje nurodytais vertinimo kriterijais.</a:t>
          </a:r>
          <a:endParaRPr lang="lt-LT" sz="2000" dirty="0">
            <a:latin typeface="Georgia" panose="02040502050405020303" pitchFamily="18" charset="0"/>
          </a:endParaRPr>
        </a:p>
      </dgm:t>
    </dgm:pt>
    <dgm:pt modelId="{F366DFCD-2051-4F02-BE8D-15FEBE97E8C6}" type="parTrans" cxnId="{3B8F2D5D-E1BA-43CD-8FD9-E5B2DBD36EB4}">
      <dgm:prSet/>
      <dgm:spPr/>
      <dgm:t>
        <a:bodyPr/>
        <a:lstStyle/>
        <a:p>
          <a:endParaRPr lang="lt-LT"/>
        </a:p>
      </dgm:t>
    </dgm:pt>
    <dgm:pt modelId="{B364BEAD-23B8-45EE-9AF8-478E640C4FAC}" type="sibTrans" cxnId="{3B8F2D5D-E1BA-43CD-8FD9-E5B2DBD36EB4}">
      <dgm:prSet/>
      <dgm:spPr/>
      <dgm:t>
        <a:bodyPr/>
        <a:lstStyle/>
        <a:p>
          <a:endParaRPr lang="lt-LT"/>
        </a:p>
      </dgm:t>
    </dgm:pt>
    <dgm:pt modelId="{8D9332C6-75C4-4098-9A15-3B8CD9FD1AB4}">
      <dgm:prSet custT="1"/>
      <dgm:spPr/>
      <dgm:t>
        <a:bodyPr/>
        <a:lstStyle/>
        <a:p>
          <a:r>
            <a:rPr lang="lt-LT" sz="2000" dirty="0" smtClean="0">
              <a:latin typeface="Georgia" panose="02040502050405020303" pitchFamily="18" charset="0"/>
            </a:rPr>
            <a:t>Kiekvieną projektą vertina du komisijos nariai. </a:t>
          </a:r>
          <a:endParaRPr lang="lt-LT" sz="2000" dirty="0">
            <a:latin typeface="Georgia" panose="02040502050405020303" pitchFamily="18" charset="0"/>
          </a:endParaRPr>
        </a:p>
      </dgm:t>
    </dgm:pt>
    <dgm:pt modelId="{FDA40EF9-FACD-4A46-98AD-2041C742127E}" type="parTrans" cxnId="{8D51C0C5-8AEC-4754-9B6B-8404BCC182E6}">
      <dgm:prSet/>
      <dgm:spPr/>
      <dgm:t>
        <a:bodyPr/>
        <a:lstStyle/>
        <a:p>
          <a:endParaRPr lang="lt-LT"/>
        </a:p>
      </dgm:t>
    </dgm:pt>
    <dgm:pt modelId="{81014E27-74CD-4477-BA90-C3A1B0684502}" type="sibTrans" cxnId="{8D51C0C5-8AEC-4754-9B6B-8404BCC182E6}">
      <dgm:prSet/>
      <dgm:spPr/>
      <dgm:t>
        <a:bodyPr/>
        <a:lstStyle/>
        <a:p>
          <a:endParaRPr lang="lt-LT"/>
        </a:p>
      </dgm:t>
    </dgm:pt>
    <dgm:pt modelId="{327C7F64-863F-4F8D-ABA1-F124451D03CE}">
      <dgm:prSet/>
      <dgm:spPr/>
      <dgm:t>
        <a:bodyPr/>
        <a:lstStyle/>
        <a:p>
          <a:endParaRPr lang="lt-LT" dirty="0"/>
        </a:p>
      </dgm:t>
    </dgm:pt>
    <dgm:pt modelId="{D8431EF1-D102-4CCF-87F6-2D93EF6529C0}" type="parTrans" cxnId="{9E1E47DA-5997-47D1-887A-F44ABF1C8EE0}">
      <dgm:prSet/>
      <dgm:spPr/>
      <dgm:t>
        <a:bodyPr/>
        <a:lstStyle/>
        <a:p>
          <a:endParaRPr lang="lt-LT"/>
        </a:p>
      </dgm:t>
    </dgm:pt>
    <dgm:pt modelId="{470E1BFB-2B16-4C08-ADD9-71879BA47082}" type="sibTrans" cxnId="{9E1E47DA-5997-47D1-887A-F44ABF1C8EE0}">
      <dgm:prSet/>
      <dgm:spPr/>
      <dgm:t>
        <a:bodyPr/>
        <a:lstStyle/>
        <a:p>
          <a:endParaRPr lang="lt-LT"/>
        </a:p>
      </dgm:t>
    </dgm:pt>
    <dgm:pt modelId="{51F35EE2-38BC-4245-B264-F942EA54D7D3}">
      <dgm:prSet phldrT="[Text]"/>
      <dgm:spPr/>
      <dgm:t>
        <a:bodyPr/>
        <a:lstStyle/>
        <a:p>
          <a:r>
            <a:rPr lang="lt-LT" dirty="0" smtClean="0">
              <a:solidFill>
                <a:srgbClr val="5FCBEF"/>
              </a:solidFill>
            </a:rPr>
            <a:t>.</a:t>
          </a:r>
          <a:endParaRPr lang="lt-LT" dirty="0">
            <a:solidFill>
              <a:srgbClr val="5FCBEF"/>
            </a:solidFill>
          </a:endParaRPr>
        </a:p>
      </dgm:t>
    </dgm:pt>
    <dgm:pt modelId="{C5160CB1-71CE-4DE7-9AB8-1E29EC99B56B}" type="sibTrans" cxnId="{3194599E-D237-47BD-A006-9A810EE0DC9C}">
      <dgm:prSet/>
      <dgm:spPr/>
      <dgm:t>
        <a:bodyPr/>
        <a:lstStyle/>
        <a:p>
          <a:endParaRPr lang="lt-LT"/>
        </a:p>
      </dgm:t>
    </dgm:pt>
    <dgm:pt modelId="{C6A045E5-426F-4BD9-9650-8E354DF3B136}" type="parTrans" cxnId="{3194599E-D237-47BD-A006-9A810EE0DC9C}">
      <dgm:prSet/>
      <dgm:spPr/>
      <dgm:t>
        <a:bodyPr/>
        <a:lstStyle/>
        <a:p>
          <a:endParaRPr lang="lt-LT"/>
        </a:p>
      </dgm:t>
    </dgm:pt>
    <dgm:pt modelId="{D339B915-FA1D-4D58-8DEB-F1A061E5694E}">
      <dgm:prSet custT="1"/>
      <dgm:spPr/>
      <dgm:t>
        <a:bodyPr/>
        <a:lstStyle/>
        <a:p>
          <a:r>
            <a:rPr lang="lt-LT" sz="2000" dirty="0" smtClean="0">
              <a:solidFill>
                <a:schemeClr val="tx1"/>
              </a:solidFill>
              <a:latin typeface="Georgia" panose="02040502050405020303" pitchFamily="18" charset="0"/>
            </a:rPr>
            <a:t>Galimas didžiausias projektui skirtinų balų skaičius – 80</a:t>
          </a:r>
          <a:endParaRPr lang="lt-LT" sz="2000" dirty="0">
            <a:solidFill>
              <a:schemeClr val="tx1"/>
            </a:solidFill>
            <a:latin typeface="Georgia" panose="02040502050405020303" pitchFamily="18" charset="0"/>
          </a:endParaRPr>
        </a:p>
      </dgm:t>
    </dgm:pt>
    <dgm:pt modelId="{0424F964-6AD5-4C2A-99D4-2D385C6BA281}" type="parTrans" cxnId="{815722BE-4D89-49E7-9E2E-0F1A2A47CCDF}">
      <dgm:prSet/>
      <dgm:spPr/>
      <dgm:t>
        <a:bodyPr/>
        <a:lstStyle/>
        <a:p>
          <a:endParaRPr lang="en-US"/>
        </a:p>
      </dgm:t>
    </dgm:pt>
    <dgm:pt modelId="{618144C5-D6B8-4473-B612-33AFC4E83602}" type="sibTrans" cxnId="{815722BE-4D89-49E7-9E2E-0F1A2A47CCDF}">
      <dgm:prSet/>
      <dgm:spPr/>
      <dgm:t>
        <a:bodyPr/>
        <a:lstStyle/>
        <a:p>
          <a:endParaRPr lang="en-US"/>
        </a:p>
      </dgm:t>
    </dgm:pt>
    <dgm:pt modelId="{5AB85E97-300C-42C3-8D5A-D1BE92605CA3}">
      <dgm:prSet custT="1"/>
      <dgm:spPr/>
      <dgm:t>
        <a:bodyPr/>
        <a:lstStyle/>
        <a:p>
          <a:r>
            <a:rPr lang="lt-LT" sz="2000" dirty="0" smtClean="0">
              <a:solidFill>
                <a:schemeClr val="tx1"/>
              </a:solidFill>
              <a:latin typeface="Georgia" panose="02040502050405020303" pitchFamily="18" charset="0"/>
            </a:rPr>
            <a:t>Privaloma surinkti minimali balų suma – 40 balų</a:t>
          </a:r>
          <a:endParaRPr lang="lt-LT" sz="2000" dirty="0">
            <a:solidFill>
              <a:schemeClr val="tx1"/>
            </a:solidFill>
            <a:latin typeface="Georgia" panose="02040502050405020303" pitchFamily="18" charset="0"/>
          </a:endParaRPr>
        </a:p>
      </dgm:t>
    </dgm:pt>
    <dgm:pt modelId="{617DB642-89BD-4D50-92A3-34ACACA54AED}" type="parTrans" cxnId="{EADCD831-91F3-401B-9B0C-2F74FD83FCB6}">
      <dgm:prSet/>
      <dgm:spPr/>
      <dgm:t>
        <a:bodyPr/>
        <a:lstStyle/>
        <a:p>
          <a:endParaRPr lang="en-US"/>
        </a:p>
      </dgm:t>
    </dgm:pt>
    <dgm:pt modelId="{A4F6A09A-A971-4F8A-9BB3-0AA5AFA3929B}" type="sibTrans" cxnId="{EADCD831-91F3-401B-9B0C-2F74FD83FCB6}">
      <dgm:prSet/>
      <dgm:spPr/>
      <dgm:t>
        <a:bodyPr/>
        <a:lstStyle/>
        <a:p>
          <a:endParaRPr lang="en-US"/>
        </a:p>
      </dgm:t>
    </dgm:pt>
    <dgm:pt modelId="{AD2629B2-2B2A-402D-B01F-B842FADE89F5}">
      <dgm:prSet custT="1"/>
      <dgm:spPr/>
      <dgm:t>
        <a:bodyPr/>
        <a:lstStyle/>
        <a:p>
          <a:r>
            <a:rPr lang="lt-LT" sz="2000" dirty="0" smtClean="0">
              <a:solidFill>
                <a:schemeClr val="tx1"/>
              </a:solidFill>
              <a:latin typeface="Georgia" panose="02040502050405020303" pitchFamily="18" charset="0"/>
            </a:rPr>
            <a:t>Projektai, kurie nesurinko 40 balų sumos, nefinansuojami</a:t>
          </a:r>
          <a:endParaRPr lang="lt-LT" sz="2000" dirty="0">
            <a:solidFill>
              <a:schemeClr val="tx1"/>
            </a:solidFill>
            <a:latin typeface="Georgia" panose="02040502050405020303" pitchFamily="18" charset="0"/>
          </a:endParaRPr>
        </a:p>
      </dgm:t>
    </dgm:pt>
    <dgm:pt modelId="{F6A88926-707F-4605-99C0-A22F07F189EC}" type="parTrans" cxnId="{7DF99A27-A5E9-40B6-A092-25928D7039B0}">
      <dgm:prSet/>
      <dgm:spPr/>
      <dgm:t>
        <a:bodyPr/>
        <a:lstStyle/>
        <a:p>
          <a:endParaRPr lang="en-US"/>
        </a:p>
      </dgm:t>
    </dgm:pt>
    <dgm:pt modelId="{6BEBC36A-F1A0-4F60-859C-9E91034159F4}" type="sibTrans" cxnId="{7DF99A27-A5E9-40B6-A092-25928D7039B0}">
      <dgm:prSet/>
      <dgm:spPr/>
      <dgm:t>
        <a:bodyPr/>
        <a:lstStyle/>
        <a:p>
          <a:endParaRPr lang="en-US"/>
        </a:p>
      </dgm:t>
    </dgm:pt>
    <dgm:pt modelId="{0082EED4-79B6-4C59-93F1-F9A568271879}" type="pres">
      <dgm:prSet presAssocID="{1FEC2F35-FD1A-43D0-BBB1-0252C04EB73D}" presName="linearFlow" presStyleCnt="0">
        <dgm:presLayoutVars>
          <dgm:dir/>
          <dgm:animLvl val="lvl"/>
          <dgm:resizeHandles val="exact"/>
        </dgm:presLayoutVars>
      </dgm:prSet>
      <dgm:spPr/>
      <dgm:t>
        <a:bodyPr/>
        <a:lstStyle/>
        <a:p>
          <a:endParaRPr lang="en-US"/>
        </a:p>
      </dgm:t>
    </dgm:pt>
    <dgm:pt modelId="{EC0A3CB7-4B08-4527-9FD6-F86EF8F73647}" type="pres">
      <dgm:prSet presAssocID="{51F35EE2-38BC-4245-B264-F942EA54D7D3}" presName="composite" presStyleCnt="0"/>
      <dgm:spPr/>
    </dgm:pt>
    <dgm:pt modelId="{D408274B-B1EE-48AE-95DD-50C069D101BB}" type="pres">
      <dgm:prSet presAssocID="{51F35EE2-38BC-4245-B264-F942EA54D7D3}" presName="parentText" presStyleLbl="alignNode1" presStyleIdx="0" presStyleCnt="4" custScaleX="110889">
        <dgm:presLayoutVars>
          <dgm:chMax val="1"/>
          <dgm:bulletEnabled val="1"/>
        </dgm:presLayoutVars>
      </dgm:prSet>
      <dgm:spPr/>
      <dgm:t>
        <a:bodyPr/>
        <a:lstStyle/>
        <a:p>
          <a:endParaRPr lang="lt-LT"/>
        </a:p>
      </dgm:t>
    </dgm:pt>
    <dgm:pt modelId="{31D9314F-AA27-4883-BF2C-1992AF972891}" type="pres">
      <dgm:prSet presAssocID="{51F35EE2-38BC-4245-B264-F942EA54D7D3}" presName="descendantText" presStyleLbl="alignAcc1" presStyleIdx="0" presStyleCnt="4" custScaleX="99567" custScaleY="202555" custLinFactNeighborX="1255" custLinFactNeighborY="4005">
        <dgm:presLayoutVars>
          <dgm:bulletEnabled val="1"/>
        </dgm:presLayoutVars>
      </dgm:prSet>
      <dgm:spPr/>
      <dgm:t>
        <a:bodyPr/>
        <a:lstStyle/>
        <a:p>
          <a:endParaRPr lang="lt-LT"/>
        </a:p>
      </dgm:t>
    </dgm:pt>
    <dgm:pt modelId="{42F46AF3-8F1F-4B41-804B-F54552743A87}" type="pres">
      <dgm:prSet presAssocID="{C5160CB1-71CE-4DE7-9AB8-1E29EC99B56B}" presName="sp" presStyleCnt="0"/>
      <dgm:spPr/>
    </dgm:pt>
    <dgm:pt modelId="{7A00AAC7-43BF-426F-AA60-C140A8C87EFB}" type="pres">
      <dgm:prSet presAssocID="{C402BECC-ADCB-489E-9156-6CCDC698F495}" presName="composite" presStyleCnt="0"/>
      <dgm:spPr/>
    </dgm:pt>
    <dgm:pt modelId="{BB385371-B0D9-44BA-804C-276848600B56}" type="pres">
      <dgm:prSet presAssocID="{C402BECC-ADCB-489E-9156-6CCDC698F495}" presName="parentText" presStyleLbl="alignNode1" presStyleIdx="1" presStyleCnt="4" custScaleY="98186" custLinFactNeighborX="4823" custLinFactNeighborY="16104">
        <dgm:presLayoutVars>
          <dgm:chMax val="1"/>
          <dgm:bulletEnabled val="1"/>
        </dgm:presLayoutVars>
      </dgm:prSet>
      <dgm:spPr/>
      <dgm:t>
        <a:bodyPr/>
        <a:lstStyle/>
        <a:p>
          <a:endParaRPr lang="en-US"/>
        </a:p>
      </dgm:t>
    </dgm:pt>
    <dgm:pt modelId="{CF453966-B856-4B3B-BE68-A5AFE3FAB2D6}" type="pres">
      <dgm:prSet presAssocID="{C402BECC-ADCB-489E-9156-6CCDC698F495}" presName="descendantText" presStyleLbl="alignAcc1" presStyleIdx="1" presStyleCnt="4" custScaleX="99404" custScaleY="117293" custLinFactNeighborX="492" custLinFactNeighborY="34874">
        <dgm:presLayoutVars>
          <dgm:bulletEnabled val="1"/>
        </dgm:presLayoutVars>
      </dgm:prSet>
      <dgm:spPr/>
      <dgm:t>
        <a:bodyPr/>
        <a:lstStyle/>
        <a:p>
          <a:endParaRPr lang="en-US"/>
        </a:p>
      </dgm:t>
    </dgm:pt>
    <dgm:pt modelId="{517FC272-CF15-4F17-895E-E1279E7FFFA4}" type="pres">
      <dgm:prSet presAssocID="{5F86C13E-06F1-44E3-96E9-485920FC50DE}" presName="sp" presStyleCnt="0"/>
      <dgm:spPr/>
    </dgm:pt>
    <dgm:pt modelId="{9885D335-E7D7-4AE5-BC2F-17154BCFB810}" type="pres">
      <dgm:prSet presAssocID="{65908899-5266-48D6-B27D-56266EA0D94B}" presName="composite" presStyleCnt="0"/>
      <dgm:spPr/>
    </dgm:pt>
    <dgm:pt modelId="{F777BDBD-69DF-4B78-8197-DD3D183B2DD3}" type="pres">
      <dgm:prSet presAssocID="{65908899-5266-48D6-B27D-56266EA0D94B}" presName="parentText" presStyleLbl="alignNode1" presStyleIdx="2" presStyleCnt="4" custScaleX="103320" custLinFactNeighborX="4823" custLinFactNeighborY="4574">
        <dgm:presLayoutVars>
          <dgm:chMax val="1"/>
          <dgm:bulletEnabled val="1"/>
        </dgm:presLayoutVars>
      </dgm:prSet>
      <dgm:spPr/>
      <dgm:t>
        <a:bodyPr/>
        <a:lstStyle/>
        <a:p>
          <a:endParaRPr lang="en-US"/>
        </a:p>
      </dgm:t>
    </dgm:pt>
    <dgm:pt modelId="{E4020642-4DB0-4C06-95B5-9304BCA1C577}" type="pres">
      <dgm:prSet presAssocID="{65908899-5266-48D6-B27D-56266EA0D94B}" presName="descendantText" presStyleLbl="alignAcc1" presStyleIdx="2" presStyleCnt="4" custScaleX="99115" custScaleY="154263" custLinFactNeighborX="-7" custLinFactNeighborY="23980">
        <dgm:presLayoutVars>
          <dgm:bulletEnabled val="1"/>
        </dgm:presLayoutVars>
      </dgm:prSet>
      <dgm:spPr/>
      <dgm:t>
        <a:bodyPr/>
        <a:lstStyle/>
        <a:p>
          <a:endParaRPr lang="en-US"/>
        </a:p>
      </dgm:t>
    </dgm:pt>
    <dgm:pt modelId="{0B261580-3873-455E-8D0B-AF13B75E76F6}" type="pres">
      <dgm:prSet presAssocID="{77FB88CF-2DE3-4BC8-A329-5ABD23A4A823}" presName="sp" presStyleCnt="0"/>
      <dgm:spPr/>
    </dgm:pt>
    <dgm:pt modelId="{2729E684-803A-44AB-B40F-1B70ED4AF743}" type="pres">
      <dgm:prSet presAssocID="{327C7F64-863F-4F8D-ABA1-F124451D03CE}" presName="composite" presStyleCnt="0"/>
      <dgm:spPr/>
    </dgm:pt>
    <dgm:pt modelId="{117AB2F5-83A2-422C-8C86-B92CD79FBE73}" type="pres">
      <dgm:prSet presAssocID="{327C7F64-863F-4F8D-ABA1-F124451D03CE}" presName="parentText" presStyleLbl="alignNode1" presStyleIdx="3" presStyleCnt="4" custScaleX="103320" custLinFactNeighborX="4823" custLinFactNeighborY="-2020">
        <dgm:presLayoutVars>
          <dgm:chMax val="1"/>
          <dgm:bulletEnabled val="1"/>
        </dgm:presLayoutVars>
      </dgm:prSet>
      <dgm:spPr/>
      <dgm:t>
        <a:bodyPr/>
        <a:lstStyle/>
        <a:p>
          <a:endParaRPr lang="lt-LT"/>
        </a:p>
      </dgm:t>
    </dgm:pt>
    <dgm:pt modelId="{7E38374F-CC79-4AA0-BDFE-4183770AC575}" type="pres">
      <dgm:prSet presAssocID="{327C7F64-863F-4F8D-ABA1-F124451D03CE}" presName="descendantText" presStyleLbl="alignAcc1" presStyleIdx="3" presStyleCnt="4" custScaleX="99017" custScaleY="161980" custLinFactNeighborX="-64" custLinFactNeighborY="24488">
        <dgm:presLayoutVars>
          <dgm:bulletEnabled val="1"/>
        </dgm:presLayoutVars>
      </dgm:prSet>
      <dgm:spPr/>
      <dgm:t>
        <a:bodyPr/>
        <a:lstStyle/>
        <a:p>
          <a:endParaRPr lang="lt-LT"/>
        </a:p>
      </dgm:t>
    </dgm:pt>
  </dgm:ptLst>
  <dgm:cxnLst>
    <dgm:cxn modelId="{EADCD831-91F3-401B-9B0C-2F74FD83FCB6}" srcId="{327C7F64-863F-4F8D-ABA1-F124451D03CE}" destId="{5AB85E97-300C-42C3-8D5A-D1BE92605CA3}" srcOrd="1" destOrd="0" parTransId="{617DB642-89BD-4D50-92A3-34ACACA54AED}" sibTransId="{A4F6A09A-A971-4F8A-9BB3-0AA5AFA3929B}"/>
    <dgm:cxn modelId="{6FE74596-EA5B-4058-AA06-850619591066}" srcId="{51F35EE2-38BC-4245-B264-F942EA54D7D3}" destId="{917C55AF-E0A4-4C5B-B51F-388D1EB0BFFE}" srcOrd="0" destOrd="0" parTransId="{E4CA1059-1F49-47FA-AA00-156E4926A24D}" sibTransId="{FEE8A506-94C0-496A-AD84-552DF773681A}"/>
    <dgm:cxn modelId="{9E1E47DA-5997-47D1-887A-F44ABF1C8EE0}" srcId="{1FEC2F35-FD1A-43D0-BBB1-0252C04EB73D}" destId="{327C7F64-863F-4F8D-ABA1-F124451D03CE}" srcOrd="3" destOrd="0" parTransId="{D8431EF1-D102-4CCF-87F6-2D93EF6529C0}" sibTransId="{470E1BFB-2B16-4C08-ADD9-71879BA47082}"/>
    <dgm:cxn modelId="{3194599E-D237-47BD-A006-9A810EE0DC9C}" srcId="{1FEC2F35-FD1A-43D0-BBB1-0252C04EB73D}" destId="{51F35EE2-38BC-4245-B264-F942EA54D7D3}" srcOrd="0" destOrd="0" parTransId="{C6A045E5-426F-4BD9-9650-8E354DF3B136}" sibTransId="{C5160CB1-71CE-4DE7-9AB8-1E29EC99B56B}"/>
    <dgm:cxn modelId="{9367D67E-48E4-4FB1-94F3-A275D1514BF8}" type="presOf" srcId="{5AB85E97-300C-42C3-8D5A-D1BE92605CA3}" destId="{7E38374F-CC79-4AA0-BDFE-4183770AC575}" srcOrd="0" destOrd="1" presId="urn:microsoft.com/office/officeart/2005/8/layout/chevron2"/>
    <dgm:cxn modelId="{15D18AB0-A28F-4047-A2CA-0B9B9133C0D4}" type="presOf" srcId="{244951E7-C20F-4022-84F0-5865679BA98F}" destId="{E4020642-4DB0-4C06-95B5-9304BCA1C577}" srcOrd="0" destOrd="0" presId="urn:microsoft.com/office/officeart/2005/8/layout/chevron2"/>
    <dgm:cxn modelId="{7CA715CB-4C33-45C8-AC88-B48F583C850E}" type="presOf" srcId="{1FEC2F35-FD1A-43D0-BBB1-0252C04EB73D}" destId="{0082EED4-79B6-4C59-93F1-F9A568271879}" srcOrd="0" destOrd="0" presId="urn:microsoft.com/office/officeart/2005/8/layout/chevron2"/>
    <dgm:cxn modelId="{15FC3B93-509D-4BA0-B145-2418A622A0C7}" type="presOf" srcId="{8D9332C6-75C4-4098-9A15-3B8CD9FD1AB4}" destId="{CF453966-B856-4B3B-BE68-A5AFE3FAB2D6}" srcOrd="0" destOrd="0" presId="urn:microsoft.com/office/officeart/2005/8/layout/chevron2"/>
    <dgm:cxn modelId="{E4560E91-8DAC-4274-B39C-484A5F7AA1F0}" type="presOf" srcId="{917C55AF-E0A4-4C5B-B51F-388D1EB0BFFE}" destId="{31D9314F-AA27-4883-BF2C-1992AF972891}" srcOrd="0" destOrd="0" presId="urn:microsoft.com/office/officeart/2005/8/layout/chevron2"/>
    <dgm:cxn modelId="{EC8E1021-C188-481C-8409-EF943F75BEE2}" srcId="{1FEC2F35-FD1A-43D0-BBB1-0252C04EB73D}" destId="{65908899-5266-48D6-B27D-56266EA0D94B}" srcOrd="2" destOrd="0" parTransId="{9182E85B-9F33-4F51-A737-8CC6E5D2B34B}" sibTransId="{77FB88CF-2DE3-4BC8-A329-5ABD23A4A823}"/>
    <dgm:cxn modelId="{3B8F2D5D-E1BA-43CD-8FD9-E5B2DBD36EB4}" srcId="{65908899-5266-48D6-B27D-56266EA0D94B}" destId="{244951E7-C20F-4022-84F0-5865679BA98F}" srcOrd="0" destOrd="0" parTransId="{F366DFCD-2051-4F02-BE8D-15FEBE97E8C6}" sibTransId="{B364BEAD-23B8-45EE-9AF8-478E640C4FAC}"/>
    <dgm:cxn modelId="{2D5037A8-3465-4623-AA2D-C76E58C1848E}" type="presOf" srcId="{327C7F64-863F-4F8D-ABA1-F124451D03CE}" destId="{117AB2F5-83A2-422C-8C86-B92CD79FBE73}" srcOrd="0" destOrd="0" presId="urn:microsoft.com/office/officeart/2005/8/layout/chevron2"/>
    <dgm:cxn modelId="{A1F690E4-28C0-45F2-B05E-11345EBEB2DE}" type="presOf" srcId="{51F35EE2-38BC-4245-B264-F942EA54D7D3}" destId="{D408274B-B1EE-48AE-95DD-50C069D101BB}" srcOrd="0" destOrd="0" presId="urn:microsoft.com/office/officeart/2005/8/layout/chevron2"/>
    <dgm:cxn modelId="{EA485593-57DD-4645-AD53-E7B091631CE2}" type="presOf" srcId="{AD2629B2-2B2A-402D-B01F-B842FADE89F5}" destId="{7E38374F-CC79-4AA0-BDFE-4183770AC575}" srcOrd="0" destOrd="2" presId="urn:microsoft.com/office/officeart/2005/8/layout/chevron2"/>
    <dgm:cxn modelId="{5FD4DE52-EB82-44D5-890B-55C6A7A5C770}" type="presOf" srcId="{65908899-5266-48D6-B27D-56266EA0D94B}" destId="{F777BDBD-69DF-4B78-8197-DD3D183B2DD3}" srcOrd="0" destOrd="0" presId="urn:microsoft.com/office/officeart/2005/8/layout/chevron2"/>
    <dgm:cxn modelId="{7DF99A27-A5E9-40B6-A092-25928D7039B0}" srcId="{327C7F64-863F-4F8D-ABA1-F124451D03CE}" destId="{AD2629B2-2B2A-402D-B01F-B842FADE89F5}" srcOrd="2" destOrd="0" parTransId="{F6A88926-707F-4605-99C0-A22F07F189EC}" sibTransId="{6BEBC36A-F1A0-4F60-859C-9E91034159F4}"/>
    <dgm:cxn modelId="{2E228BC8-09C8-4DB6-ABD1-952A52CD0A25}" srcId="{1FEC2F35-FD1A-43D0-BBB1-0252C04EB73D}" destId="{C402BECC-ADCB-489E-9156-6CCDC698F495}" srcOrd="1" destOrd="0" parTransId="{2F33C474-708E-46FC-829E-6B431BE19EBE}" sibTransId="{5F86C13E-06F1-44E3-96E9-485920FC50DE}"/>
    <dgm:cxn modelId="{61D360F9-2E2C-4BA0-BF8B-36DB67AB8078}" type="presOf" srcId="{C402BECC-ADCB-489E-9156-6CCDC698F495}" destId="{BB385371-B0D9-44BA-804C-276848600B56}" srcOrd="0" destOrd="0" presId="urn:microsoft.com/office/officeart/2005/8/layout/chevron2"/>
    <dgm:cxn modelId="{815722BE-4D89-49E7-9E2E-0F1A2A47CCDF}" srcId="{327C7F64-863F-4F8D-ABA1-F124451D03CE}" destId="{D339B915-FA1D-4D58-8DEB-F1A061E5694E}" srcOrd="0" destOrd="0" parTransId="{0424F964-6AD5-4C2A-99D4-2D385C6BA281}" sibTransId="{618144C5-D6B8-4473-B612-33AFC4E83602}"/>
    <dgm:cxn modelId="{8D51C0C5-8AEC-4754-9B6B-8404BCC182E6}" srcId="{C402BECC-ADCB-489E-9156-6CCDC698F495}" destId="{8D9332C6-75C4-4098-9A15-3B8CD9FD1AB4}" srcOrd="0" destOrd="0" parTransId="{FDA40EF9-FACD-4A46-98AD-2041C742127E}" sibTransId="{81014E27-74CD-4477-BA90-C3A1B0684502}"/>
    <dgm:cxn modelId="{C73CB21E-522D-4897-9FF2-D61D3502F190}" type="presOf" srcId="{D339B915-FA1D-4D58-8DEB-F1A061E5694E}" destId="{7E38374F-CC79-4AA0-BDFE-4183770AC575}" srcOrd="0" destOrd="0" presId="urn:microsoft.com/office/officeart/2005/8/layout/chevron2"/>
    <dgm:cxn modelId="{0EA27BF4-72C6-4E0D-81F7-971194B42AFE}" type="presParOf" srcId="{0082EED4-79B6-4C59-93F1-F9A568271879}" destId="{EC0A3CB7-4B08-4527-9FD6-F86EF8F73647}" srcOrd="0" destOrd="0" presId="urn:microsoft.com/office/officeart/2005/8/layout/chevron2"/>
    <dgm:cxn modelId="{123DC04A-3FD4-4BD1-8E6E-4A04D9C35CE9}" type="presParOf" srcId="{EC0A3CB7-4B08-4527-9FD6-F86EF8F73647}" destId="{D408274B-B1EE-48AE-95DD-50C069D101BB}" srcOrd="0" destOrd="0" presId="urn:microsoft.com/office/officeart/2005/8/layout/chevron2"/>
    <dgm:cxn modelId="{D27CA86A-9448-4752-A27F-E01E550AE2C2}" type="presParOf" srcId="{EC0A3CB7-4B08-4527-9FD6-F86EF8F73647}" destId="{31D9314F-AA27-4883-BF2C-1992AF972891}" srcOrd="1" destOrd="0" presId="urn:microsoft.com/office/officeart/2005/8/layout/chevron2"/>
    <dgm:cxn modelId="{CF43508A-8E56-4CFB-978D-DA169BC29015}" type="presParOf" srcId="{0082EED4-79B6-4C59-93F1-F9A568271879}" destId="{42F46AF3-8F1F-4B41-804B-F54552743A87}" srcOrd="1" destOrd="0" presId="urn:microsoft.com/office/officeart/2005/8/layout/chevron2"/>
    <dgm:cxn modelId="{069BE30F-26AC-4E20-954D-A82DCA65AE52}" type="presParOf" srcId="{0082EED4-79B6-4C59-93F1-F9A568271879}" destId="{7A00AAC7-43BF-426F-AA60-C140A8C87EFB}" srcOrd="2" destOrd="0" presId="urn:microsoft.com/office/officeart/2005/8/layout/chevron2"/>
    <dgm:cxn modelId="{0CA2A542-C379-4077-8103-EAFCBEA342C9}" type="presParOf" srcId="{7A00AAC7-43BF-426F-AA60-C140A8C87EFB}" destId="{BB385371-B0D9-44BA-804C-276848600B56}" srcOrd="0" destOrd="0" presId="urn:microsoft.com/office/officeart/2005/8/layout/chevron2"/>
    <dgm:cxn modelId="{1A5F176B-997D-425D-9698-B4629083ED9A}" type="presParOf" srcId="{7A00AAC7-43BF-426F-AA60-C140A8C87EFB}" destId="{CF453966-B856-4B3B-BE68-A5AFE3FAB2D6}" srcOrd="1" destOrd="0" presId="urn:microsoft.com/office/officeart/2005/8/layout/chevron2"/>
    <dgm:cxn modelId="{8D816B6B-C9F4-4363-98DB-0DA9F05DDDC2}" type="presParOf" srcId="{0082EED4-79B6-4C59-93F1-F9A568271879}" destId="{517FC272-CF15-4F17-895E-E1279E7FFFA4}" srcOrd="3" destOrd="0" presId="urn:microsoft.com/office/officeart/2005/8/layout/chevron2"/>
    <dgm:cxn modelId="{3360DCFF-6A58-4561-A0E3-7A6721CAD88B}" type="presParOf" srcId="{0082EED4-79B6-4C59-93F1-F9A568271879}" destId="{9885D335-E7D7-4AE5-BC2F-17154BCFB810}" srcOrd="4" destOrd="0" presId="urn:microsoft.com/office/officeart/2005/8/layout/chevron2"/>
    <dgm:cxn modelId="{09BC7913-CEA0-4FE4-80BA-972C60E8C543}" type="presParOf" srcId="{9885D335-E7D7-4AE5-BC2F-17154BCFB810}" destId="{F777BDBD-69DF-4B78-8197-DD3D183B2DD3}" srcOrd="0" destOrd="0" presId="urn:microsoft.com/office/officeart/2005/8/layout/chevron2"/>
    <dgm:cxn modelId="{24B9C3A7-79DA-46DF-9058-0F5791DB21AD}" type="presParOf" srcId="{9885D335-E7D7-4AE5-BC2F-17154BCFB810}" destId="{E4020642-4DB0-4C06-95B5-9304BCA1C577}" srcOrd="1" destOrd="0" presId="urn:microsoft.com/office/officeart/2005/8/layout/chevron2"/>
    <dgm:cxn modelId="{EE555875-A3A0-4B3E-B493-F05E0BAB883F}" type="presParOf" srcId="{0082EED4-79B6-4C59-93F1-F9A568271879}" destId="{0B261580-3873-455E-8D0B-AF13B75E76F6}" srcOrd="5" destOrd="0" presId="urn:microsoft.com/office/officeart/2005/8/layout/chevron2"/>
    <dgm:cxn modelId="{EB3E511F-5D6C-43F6-B3A2-C54BF039DFC0}" type="presParOf" srcId="{0082EED4-79B6-4C59-93F1-F9A568271879}" destId="{2729E684-803A-44AB-B40F-1B70ED4AF743}" srcOrd="6" destOrd="0" presId="urn:microsoft.com/office/officeart/2005/8/layout/chevron2"/>
    <dgm:cxn modelId="{7947C2D9-3AEC-440F-9F32-E1BDCD9D8A48}" type="presParOf" srcId="{2729E684-803A-44AB-B40F-1B70ED4AF743}" destId="{117AB2F5-83A2-422C-8C86-B92CD79FBE73}" srcOrd="0" destOrd="0" presId="urn:microsoft.com/office/officeart/2005/8/layout/chevron2"/>
    <dgm:cxn modelId="{B7001360-1A96-43F1-B649-8A9107B4AE2B}" type="presParOf" srcId="{2729E684-803A-44AB-B40F-1B70ED4AF743}" destId="{7E38374F-CC79-4AA0-BDFE-4183770AC57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50142E5-DFDC-4A64-ADB5-1FF661A50F4E}" type="doc">
      <dgm:prSet loTypeId="urn:microsoft.com/office/officeart/2005/8/layout/process1" loCatId="process" qsTypeId="urn:microsoft.com/office/officeart/2005/8/quickstyle/simple1" qsCatId="simple" csTypeId="urn:microsoft.com/office/officeart/2005/8/colors/accent1_2" csCatId="accent1" phldr="1"/>
      <dgm:spPr/>
    </dgm:pt>
    <dgm:pt modelId="{BEF12F3E-6007-48C0-B835-004B1245AC65}">
      <dgm:prSet phldrT="[Text]" custT="1"/>
      <dgm:spPr/>
      <dgm:t>
        <a:bodyPr/>
        <a:lstStyle/>
        <a:p>
          <a:r>
            <a:rPr lang="lt-LT" sz="1800" dirty="0" smtClean="0">
              <a:solidFill>
                <a:schemeClr val="tx1"/>
              </a:solidFill>
              <a:latin typeface="Georgia" panose="02040502050405020303" pitchFamily="18" charset="0"/>
            </a:rPr>
            <a:t>Komisijos pirmininkas paskirsto projektus  komisijos nariams taip, kad 1 projektą vertintų 2 komisijos nariai </a:t>
          </a:r>
          <a:endParaRPr lang="lt-LT" sz="1800" dirty="0">
            <a:solidFill>
              <a:schemeClr val="tx1"/>
            </a:solidFill>
            <a:latin typeface="Georgia" panose="02040502050405020303" pitchFamily="18" charset="0"/>
          </a:endParaRPr>
        </a:p>
      </dgm:t>
    </dgm:pt>
    <dgm:pt modelId="{D7B06C82-C56E-458F-AEC8-A259A44CA9F9}" type="parTrans" cxnId="{FF690D90-6E56-45AA-A8B7-18717CEBA2B2}">
      <dgm:prSet/>
      <dgm:spPr/>
      <dgm:t>
        <a:bodyPr/>
        <a:lstStyle/>
        <a:p>
          <a:endParaRPr lang="lt-LT"/>
        </a:p>
      </dgm:t>
    </dgm:pt>
    <dgm:pt modelId="{E0ACEDD1-8B01-4D57-9206-5097DCCF84F8}" type="sibTrans" cxnId="{FF690D90-6E56-45AA-A8B7-18717CEBA2B2}">
      <dgm:prSet/>
      <dgm:spPr/>
      <dgm:t>
        <a:bodyPr/>
        <a:lstStyle/>
        <a:p>
          <a:endParaRPr lang="lt-LT"/>
        </a:p>
      </dgm:t>
    </dgm:pt>
    <dgm:pt modelId="{F042981B-FA21-4EE9-BA52-44EDFA1F4F7B}">
      <dgm:prSet phldrT="[Text]" custT="1"/>
      <dgm:spPr/>
      <dgm:t>
        <a:bodyPr/>
        <a:lstStyle/>
        <a:p>
          <a:r>
            <a:rPr lang="lt-LT" sz="1800" dirty="0" smtClean="0">
              <a:solidFill>
                <a:schemeClr val="tx1"/>
              </a:solidFill>
              <a:latin typeface="Georgia" panose="02040502050405020303" pitchFamily="18" charset="0"/>
            </a:rPr>
            <a:t>Komisija apsvarsčiusi ir  įvertinusi projektų vertinimo suvestinėje pateiktus duomenis priima protokolinį sprendimą, parengia ir pateikia savivaldybės administracijos direktoriui siūlymus dėl lėšų skyrimo</a:t>
          </a:r>
          <a:endParaRPr lang="lt-LT" sz="1800" dirty="0">
            <a:solidFill>
              <a:schemeClr val="tx1"/>
            </a:solidFill>
            <a:latin typeface="Georgia" panose="02040502050405020303" pitchFamily="18" charset="0"/>
          </a:endParaRPr>
        </a:p>
      </dgm:t>
    </dgm:pt>
    <dgm:pt modelId="{DB20FA63-6A5A-4A11-A582-8C158F3BA2A1}" type="parTrans" cxnId="{2864D607-180D-4BED-9573-E8545E8E074D}">
      <dgm:prSet/>
      <dgm:spPr/>
      <dgm:t>
        <a:bodyPr/>
        <a:lstStyle/>
        <a:p>
          <a:endParaRPr lang="lt-LT"/>
        </a:p>
      </dgm:t>
    </dgm:pt>
    <dgm:pt modelId="{03CEE535-27DD-406C-8352-F4D57790F5C3}" type="sibTrans" cxnId="{2864D607-180D-4BED-9573-E8545E8E074D}">
      <dgm:prSet/>
      <dgm:spPr/>
      <dgm:t>
        <a:bodyPr/>
        <a:lstStyle/>
        <a:p>
          <a:endParaRPr lang="lt-LT"/>
        </a:p>
      </dgm:t>
    </dgm:pt>
    <dgm:pt modelId="{828C4B17-9252-4B12-A687-BD8A4009DBCB}">
      <dgm:prSet phldrT="[Text]" custT="1"/>
      <dgm:spPr/>
      <dgm:t>
        <a:bodyPr/>
        <a:lstStyle/>
        <a:p>
          <a:r>
            <a:rPr lang="lt-LT" sz="1800" dirty="0" smtClean="0">
              <a:solidFill>
                <a:schemeClr val="tx1"/>
              </a:solidFill>
              <a:latin typeface="Georgia" panose="02040502050405020303" pitchFamily="18" charset="0"/>
            </a:rPr>
            <a:t>Pasiūlymus dėl lėšų paskirstymo komisija pateikia savivaldybės administracijos direktoriui ne vėliau kaip iki einamųjų metų gruodžio 20 d.</a:t>
          </a:r>
          <a:endParaRPr lang="lt-LT" sz="1800" dirty="0">
            <a:solidFill>
              <a:schemeClr val="tx1"/>
            </a:solidFill>
            <a:latin typeface="Georgia" panose="02040502050405020303" pitchFamily="18" charset="0"/>
          </a:endParaRPr>
        </a:p>
      </dgm:t>
    </dgm:pt>
    <dgm:pt modelId="{CECF1BAA-A5C6-4731-8574-254377D3F1F0}" type="parTrans" cxnId="{7D4B8E02-6FB4-4837-AF61-DFAEF1551A99}">
      <dgm:prSet/>
      <dgm:spPr/>
      <dgm:t>
        <a:bodyPr/>
        <a:lstStyle/>
        <a:p>
          <a:endParaRPr lang="lt-LT"/>
        </a:p>
      </dgm:t>
    </dgm:pt>
    <dgm:pt modelId="{623EA8A1-4DD0-48D3-906C-E669223B1C1C}" type="sibTrans" cxnId="{7D4B8E02-6FB4-4837-AF61-DFAEF1551A99}">
      <dgm:prSet/>
      <dgm:spPr/>
      <dgm:t>
        <a:bodyPr/>
        <a:lstStyle/>
        <a:p>
          <a:endParaRPr lang="lt-LT"/>
        </a:p>
      </dgm:t>
    </dgm:pt>
    <dgm:pt modelId="{8BDB0359-A67E-41BA-9D39-8B0D9F921C38}">
      <dgm:prSet custT="1"/>
      <dgm:spPr/>
      <dgm:t>
        <a:bodyPr/>
        <a:lstStyle/>
        <a:p>
          <a:r>
            <a:rPr lang="lt-LT" sz="1800" b="0" dirty="0" smtClean="0">
              <a:solidFill>
                <a:schemeClr val="tx1"/>
              </a:solidFill>
              <a:latin typeface="Georgia" panose="02040502050405020303" pitchFamily="18" charset="0"/>
            </a:rPr>
            <a:t>Komisijos nariai užpildo vertinimo anketas ir pateikia savivaldybės administracijos paskirtiems darbuotojams per 14 k. d. </a:t>
          </a:r>
          <a:endParaRPr lang="lt-LT" sz="1800" b="0" dirty="0">
            <a:solidFill>
              <a:schemeClr val="tx1"/>
            </a:solidFill>
            <a:latin typeface="Georgia" panose="02040502050405020303" pitchFamily="18" charset="0"/>
          </a:endParaRPr>
        </a:p>
      </dgm:t>
    </dgm:pt>
    <dgm:pt modelId="{361CDACA-21F0-49A9-99B4-72A2388B541F}" type="parTrans" cxnId="{58C6313D-8EEC-46A6-94E9-85BA73667697}">
      <dgm:prSet/>
      <dgm:spPr/>
      <dgm:t>
        <a:bodyPr/>
        <a:lstStyle/>
        <a:p>
          <a:endParaRPr lang="lt-LT"/>
        </a:p>
      </dgm:t>
    </dgm:pt>
    <dgm:pt modelId="{16837A45-DE73-4FF1-A020-B5D15B317526}" type="sibTrans" cxnId="{58C6313D-8EEC-46A6-94E9-85BA73667697}">
      <dgm:prSet/>
      <dgm:spPr/>
      <dgm:t>
        <a:bodyPr/>
        <a:lstStyle/>
        <a:p>
          <a:endParaRPr lang="lt-LT"/>
        </a:p>
      </dgm:t>
    </dgm:pt>
    <dgm:pt modelId="{AC9FA692-377C-4B8B-8100-A143F356DCE4}">
      <dgm:prSet custT="1"/>
      <dgm:spPr/>
      <dgm:t>
        <a:bodyPr/>
        <a:lstStyle/>
        <a:p>
          <a:r>
            <a:rPr lang="lt-LT" sz="1800" dirty="0" smtClean="0">
              <a:solidFill>
                <a:schemeClr val="tx1"/>
              </a:solidFill>
              <a:latin typeface="Georgia" panose="02040502050405020303" pitchFamily="18" charset="0"/>
            </a:rPr>
            <a:t>savivaldybės administracijos paskirti darbuotojai apskaičiuoja kiekvienam projektui komisijos narių skirtų balų vidurkį ir reitinguoja projektus balų mažėjimo tvarka</a:t>
          </a:r>
          <a:endParaRPr lang="lt-LT" sz="1800" dirty="0">
            <a:solidFill>
              <a:schemeClr val="tx1"/>
            </a:solidFill>
            <a:latin typeface="Georgia" panose="02040502050405020303" pitchFamily="18" charset="0"/>
          </a:endParaRPr>
        </a:p>
      </dgm:t>
    </dgm:pt>
    <dgm:pt modelId="{258FA5BD-9B40-4BBA-9B64-EB46E134ADAD}" type="parTrans" cxnId="{0E6F05D4-48D8-4711-ACC9-B236E226A70C}">
      <dgm:prSet/>
      <dgm:spPr/>
      <dgm:t>
        <a:bodyPr/>
        <a:lstStyle/>
        <a:p>
          <a:endParaRPr lang="lt-LT"/>
        </a:p>
      </dgm:t>
    </dgm:pt>
    <dgm:pt modelId="{E1BE01D0-88D9-4259-8DB8-68A429312CCD}" type="sibTrans" cxnId="{0E6F05D4-48D8-4711-ACC9-B236E226A70C}">
      <dgm:prSet/>
      <dgm:spPr/>
      <dgm:t>
        <a:bodyPr/>
        <a:lstStyle/>
        <a:p>
          <a:endParaRPr lang="lt-LT"/>
        </a:p>
      </dgm:t>
    </dgm:pt>
    <dgm:pt modelId="{E61C46D5-DF38-43A1-8126-A022E088A99B}" type="pres">
      <dgm:prSet presAssocID="{D50142E5-DFDC-4A64-ADB5-1FF661A50F4E}" presName="Name0" presStyleCnt="0">
        <dgm:presLayoutVars>
          <dgm:dir/>
          <dgm:resizeHandles val="exact"/>
        </dgm:presLayoutVars>
      </dgm:prSet>
      <dgm:spPr/>
    </dgm:pt>
    <dgm:pt modelId="{FA39D2E1-952D-451F-B482-687E6D7692F3}" type="pres">
      <dgm:prSet presAssocID="{BEF12F3E-6007-48C0-B835-004B1245AC65}" presName="node" presStyleLbl="node1" presStyleIdx="0" presStyleCnt="5" custScaleX="132349" custScaleY="304996">
        <dgm:presLayoutVars>
          <dgm:bulletEnabled val="1"/>
        </dgm:presLayoutVars>
      </dgm:prSet>
      <dgm:spPr/>
      <dgm:t>
        <a:bodyPr/>
        <a:lstStyle/>
        <a:p>
          <a:endParaRPr lang="lt-LT"/>
        </a:p>
      </dgm:t>
    </dgm:pt>
    <dgm:pt modelId="{1843DD15-9634-4D24-A68E-331DE9B9D883}" type="pres">
      <dgm:prSet presAssocID="{E0ACEDD1-8B01-4D57-9206-5097DCCF84F8}" presName="sibTrans" presStyleLbl="sibTrans2D1" presStyleIdx="0" presStyleCnt="4"/>
      <dgm:spPr/>
      <dgm:t>
        <a:bodyPr/>
        <a:lstStyle/>
        <a:p>
          <a:endParaRPr lang="en-US"/>
        </a:p>
      </dgm:t>
    </dgm:pt>
    <dgm:pt modelId="{6D290AB0-ACDB-4B89-A1FA-A1272473044E}" type="pres">
      <dgm:prSet presAssocID="{E0ACEDD1-8B01-4D57-9206-5097DCCF84F8}" presName="connectorText" presStyleLbl="sibTrans2D1" presStyleIdx="0" presStyleCnt="4"/>
      <dgm:spPr/>
      <dgm:t>
        <a:bodyPr/>
        <a:lstStyle/>
        <a:p>
          <a:endParaRPr lang="en-US"/>
        </a:p>
      </dgm:t>
    </dgm:pt>
    <dgm:pt modelId="{339AE640-71DF-407E-85E7-AAF909A8F4BF}" type="pres">
      <dgm:prSet presAssocID="{8BDB0359-A67E-41BA-9D39-8B0D9F921C38}" presName="node" presStyleLbl="node1" presStyleIdx="1" presStyleCnt="5" custScaleX="164449" custScaleY="295691">
        <dgm:presLayoutVars>
          <dgm:bulletEnabled val="1"/>
        </dgm:presLayoutVars>
      </dgm:prSet>
      <dgm:spPr/>
      <dgm:t>
        <a:bodyPr/>
        <a:lstStyle/>
        <a:p>
          <a:endParaRPr lang="lt-LT"/>
        </a:p>
      </dgm:t>
    </dgm:pt>
    <dgm:pt modelId="{89036F34-3FA8-4585-9E15-4AB200C87279}" type="pres">
      <dgm:prSet presAssocID="{16837A45-DE73-4FF1-A020-B5D15B317526}" presName="sibTrans" presStyleLbl="sibTrans2D1" presStyleIdx="1" presStyleCnt="4"/>
      <dgm:spPr/>
      <dgm:t>
        <a:bodyPr/>
        <a:lstStyle/>
        <a:p>
          <a:endParaRPr lang="en-US"/>
        </a:p>
      </dgm:t>
    </dgm:pt>
    <dgm:pt modelId="{85974341-2F1C-4E7D-AE59-F706E394A436}" type="pres">
      <dgm:prSet presAssocID="{16837A45-DE73-4FF1-A020-B5D15B317526}" presName="connectorText" presStyleLbl="sibTrans2D1" presStyleIdx="1" presStyleCnt="4"/>
      <dgm:spPr/>
      <dgm:t>
        <a:bodyPr/>
        <a:lstStyle/>
        <a:p>
          <a:endParaRPr lang="en-US"/>
        </a:p>
      </dgm:t>
    </dgm:pt>
    <dgm:pt modelId="{1F64FFE2-2F68-48F6-A2A9-D9989AA4F232}" type="pres">
      <dgm:prSet presAssocID="{AC9FA692-377C-4B8B-8100-A143F356DCE4}" presName="node" presStyleLbl="node1" presStyleIdx="2" presStyleCnt="5" custScaleX="152812" custScaleY="299413">
        <dgm:presLayoutVars>
          <dgm:bulletEnabled val="1"/>
        </dgm:presLayoutVars>
      </dgm:prSet>
      <dgm:spPr/>
      <dgm:t>
        <a:bodyPr/>
        <a:lstStyle/>
        <a:p>
          <a:endParaRPr lang="lt-LT"/>
        </a:p>
      </dgm:t>
    </dgm:pt>
    <dgm:pt modelId="{39D38F0E-B6BA-40E0-9811-0FBDAF35D52F}" type="pres">
      <dgm:prSet presAssocID="{E1BE01D0-88D9-4259-8DB8-68A429312CCD}" presName="sibTrans" presStyleLbl="sibTrans2D1" presStyleIdx="2" presStyleCnt="4"/>
      <dgm:spPr/>
      <dgm:t>
        <a:bodyPr/>
        <a:lstStyle/>
        <a:p>
          <a:endParaRPr lang="en-US"/>
        </a:p>
      </dgm:t>
    </dgm:pt>
    <dgm:pt modelId="{7FE1D981-C038-4FE3-AA54-7D48F70B8FF6}" type="pres">
      <dgm:prSet presAssocID="{E1BE01D0-88D9-4259-8DB8-68A429312CCD}" presName="connectorText" presStyleLbl="sibTrans2D1" presStyleIdx="2" presStyleCnt="4"/>
      <dgm:spPr/>
      <dgm:t>
        <a:bodyPr/>
        <a:lstStyle/>
        <a:p>
          <a:endParaRPr lang="en-US"/>
        </a:p>
      </dgm:t>
    </dgm:pt>
    <dgm:pt modelId="{3A7E1991-50A0-44B4-B217-931245E5D386}" type="pres">
      <dgm:prSet presAssocID="{F042981B-FA21-4EE9-BA52-44EDFA1F4F7B}" presName="node" presStyleLbl="node1" presStyleIdx="3" presStyleCnt="5" custScaleX="171162" custScaleY="303135">
        <dgm:presLayoutVars>
          <dgm:bulletEnabled val="1"/>
        </dgm:presLayoutVars>
      </dgm:prSet>
      <dgm:spPr/>
      <dgm:t>
        <a:bodyPr/>
        <a:lstStyle/>
        <a:p>
          <a:endParaRPr lang="lt-LT"/>
        </a:p>
      </dgm:t>
    </dgm:pt>
    <dgm:pt modelId="{10229768-7206-4689-A685-276C7252A610}" type="pres">
      <dgm:prSet presAssocID="{03CEE535-27DD-406C-8352-F4D57790F5C3}" presName="sibTrans" presStyleLbl="sibTrans2D1" presStyleIdx="3" presStyleCnt="4"/>
      <dgm:spPr/>
      <dgm:t>
        <a:bodyPr/>
        <a:lstStyle/>
        <a:p>
          <a:endParaRPr lang="en-US"/>
        </a:p>
      </dgm:t>
    </dgm:pt>
    <dgm:pt modelId="{544FCD89-2D78-49C8-B200-3AF537A3069F}" type="pres">
      <dgm:prSet presAssocID="{03CEE535-27DD-406C-8352-F4D57790F5C3}" presName="connectorText" presStyleLbl="sibTrans2D1" presStyleIdx="3" presStyleCnt="4"/>
      <dgm:spPr/>
      <dgm:t>
        <a:bodyPr/>
        <a:lstStyle/>
        <a:p>
          <a:endParaRPr lang="en-US"/>
        </a:p>
      </dgm:t>
    </dgm:pt>
    <dgm:pt modelId="{F5E568F9-7EC7-450D-A89B-250D8FE18844}" type="pres">
      <dgm:prSet presAssocID="{828C4B17-9252-4B12-A687-BD8A4009DBCB}" presName="node" presStyleLbl="node1" presStyleIdx="4" presStyleCnt="5" custScaleX="155026" custScaleY="301274" custLinFactNeighborX="5194" custLinFactNeighborY="-930">
        <dgm:presLayoutVars>
          <dgm:bulletEnabled val="1"/>
        </dgm:presLayoutVars>
      </dgm:prSet>
      <dgm:spPr/>
      <dgm:t>
        <a:bodyPr/>
        <a:lstStyle/>
        <a:p>
          <a:endParaRPr lang="lt-LT"/>
        </a:p>
      </dgm:t>
    </dgm:pt>
  </dgm:ptLst>
  <dgm:cxnLst>
    <dgm:cxn modelId="{FF690D90-6E56-45AA-A8B7-18717CEBA2B2}" srcId="{D50142E5-DFDC-4A64-ADB5-1FF661A50F4E}" destId="{BEF12F3E-6007-48C0-B835-004B1245AC65}" srcOrd="0" destOrd="0" parTransId="{D7B06C82-C56E-458F-AEC8-A259A44CA9F9}" sibTransId="{E0ACEDD1-8B01-4D57-9206-5097DCCF84F8}"/>
    <dgm:cxn modelId="{2864D607-180D-4BED-9573-E8545E8E074D}" srcId="{D50142E5-DFDC-4A64-ADB5-1FF661A50F4E}" destId="{F042981B-FA21-4EE9-BA52-44EDFA1F4F7B}" srcOrd="3" destOrd="0" parTransId="{DB20FA63-6A5A-4A11-A582-8C158F3BA2A1}" sibTransId="{03CEE535-27DD-406C-8352-F4D57790F5C3}"/>
    <dgm:cxn modelId="{7D4B8E02-6FB4-4837-AF61-DFAEF1551A99}" srcId="{D50142E5-DFDC-4A64-ADB5-1FF661A50F4E}" destId="{828C4B17-9252-4B12-A687-BD8A4009DBCB}" srcOrd="4" destOrd="0" parTransId="{CECF1BAA-A5C6-4731-8574-254377D3F1F0}" sibTransId="{623EA8A1-4DD0-48D3-906C-E669223B1C1C}"/>
    <dgm:cxn modelId="{58C6313D-8EEC-46A6-94E9-85BA73667697}" srcId="{D50142E5-DFDC-4A64-ADB5-1FF661A50F4E}" destId="{8BDB0359-A67E-41BA-9D39-8B0D9F921C38}" srcOrd="1" destOrd="0" parTransId="{361CDACA-21F0-49A9-99B4-72A2388B541F}" sibTransId="{16837A45-DE73-4FF1-A020-B5D15B317526}"/>
    <dgm:cxn modelId="{86457EF9-D248-4FB5-AF43-6C4753E30063}" type="presOf" srcId="{F042981B-FA21-4EE9-BA52-44EDFA1F4F7B}" destId="{3A7E1991-50A0-44B4-B217-931245E5D386}" srcOrd="0" destOrd="0" presId="urn:microsoft.com/office/officeart/2005/8/layout/process1"/>
    <dgm:cxn modelId="{0E6F05D4-48D8-4711-ACC9-B236E226A70C}" srcId="{D50142E5-DFDC-4A64-ADB5-1FF661A50F4E}" destId="{AC9FA692-377C-4B8B-8100-A143F356DCE4}" srcOrd="2" destOrd="0" parTransId="{258FA5BD-9B40-4BBA-9B64-EB46E134ADAD}" sibTransId="{E1BE01D0-88D9-4259-8DB8-68A429312CCD}"/>
    <dgm:cxn modelId="{80BD605D-AF30-468F-B36D-ED13F91970CC}" type="presOf" srcId="{E1BE01D0-88D9-4259-8DB8-68A429312CCD}" destId="{7FE1D981-C038-4FE3-AA54-7D48F70B8FF6}" srcOrd="1" destOrd="0" presId="urn:microsoft.com/office/officeart/2005/8/layout/process1"/>
    <dgm:cxn modelId="{73B76748-1CB2-4407-B7D3-E90B63554778}" type="presOf" srcId="{16837A45-DE73-4FF1-A020-B5D15B317526}" destId="{85974341-2F1C-4E7D-AE59-F706E394A436}" srcOrd="1" destOrd="0" presId="urn:microsoft.com/office/officeart/2005/8/layout/process1"/>
    <dgm:cxn modelId="{73E9B675-4280-46E7-9760-836C824E6C20}" type="presOf" srcId="{E1BE01D0-88D9-4259-8DB8-68A429312CCD}" destId="{39D38F0E-B6BA-40E0-9811-0FBDAF35D52F}" srcOrd="0" destOrd="0" presId="urn:microsoft.com/office/officeart/2005/8/layout/process1"/>
    <dgm:cxn modelId="{1EAA4ED5-9955-4EFD-B057-5AFCA79F1F15}" type="presOf" srcId="{E0ACEDD1-8B01-4D57-9206-5097DCCF84F8}" destId="{1843DD15-9634-4D24-A68E-331DE9B9D883}" srcOrd="0" destOrd="0" presId="urn:microsoft.com/office/officeart/2005/8/layout/process1"/>
    <dgm:cxn modelId="{EB9929DA-5AB6-4686-BA27-3CECB7004C42}" type="presOf" srcId="{828C4B17-9252-4B12-A687-BD8A4009DBCB}" destId="{F5E568F9-7EC7-450D-A89B-250D8FE18844}" srcOrd="0" destOrd="0" presId="urn:microsoft.com/office/officeart/2005/8/layout/process1"/>
    <dgm:cxn modelId="{9A1BCE6B-D4E0-44B8-B7EF-F23CE3F82DA9}" type="presOf" srcId="{16837A45-DE73-4FF1-A020-B5D15B317526}" destId="{89036F34-3FA8-4585-9E15-4AB200C87279}" srcOrd="0" destOrd="0" presId="urn:microsoft.com/office/officeart/2005/8/layout/process1"/>
    <dgm:cxn modelId="{3DB3BF0F-1CC2-4BA2-8700-CD884483C1AD}" type="presOf" srcId="{AC9FA692-377C-4B8B-8100-A143F356DCE4}" destId="{1F64FFE2-2F68-48F6-A2A9-D9989AA4F232}" srcOrd="0" destOrd="0" presId="urn:microsoft.com/office/officeart/2005/8/layout/process1"/>
    <dgm:cxn modelId="{BD451393-1BFA-4D94-93BA-425C53B5BA4B}" type="presOf" srcId="{03CEE535-27DD-406C-8352-F4D57790F5C3}" destId="{10229768-7206-4689-A685-276C7252A610}" srcOrd="0" destOrd="0" presId="urn:microsoft.com/office/officeart/2005/8/layout/process1"/>
    <dgm:cxn modelId="{B5C53A7E-18EE-4C9A-A46C-20B046D568F8}" type="presOf" srcId="{03CEE535-27DD-406C-8352-F4D57790F5C3}" destId="{544FCD89-2D78-49C8-B200-3AF537A3069F}" srcOrd="1" destOrd="0" presId="urn:microsoft.com/office/officeart/2005/8/layout/process1"/>
    <dgm:cxn modelId="{1DD07F50-3269-4900-9B65-E1F799B10D03}" type="presOf" srcId="{BEF12F3E-6007-48C0-B835-004B1245AC65}" destId="{FA39D2E1-952D-451F-B482-687E6D7692F3}" srcOrd="0" destOrd="0" presId="urn:microsoft.com/office/officeart/2005/8/layout/process1"/>
    <dgm:cxn modelId="{4AFD5E41-8314-4CD0-841B-5A5550A59D59}" type="presOf" srcId="{8BDB0359-A67E-41BA-9D39-8B0D9F921C38}" destId="{339AE640-71DF-407E-85E7-AAF909A8F4BF}" srcOrd="0" destOrd="0" presId="urn:microsoft.com/office/officeart/2005/8/layout/process1"/>
    <dgm:cxn modelId="{12158139-8198-4297-9A08-4A4FA41AE245}" type="presOf" srcId="{D50142E5-DFDC-4A64-ADB5-1FF661A50F4E}" destId="{E61C46D5-DF38-43A1-8126-A022E088A99B}" srcOrd="0" destOrd="0" presId="urn:microsoft.com/office/officeart/2005/8/layout/process1"/>
    <dgm:cxn modelId="{FDFB3CC1-7867-4F5D-82D8-B72C43A29A6C}" type="presOf" srcId="{E0ACEDD1-8B01-4D57-9206-5097DCCF84F8}" destId="{6D290AB0-ACDB-4B89-A1FA-A1272473044E}" srcOrd="1" destOrd="0" presId="urn:microsoft.com/office/officeart/2005/8/layout/process1"/>
    <dgm:cxn modelId="{DF3175C5-6D28-4169-9024-EBD206C6A93E}" type="presParOf" srcId="{E61C46D5-DF38-43A1-8126-A022E088A99B}" destId="{FA39D2E1-952D-451F-B482-687E6D7692F3}" srcOrd="0" destOrd="0" presId="urn:microsoft.com/office/officeart/2005/8/layout/process1"/>
    <dgm:cxn modelId="{FEF78A28-D973-46CF-B9BA-4D8EED44BF50}" type="presParOf" srcId="{E61C46D5-DF38-43A1-8126-A022E088A99B}" destId="{1843DD15-9634-4D24-A68E-331DE9B9D883}" srcOrd="1" destOrd="0" presId="urn:microsoft.com/office/officeart/2005/8/layout/process1"/>
    <dgm:cxn modelId="{5C84B61B-8707-4A48-A4C7-D1852A225C43}" type="presParOf" srcId="{1843DD15-9634-4D24-A68E-331DE9B9D883}" destId="{6D290AB0-ACDB-4B89-A1FA-A1272473044E}" srcOrd="0" destOrd="0" presId="urn:microsoft.com/office/officeart/2005/8/layout/process1"/>
    <dgm:cxn modelId="{0A626F4A-28E1-4AD1-9A63-647F7A79E27A}" type="presParOf" srcId="{E61C46D5-DF38-43A1-8126-A022E088A99B}" destId="{339AE640-71DF-407E-85E7-AAF909A8F4BF}" srcOrd="2" destOrd="0" presId="urn:microsoft.com/office/officeart/2005/8/layout/process1"/>
    <dgm:cxn modelId="{2AE735A0-F06B-4991-BDD2-5ADAD63EFB47}" type="presParOf" srcId="{E61C46D5-DF38-43A1-8126-A022E088A99B}" destId="{89036F34-3FA8-4585-9E15-4AB200C87279}" srcOrd="3" destOrd="0" presId="urn:microsoft.com/office/officeart/2005/8/layout/process1"/>
    <dgm:cxn modelId="{9927C603-7A4F-4897-BCCA-D2DA7628AF81}" type="presParOf" srcId="{89036F34-3FA8-4585-9E15-4AB200C87279}" destId="{85974341-2F1C-4E7D-AE59-F706E394A436}" srcOrd="0" destOrd="0" presId="urn:microsoft.com/office/officeart/2005/8/layout/process1"/>
    <dgm:cxn modelId="{BA77F29A-6325-496A-A904-0EF06BE252CC}" type="presParOf" srcId="{E61C46D5-DF38-43A1-8126-A022E088A99B}" destId="{1F64FFE2-2F68-48F6-A2A9-D9989AA4F232}" srcOrd="4" destOrd="0" presId="urn:microsoft.com/office/officeart/2005/8/layout/process1"/>
    <dgm:cxn modelId="{294EFDE3-52CB-492C-91A7-89F5CC07B264}" type="presParOf" srcId="{E61C46D5-DF38-43A1-8126-A022E088A99B}" destId="{39D38F0E-B6BA-40E0-9811-0FBDAF35D52F}" srcOrd="5" destOrd="0" presId="urn:microsoft.com/office/officeart/2005/8/layout/process1"/>
    <dgm:cxn modelId="{59562937-9A3F-4468-AC09-51D77980A2C8}" type="presParOf" srcId="{39D38F0E-B6BA-40E0-9811-0FBDAF35D52F}" destId="{7FE1D981-C038-4FE3-AA54-7D48F70B8FF6}" srcOrd="0" destOrd="0" presId="urn:microsoft.com/office/officeart/2005/8/layout/process1"/>
    <dgm:cxn modelId="{0F13EBCB-3C69-4627-9379-C99382DAC95A}" type="presParOf" srcId="{E61C46D5-DF38-43A1-8126-A022E088A99B}" destId="{3A7E1991-50A0-44B4-B217-931245E5D386}" srcOrd="6" destOrd="0" presId="urn:microsoft.com/office/officeart/2005/8/layout/process1"/>
    <dgm:cxn modelId="{CDDBFE57-B015-4734-B515-5A6669E84BA1}" type="presParOf" srcId="{E61C46D5-DF38-43A1-8126-A022E088A99B}" destId="{10229768-7206-4689-A685-276C7252A610}" srcOrd="7" destOrd="0" presId="urn:microsoft.com/office/officeart/2005/8/layout/process1"/>
    <dgm:cxn modelId="{924E8702-F044-45AC-B782-A5277F66C7DC}" type="presParOf" srcId="{10229768-7206-4689-A685-276C7252A610}" destId="{544FCD89-2D78-49C8-B200-3AF537A3069F}" srcOrd="0" destOrd="0" presId="urn:microsoft.com/office/officeart/2005/8/layout/process1"/>
    <dgm:cxn modelId="{8850CBD8-BE36-4206-8AB7-9571450072B9}" type="presParOf" srcId="{E61C46D5-DF38-43A1-8126-A022E088A99B}" destId="{F5E568F9-7EC7-450D-A89B-250D8FE18844}"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4A335E0-7442-441F-93EC-C9158087675A}"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lt-LT"/>
        </a:p>
      </dgm:t>
    </dgm:pt>
    <dgm:pt modelId="{B0F2DA3E-BC47-49A3-9E32-3A6185DD10A8}">
      <dgm:prSet phldrT="[Text]" custT="1"/>
      <dgm:spPr/>
      <dgm:t>
        <a:bodyPr/>
        <a:lstStyle/>
        <a:p>
          <a:r>
            <a:rPr lang="lt-LT" sz="1700" dirty="0" smtClean="0">
              <a:solidFill>
                <a:schemeClr val="tx1"/>
              </a:solidFill>
              <a:latin typeface="Georgia" panose="02040502050405020303" pitchFamily="18" charset="0"/>
            </a:rPr>
            <a:t>Pareiškėjas be savivaldybės administracijos leidimo gali tikslinti projekto išlaidų sąmatą tuo atveju, jeigu nėra įtraukiama nauja išlaidų rūšis ir išlaidų dydžio pakeitimai neviršija 10 procentų tikslinamos bendros išlaidų rūšies eilutės dydžio arba išlaidų dydis mažėja</a:t>
          </a:r>
        </a:p>
        <a:p>
          <a:r>
            <a:rPr lang="lt-LT" sz="1700" dirty="0" smtClean="0">
              <a:solidFill>
                <a:schemeClr val="tx1"/>
              </a:solidFill>
              <a:latin typeface="Georgia" panose="02040502050405020303" pitchFamily="18" charset="0"/>
            </a:rPr>
            <a:t>Pareiškėjas gali teikti prašymą tikslinti projekto veiklas ir išlaidas tik dėl dar nepatirtų išlaidų tikslinimo. Prašymai dėl projekto veiklų, jų vykdymo grafikų ir (ar) projekto išlaidų sąmatos tikslinimo teikiami iki einamųjų metų gruodžio 1 d.</a:t>
          </a:r>
          <a:endParaRPr lang="lt-LT" sz="1700" dirty="0"/>
        </a:p>
      </dgm:t>
    </dgm:pt>
    <dgm:pt modelId="{C3A6BA6D-A338-4A20-B4CD-F8173C8470B7}" type="parTrans" cxnId="{6C904010-77C7-4324-9F8C-AC203275F247}">
      <dgm:prSet/>
      <dgm:spPr/>
      <dgm:t>
        <a:bodyPr/>
        <a:lstStyle/>
        <a:p>
          <a:endParaRPr lang="lt-LT"/>
        </a:p>
      </dgm:t>
    </dgm:pt>
    <dgm:pt modelId="{7FB74407-9587-42EF-B07E-127696D12EA2}" type="sibTrans" cxnId="{6C904010-77C7-4324-9F8C-AC203275F247}">
      <dgm:prSet/>
      <dgm:spPr/>
      <dgm:t>
        <a:bodyPr/>
        <a:lstStyle/>
        <a:p>
          <a:endParaRPr lang="lt-LT"/>
        </a:p>
      </dgm:t>
    </dgm:pt>
    <dgm:pt modelId="{D2F02262-F3FA-4FD9-ABFB-7B01F25FB02E}">
      <dgm:prSet phldrT="[Text]" custT="1"/>
      <dgm:spPr/>
      <dgm:t>
        <a:bodyPr/>
        <a:lstStyle/>
        <a:p>
          <a:r>
            <a:rPr lang="lt-LT" sz="1700" dirty="0" smtClean="0">
              <a:solidFill>
                <a:schemeClr val="tx1"/>
              </a:solidFill>
              <a:latin typeface="Georgia" panose="02040502050405020303" pitchFamily="18" charset="0"/>
            </a:rPr>
            <a:t>Savivaldybės administracija, apsvarsčiusi pateiktą prašymą tikslinti projekto veiklas, jų vykdymo grafikus ir (ar) projekto išlaidų sąmatą, per 10 darbo dienų nuo prašymo tikslinti projekto veiklas, jų vykdymo grafikus ir (ar) projekto išlaidų sąmatą gavimo dienos priima sprendimą dėl projekto veiklų, jų vykdymo grafikų ir (ar) projekto išlaidų sąmatos tikslinimo, kurį tvirtina savivaldybės administracijos direktorius arba jo įgaliotas savivaldybės administracijos darbuotojas</a:t>
          </a:r>
        </a:p>
        <a:p>
          <a:r>
            <a:rPr lang="lt-LT" sz="1700" dirty="0" smtClean="0">
              <a:solidFill>
                <a:schemeClr val="tx1"/>
              </a:solidFill>
              <a:latin typeface="Georgia" panose="02040502050405020303" pitchFamily="18" charset="0"/>
            </a:rPr>
            <a:t>Pareiškėjas per 5 darbo dienas nuo informacijos apie priimtą sprendimą leisti pareiškėjui tikslinti projekto veiklas, jų vykdymo grafikus ir (ar) projekto išlaidų sąmatą gavimo dienos privalo patikslinti projekto veiklas, jų vykdymo grafikus ir (ar) projekto išlaidų sąmatą ir pateikti savivaldybės administracijai</a:t>
          </a:r>
          <a:endParaRPr lang="lt-LT" sz="1700" dirty="0">
            <a:solidFill>
              <a:schemeClr val="tx1"/>
            </a:solidFill>
            <a:latin typeface="Georgia" panose="02040502050405020303" pitchFamily="18" charset="0"/>
          </a:endParaRPr>
        </a:p>
      </dgm:t>
    </dgm:pt>
    <dgm:pt modelId="{01D56B36-7AAE-4209-B621-0D4B791E1FD6}" type="parTrans" cxnId="{90801878-A24C-4DB6-BC2E-7865537966D5}">
      <dgm:prSet/>
      <dgm:spPr/>
      <dgm:t>
        <a:bodyPr/>
        <a:lstStyle/>
        <a:p>
          <a:endParaRPr lang="lt-LT"/>
        </a:p>
      </dgm:t>
    </dgm:pt>
    <dgm:pt modelId="{8848ACF8-98B8-4F4D-B6AF-05E199023A35}" type="sibTrans" cxnId="{90801878-A24C-4DB6-BC2E-7865537966D5}">
      <dgm:prSet/>
      <dgm:spPr/>
      <dgm:t>
        <a:bodyPr/>
        <a:lstStyle/>
        <a:p>
          <a:endParaRPr lang="lt-LT"/>
        </a:p>
      </dgm:t>
    </dgm:pt>
    <dgm:pt modelId="{E27BA556-EC06-43CB-9097-06EE78EA452E}" type="pres">
      <dgm:prSet presAssocID="{84A335E0-7442-441F-93EC-C9158087675A}" presName="linear" presStyleCnt="0">
        <dgm:presLayoutVars>
          <dgm:dir/>
          <dgm:resizeHandles val="exact"/>
        </dgm:presLayoutVars>
      </dgm:prSet>
      <dgm:spPr/>
      <dgm:t>
        <a:bodyPr/>
        <a:lstStyle/>
        <a:p>
          <a:endParaRPr lang="en-US"/>
        </a:p>
      </dgm:t>
    </dgm:pt>
    <dgm:pt modelId="{94016250-F1A5-4111-AB28-C3D7AEE27614}" type="pres">
      <dgm:prSet presAssocID="{B0F2DA3E-BC47-49A3-9E32-3A6185DD10A8}" presName="comp" presStyleCnt="0"/>
      <dgm:spPr/>
    </dgm:pt>
    <dgm:pt modelId="{4F630636-D33D-452E-BAA8-9E03D54D1914}" type="pres">
      <dgm:prSet presAssocID="{B0F2DA3E-BC47-49A3-9E32-3A6185DD10A8}" presName="box" presStyleLbl="node1" presStyleIdx="0" presStyleCnt="2" custScaleY="114037" custLinFactNeighborX="859" custLinFactNeighborY="455"/>
      <dgm:spPr/>
      <dgm:t>
        <a:bodyPr/>
        <a:lstStyle/>
        <a:p>
          <a:endParaRPr lang="lt-LT"/>
        </a:p>
      </dgm:t>
    </dgm:pt>
    <dgm:pt modelId="{78D7DC99-B4A8-44BB-A0D9-E0E7136B91E9}" type="pres">
      <dgm:prSet presAssocID="{B0F2DA3E-BC47-49A3-9E32-3A6185DD10A8}" presName="img" presStyleLbl="fgImgPlace1" presStyleIdx="0" presStyleCnt="2" custScaleX="66531" custScaleY="74305"/>
      <dgm:spPr>
        <a:blipFill rotWithShape="1">
          <a:blip xmlns:r="http://schemas.openxmlformats.org/officeDocument/2006/relationships" r:embed="rId1"/>
          <a:stretch>
            <a:fillRect/>
          </a:stretch>
        </a:blipFill>
      </dgm:spPr>
    </dgm:pt>
    <dgm:pt modelId="{D8024DD9-C3C5-42B7-AC11-2F4086CC1A79}" type="pres">
      <dgm:prSet presAssocID="{B0F2DA3E-BC47-49A3-9E32-3A6185DD10A8}" presName="text" presStyleLbl="node1" presStyleIdx="0" presStyleCnt="2">
        <dgm:presLayoutVars>
          <dgm:bulletEnabled val="1"/>
        </dgm:presLayoutVars>
      </dgm:prSet>
      <dgm:spPr/>
      <dgm:t>
        <a:bodyPr/>
        <a:lstStyle/>
        <a:p>
          <a:endParaRPr lang="lt-LT"/>
        </a:p>
      </dgm:t>
    </dgm:pt>
    <dgm:pt modelId="{2CE43547-0F97-4E95-BBB2-F26A0D34DB5A}" type="pres">
      <dgm:prSet presAssocID="{7FB74407-9587-42EF-B07E-127696D12EA2}" presName="spacer" presStyleCnt="0"/>
      <dgm:spPr/>
    </dgm:pt>
    <dgm:pt modelId="{87B86089-80EF-4BE7-A8A4-A7179167AB99}" type="pres">
      <dgm:prSet presAssocID="{D2F02262-F3FA-4FD9-ABFB-7B01F25FB02E}" presName="comp" presStyleCnt="0"/>
      <dgm:spPr/>
    </dgm:pt>
    <dgm:pt modelId="{3AAC361E-60E2-4AD4-B8AF-38CCBCA17E1E}" type="pres">
      <dgm:prSet presAssocID="{D2F02262-F3FA-4FD9-ABFB-7B01F25FB02E}" presName="box" presStyleLbl="node1" presStyleIdx="1" presStyleCnt="2" custScaleY="128794" custLinFactNeighborX="78" custLinFactNeighborY="-6459"/>
      <dgm:spPr/>
      <dgm:t>
        <a:bodyPr/>
        <a:lstStyle/>
        <a:p>
          <a:endParaRPr lang="lt-LT"/>
        </a:p>
      </dgm:t>
    </dgm:pt>
    <dgm:pt modelId="{1A320823-F9EC-4354-B69B-E583E3145EC0}" type="pres">
      <dgm:prSet presAssocID="{D2F02262-F3FA-4FD9-ABFB-7B01F25FB02E}" presName="img" presStyleLbl="fgImgPlace1" presStyleIdx="1" presStyleCnt="2" custScaleX="64970" custScaleY="110262"/>
      <dgm:spPr>
        <a:blipFill rotWithShape="1">
          <a:blip xmlns:r="http://schemas.openxmlformats.org/officeDocument/2006/relationships" r:embed="rId2"/>
          <a:stretch>
            <a:fillRect/>
          </a:stretch>
        </a:blipFill>
      </dgm:spPr>
    </dgm:pt>
    <dgm:pt modelId="{755F7506-6FA3-4AAA-90F7-D64C1E5C3824}" type="pres">
      <dgm:prSet presAssocID="{D2F02262-F3FA-4FD9-ABFB-7B01F25FB02E}" presName="text" presStyleLbl="node1" presStyleIdx="1" presStyleCnt="2">
        <dgm:presLayoutVars>
          <dgm:bulletEnabled val="1"/>
        </dgm:presLayoutVars>
      </dgm:prSet>
      <dgm:spPr/>
      <dgm:t>
        <a:bodyPr/>
        <a:lstStyle/>
        <a:p>
          <a:endParaRPr lang="lt-LT"/>
        </a:p>
      </dgm:t>
    </dgm:pt>
  </dgm:ptLst>
  <dgm:cxnLst>
    <dgm:cxn modelId="{83098474-39BE-496E-95AA-D501BFE74AFB}" type="presOf" srcId="{B0F2DA3E-BC47-49A3-9E32-3A6185DD10A8}" destId="{D8024DD9-C3C5-42B7-AC11-2F4086CC1A79}" srcOrd="1" destOrd="0" presId="urn:microsoft.com/office/officeart/2005/8/layout/vList4"/>
    <dgm:cxn modelId="{2E7BA728-E3FB-45EE-B51C-8244509F7C57}" type="presOf" srcId="{B0F2DA3E-BC47-49A3-9E32-3A6185DD10A8}" destId="{4F630636-D33D-452E-BAA8-9E03D54D1914}" srcOrd="0" destOrd="0" presId="urn:microsoft.com/office/officeart/2005/8/layout/vList4"/>
    <dgm:cxn modelId="{8E97B7D8-F59C-494D-B183-D0A4192F7E06}" type="presOf" srcId="{D2F02262-F3FA-4FD9-ABFB-7B01F25FB02E}" destId="{755F7506-6FA3-4AAA-90F7-D64C1E5C3824}" srcOrd="1" destOrd="0" presId="urn:microsoft.com/office/officeart/2005/8/layout/vList4"/>
    <dgm:cxn modelId="{BA7374F8-56EE-4010-9398-21BD1DE8F67D}" type="presOf" srcId="{84A335E0-7442-441F-93EC-C9158087675A}" destId="{E27BA556-EC06-43CB-9097-06EE78EA452E}" srcOrd="0" destOrd="0" presId="urn:microsoft.com/office/officeart/2005/8/layout/vList4"/>
    <dgm:cxn modelId="{6C904010-77C7-4324-9F8C-AC203275F247}" srcId="{84A335E0-7442-441F-93EC-C9158087675A}" destId="{B0F2DA3E-BC47-49A3-9E32-3A6185DD10A8}" srcOrd="0" destOrd="0" parTransId="{C3A6BA6D-A338-4A20-B4CD-F8173C8470B7}" sibTransId="{7FB74407-9587-42EF-B07E-127696D12EA2}"/>
    <dgm:cxn modelId="{90801878-A24C-4DB6-BC2E-7865537966D5}" srcId="{84A335E0-7442-441F-93EC-C9158087675A}" destId="{D2F02262-F3FA-4FD9-ABFB-7B01F25FB02E}" srcOrd="1" destOrd="0" parTransId="{01D56B36-7AAE-4209-B621-0D4B791E1FD6}" sibTransId="{8848ACF8-98B8-4F4D-B6AF-05E199023A35}"/>
    <dgm:cxn modelId="{916F9F00-091D-43B3-8ECC-CC5591A13450}" type="presOf" srcId="{D2F02262-F3FA-4FD9-ABFB-7B01F25FB02E}" destId="{3AAC361E-60E2-4AD4-B8AF-38CCBCA17E1E}" srcOrd="0" destOrd="0" presId="urn:microsoft.com/office/officeart/2005/8/layout/vList4"/>
    <dgm:cxn modelId="{7ECA6A63-28B4-4675-BC1E-800BB467309D}" type="presParOf" srcId="{E27BA556-EC06-43CB-9097-06EE78EA452E}" destId="{94016250-F1A5-4111-AB28-C3D7AEE27614}" srcOrd="0" destOrd="0" presId="urn:microsoft.com/office/officeart/2005/8/layout/vList4"/>
    <dgm:cxn modelId="{4EEBB4D6-4D4B-4EFE-8714-958B6EBC6603}" type="presParOf" srcId="{94016250-F1A5-4111-AB28-C3D7AEE27614}" destId="{4F630636-D33D-452E-BAA8-9E03D54D1914}" srcOrd="0" destOrd="0" presId="urn:microsoft.com/office/officeart/2005/8/layout/vList4"/>
    <dgm:cxn modelId="{F83AF130-64D9-4CFA-86ED-8FC64D281685}" type="presParOf" srcId="{94016250-F1A5-4111-AB28-C3D7AEE27614}" destId="{78D7DC99-B4A8-44BB-A0D9-E0E7136B91E9}" srcOrd="1" destOrd="0" presId="urn:microsoft.com/office/officeart/2005/8/layout/vList4"/>
    <dgm:cxn modelId="{1AAECAF7-F388-4D29-8B15-3A64C52B4455}" type="presParOf" srcId="{94016250-F1A5-4111-AB28-C3D7AEE27614}" destId="{D8024DD9-C3C5-42B7-AC11-2F4086CC1A79}" srcOrd="2" destOrd="0" presId="urn:microsoft.com/office/officeart/2005/8/layout/vList4"/>
    <dgm:cxn modelId="{098DCC1A-7615-4D3B-9F4E-97E9698DBBF1}" type="presParOf" srcId="{E27BA556-EC06-43CB-9097-06EE78EA452E}" destId="{2CE43547-0F97-4E95-BBB2-F26A0D34DB5A}" srcOrd="1" destOrd="0" presId="urn:microsoft.com/office/officeart/2005/8/layout/vList4"/>
    <dgm:cxn modelId="{5D0F922A-803D-489E-9E0E-45F63D83CCF8}" type="presParOf" srcId="{E27BA556-EC06-43CB-9097-06EE78EA452E}" destId="{87B86089-80EF-4BE7-A8A4-A7179167AB99}" srcOrd="2" destOrd="0" presId="urn:microsoft.com/office/officeart/2005/8/layout/vList4"/>
    <dgm:cxn modelId="{C8AA6AA7-6839-474F-B49C-1720D8ADB601}" type="presParOf" srcId="{87B86089-80EF-4BE7-A8A4-A7179167AB99}" destId="{3AAC361E-60E2-4AD4-B8AF-38CCBCA17E1E}" srcOrd="0" destOrd="0" presId="urn:microsoft.com/office/officeart/2005/8/layout/vList4"/>
    <dgm:cxn modelId="{C5B5AF3D-6C8B-4F25-91E0-2C96C55D9E0D}" type="presParOf" srcId="{87B86089-80EF-4BE7-A8A4-A7179167AB99}" destId="{1A320823-F9EC-4354-B69B-E583E3145EC0}" srcOrd="1" destOrd="0" presId="urn:microsoft.com/office/officeart/2005/8/layout/vList4"/>
    <dgm:cxn modelId="{B8C5C622-6B2F-49D0-A806-8B1E443AB9DB}" type="presParOf" srcId="{87B86089-80EF-4BE7-A8A4-A7179167AB99}" destId="{755F7506-6FA3-4AAA-90F7-D64C1E5C3824}"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0C1183-FF85-4694-B778-A7F862B906C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99FC265-9288-4824-9AF6-A6817289D058}">
      <dgm:prSet phldrT="[Text]" custT="1"/>
      <dgm:spPr/>
      <dgm:t>
        <a:bodyPr/>
        <a:lstStyle/>
        <a:p>
          <a:r>
            <a:rPr lang="en-US" sz="2500" dirty="0" smtClean="0">
              <a:solidFill>
                <a:schemeClr val="tx1"/>
              </a:solidFill>
              <a:latin typeface="Georgia" pitchFamily="18" charset="0"/>
            </a:rPr>
            <a:t>N</a:t>
          </a:r>
          <a:r>
            <a:rPr lang="lt-LT" sz="2500" dirty="0" smtClean="0">
              <a:solidFill>
                <a:schemeClr val="tx1"/>
              </a:solidFill>
              <a:latin typeface="Georgia" pitchFamily="18" charset="0"/>
            </a:rPr>
            <a:t>uolatinio pobūdžio veiklos </a:t>
          </a:r>
          <a:r>
            <a:rPr lang="en-US" sz="2500" dirty="0" err="1" smtClean="0">
              <a:solidFill>
                <a:schemeClr val="tx1"/>
              </a:solidFill>
              <a:latin typeface="Georgia" pitchFamily="18" charset="0"/>
            </a:rPr>
            <a:t>t.y</a:t>
          </a:r>
          <a:r>
            <a:rPr lang="en-US" sz="2500" dirty="0" smtClean="0">
              <a:solidFill>
                <a:schemeClr val="tx1"/>
              </a:solidFill>
              <a:latin typeface="Georgia" pitchFamily="18" charset="0"/>
            </a:rPr>
            <a:t>. </a:t>
          </a:r>
          <a:r>
            <a:rPr lang="lt-LT" sz="2500" dirty="0" smtClean="0">
              <a:solidFill>
                <a:schemeClr val="tx1"/>
              </a:solidFill>
              <a:latin typeface="Georgia" pitchFamily="18" charset="0"/>
            </a:rPr>
            <a:t>nepertraukiamos ir vykdomos ne rečiau kaip du kartus per savaitę</a:t>
          </a:r>
          <a:r>
            <a:rPr lang="en-US" sz="2500" dirty="0" smtClean="0">
              <a:solidFill>
                <a:schemeClr val="tx1"/>
              </a:solidFill>
              <a:latin typeface="Georgia" pitchFamily="18" charset="0"/>
            </a:rPr>
            <a:t>:</a:t>
          </a:r>
          <a:endParaRPr lang="en-US" sz="2500" dirty="0">
            <a:solidFill>
              <a:schemeClr val="tx1"/>
            </a:solidFill>
            <a:latin typeface="Georgia" pitchFamily="18" charset="0"/>
          </a:endParaRPr>
        </a:p>
      </dgm:t>
    </dgm:pt>
    <dgm:pt modelId="{486803FD-6486-4BFC-A22C-4BB23E6F3C15}" type="parTrans" cxnId="{67328803-9B4C-4EB5-96FB-CA9DBDD4FE9E}">
      <dgm:prSet/>
      <dgm:spPr/>
      <dgm:t>
        <a:bodyPr/>
        <a:lstStyle/>
        <a:p>
          <a:endParaRPr lang="en-US"/>
        </a:p>
      </dgm:t>
    </dgm:pt>
    <dgm:pt modelId="{783E4C61-5072-4B3D-BA99-BB7C41D9593E}" type="sibTrans" cxnId="{67328803-9B4C-4EB5-96FB-CA9DBDD4FE9E}">
      <dgm:prSet/>
      <dgm:spPr/>
      <dgm:t>
        <a:bodyPr/>
        <a:lstStyle/>
        <a:p>
          <a:endParaRPr lang="en-US"/>
        </a:p>
      </dgm:t>
    </dgm:pt>
    <dgm:pt modelId="{5378C1BA-58DE-4FDB-A500-C5D37E8CB772}">
      <dgm:prSet phldrT="[Text]" custT="1"/>
      <dgm:spPr/>
      <dgm:t>
        <a:bodyPr/>
        <a:lstStyle/>
        <a:p>
          <a:r>
            <a:rPr lang="lt-LT" sz="2300" dirty="0" smtClean="0">
              <a:latin typeface="Georgia" pitchFamily="18" charset="0"/>
            </a:rPr>
            <a:t>įvairių sporto šakų treniruotės</a:t>
          </a:r>
          <a:r>
            <a:rPr lang="en-US" sz="2300" dirty="0" smtClean="0">
              <a:latin typeface="Georgia" pitchFamily="18" charset="0"/>
            </a:rPr>
            <a:t>;</a:t>
          </a:r>
          <a:endParaRPr lang="en-US" sz="2300" dirty="0">
            <a:latin typeface="Georgia" pitchFamily="18" charset="0"/>
          </a:endParaRPr>
        </a:p>
      </dgm:t>
    </dgm:pt>
    <dgm:pt modelId="{3BC1A361-1E62-4C8E-AB6D-45B893D1FAB8}" type="parTrans" cxnId="{4639B9F3-1559-46E7-8995-C4A18152CA6F}">
      <dgm:prSet/>
      <dgm:spPr/>
      <dgm:t>
        <a:bodyPr/>
        <a:lstStyle/>
        <a:p>
          <a:endParaRPr lang="en-US"/>
        </a:p>
      </dgm:t>
    </dgm:pt>
    <dgm:pt modelId="{FEEF29C1-A966-40D3-989F-8E82D777E15A}" type="sibTrans" cxnId="{4639B9F3-1559-46E7-8995-C4A18152CA6F}">
      <dgm:prSet/>
      <dgm:spPr/>
      <dgm:t>
        <a:bodyPr/>
        <a:lstStyle/>
        <a:p>
          <a:endParaRPr lang="en-US"/>
        </a:p>
      </dgm:t>
    </dgm:pt>
    <dgm:pt modelId="{87ABB377-789B-4528-9888-146F14F9519C}">
      <dgm:prSet phldrT="[Text]" custT="1"/>
      <dgm:spPr/>
      <dgm:t>
        <a:bodyPr/>
        <a:lstStyle/>
        <a:p>
          <a:r>
            <a:rPr lang="lt-LT" sz="2300" dirty="0" smtClean="0">
              <a:latin typeface="Georgia" pitchFamily="18" charset="0"/>
            </a:rPr>
            <a:t>aktyvi fizinė veikla</a:t>
          </a:r>
          <a:r>
            <a:rPr lang="en-US" sz="2300" dirty="0" smtClean="0">
              <a:latin typeface="Georgia" pitchFamily="18" charset="0"/>
            </a:rPr>
            <a:t>.</a:t>
          </a:r>
          <a:endParaRPr lang="en-US" sz="2300" dirty="0">
            <a:latin typeface="Georgia" pitchFamily="18" charset="0"/>
          </a:endParaRPr>
        </a:p>
      </dgm:t>
    </dgm:pt>
    <dgm:pt modelId="{C2F50B35-7066-43B4-9C28-10CB7E20BFF8}" type="parTrans" cxnId="{7044CCF2-7CBF-4ADB-8AEA-D42249D27EE6}">
      <dgm:prSet/>
      <dgm:spPr/>
      <dgm:t>
        <a:bodyPr/>
        <a:lstStyle/>
        <a:p>
          <a:endParaRPr lang="en-US"/>
        </a:p>
      </dgm:t>
    </dgm:pt>
    <dgm:pt modelId="{98DA1D9D-E129-4A1B-A5AA-E08D454EFA12}" type="sibTrans" cxnId="{7044CCF2-7CBF-4ADB-8AEA-D42249D27EE6}">
      <dgm:prSet/>
      <dgm:spPr/>
      <dgm:t>
        <a:bodyPr/>
        <a:lstStyle/>
        <a:p>
          <a:endParaRPr lang="en-US"/>
        </a:p>
      </dgm:t>
    </dgm:pt>
    <dgm:pt modelId="{BBCA279B-F7A5-4309-AD57-59F1CAF0F239}">
      <dgm:prSet phldrT="[Text]" custT="1"/>
      <dgm:spPr/>
      <dgm:t>
        <a:bodyPr/>
        <a:lstStyle/>
        <a:p>
          <a:r>
            <a:rPr lang="en-US" sz="2500" dirty="0" smtClean="0">
              <a:solidFill>
                <a:schemeClr val="tx1"/>
              </a:solidFill>
              <a:latin typeface="Georgia" pitchFamily="18" charset="0"/>
            </a:rPr>
            <a:t>N</a:t>
          </a:r>
          <a:r>
            <a:rPr lang="lt-LT" sz="2500" dirty="0" smtClean="0">
              <a:solidFill>
                <a:schemeClr val="tx1"/>
              </a:solidFill>
              <a:latin typeface="Georgia" pitchFamily="18" charset="0"/>
            </a:rPr>
            <a:t>enuolatinio pobūdžio veiklos finansuojamos tik esant projekte numatytai tai pačiai nuolatinio pobūdžio veiklai</a:t>
          </a:r>
          <a:r>
            <a:rPr lang="en-US" sz="2500" dirty="0" smtClean="0">
              <a:solidFill>
                <a:schemeClr val="tx1"/>
              </a:solidFill>
              <a:latin typeface="Georgia" pitchFamily="18" charset="0"/>
            </a:rPr>
            <a:t>:</a:t>
          </a:r>
          <a:r>
            <a:rPr lang="lt-LT" sz="2500" dirty="0" smtClean="0">
              <a:solidFill>
                <a:schemeClr val="tx1"/>
              </a:solidFill>
              <a:latin typeface="Georgia" pitchFamily="18" charset="0"/>
            </a:rPr>
            <a:t> </a:t>
          </a:r>
          <a:endParaRPr lang="en-US" sz="2500" dirty="0">
            <a:solidFill>
              <a:schemeClr val="tx1"/>
            </a:solidFill>
            <a:latin typeface="Georgia" pitchFamily="18" charset="0"/>
          </a:endParaRPr>
        </a:p>
      </dgm:t>
    </dgm:pt>
    <dgm:pt modelId="{B5A508C0-2EF7-481F-B93E-078542DA6DDA}" type="parTrans" cxnId="{3BD96A3E-101E-4F8D-B155-40C256715B67}">
      <dgm:prSet/>
      <dgm:spPr/>
      <dgm:t>
        <a:bodyPr/>
        <a:lstStyle/>
        <a:p>
          <a:endParaRPr lang="en-US"/>
        </a:p>
      </dgm:t>
    </dgm:pt>
    <dgm:pt modelId="{8502416E-B270-4BC2-811F-06E0350500C1}" type="sibTrans" cxnId="{3BD96A3E-101E-4F8D-B155-40C256715B67}">
      <dgm:prSet/>
      <dgm:spPr/>
      <dgm:t>
        <a:bodyPr/>
        <a:lstStyle/>
        <a:p>
          <a:endParaRPr lang="en-US"/>
        </a:p>
      </dgm:t>
    </dgm:pt>
    <dgm:pt modelId="{A48B2885-FE2E-408A-A66B-80C6D12D0F99}">
      <dgm:prSet phldrT="[Text]" custT="1"/>
      <dgm:spPr/>
      <dgm:t>
        <a:bodyPr/>
        <a:lstStyle/>
        <a:p>
          <a:r>
            <a:rPr lang="lt-LT" sz="2300" dirty="0" smtClean="0">
              <a:latin typeface="Georgia" pitchFamily="18" charset="0"/>
            </a:rPr>
            <a:t>pasirengimas dalyvauti nacionalinių pirminių atrankų varžybose;</a:t>
          </a:r>
          <a:endParaRPr lang="en-US" sz="2300" dirty="0">
            <a:latin typeface="Georgia" pitchFamily="18" charset="0"/>
          </a:endParaRPr>
        </a:p>
      </dgm:t>
    </dgm:pt>
    <dgm:pt modelId="{17C13B0C-12C4-47EF-98D0-13906975A94D}" type="parTrans" cxnId="{5B975210-2AD2-478D-BD72-8C8581833D8D}">
      <dgm:prSet/>
      <dgm:spPr/>
      <dgm:t>
        <a:bodyPr/>
        <a:lstStyle/>
        <a:p>
          <a:endParaRPr lang="en-US"/>
        </a:p>
      </dgm:t>
    </dgm:pt>
    <dgm:pt modelId="{D52B0160-4157-40B0-A916-5B9A6F7CCE3F}" type="sibTrans" cxnId="{5B975210-2AD2-478D-BD72-8C8581833D8D}">
      <dgm:prSet/>
      <dgm:spPr/>
      <dgm:t>
        <a:bodyPr/>
        <a:lstStyle/>
        <a:p>
          <a:endParaRPr lang="en-US"/>
        </a:p>
      </dgm:t>
    </dgm:pt>
    <dgm:pt modelId="{1DFEFEA2-DB76-42D7-85FB-AECBFF09DF00}">
      <dgm:prSet phldrT="[Text]" custT="1"/>
      <dgm:spPr/>
      <dgm:t>
        <a:bodyPr/>
        <a:lstStyle/>
        <a:p>
          <a:r>
            <a:rPr lang="lt-LT" sz="2300" dirty="0" smtClean="0">
              <a:latin typeface="Georgia" pitchFamily="18" charset="0"/>
            </a:rPr>
            <a:t>kūno kultūros pratybos</a:t>
          </a:r>
          <a:r>
            <a:rPr lang="en-US" sz="2300" dirty="0" smtClean="0">
              <a:latin typeface="Georgia" pitchFamily="18" charset="0"/>
            </a:rPr>
            <a:t>;</a:t>
          </a:r>
          <a:endParaRPr lang="en-US" sz="2300" dirty="0">
            <a:latin typeface="Georgia" pitchFamily="18" charset="0"/>
          </a:endParaRPr>
        </a:p>
      </dgm:t>
    </dgm:pt>
    <dgm:pt modelId="{77FB9CBF-ABE1-4A78-8E3E-017D9E6CAB32}" type="parTrans" cxnId="{91D2EFD0-D2C7-48F0-B6A7-329C409F86BC}">
      <dgm:prSet/>
      <dgm:spPr/>
      <dgm:t>
        <a:bodyPr/>
        <a:lstStyle/>
        <a:p>
          <a:endParaRPr lang="en-US"/>
        </a:p>
      </dgm:t>
    </dgm:pt>
    <dgm:pt modelId="{4407E919-4171-4471-827A-1E1EC4D6DBEA}" type="sibTrans" cxnId="{91D2EFD0-D2C7-48F0-B6A7-329C409F86BC}">
      <dgm:prSet/>
      <dgm:spPr/>
      <dgm:t>
        <a:bodyPr/>
        <a:lstStyle/>
        <a:p>
          <a:endParaRPr lang="en-US"/>
        </a:p>
      </dgm:t>
    </dgm:pt>
    <dgm:pt modelId="{FBA32A2C-7137-40CE-B573-DF35028922C8}">
      <dgm:prSet phldrT="[Text]" custT="1"/>
      <dgm:spPr/>
      <dgm:t>
        <a:bodyPr/>
        <a:lstStyle/>
        <a:p>
          <a:r>
            <a:rPr lang="lt-LT" sz="2300" dirty="0" smtClean="0">
              <a:latin typeface="Georgia" pitchFamily="18" charset="0"/>
            </a:rPr>
            <a:t>savivaldybės vykdomi ir regioniniai sveikatingumo, fiziškai aktyvaus laisvalaikio bei parodomieji kūno kultūros ir sporto renginiai.</a:t>
          </a:r>
          <a:endParaRPr lang="en-US" sz="2300" dirty="0">
            <a:latin typeface="Georgia" pitchFamily="18" charset="0"/>
          </a:endParaRPr>
        </a:p>
      </dgm:t>
    </dgm:pt>
    <dgm:pt modelId="{AF0F5AF9-78E7-4283-A23D-2C38CF2B19F0}" type="parTrans" cxnId="{43C8CFA2-6510-4ED8-A1CB-33552C0203B5}">
      <dgm:prSet/>
      <dgm:spPr/>
      <dgm:t>
        <a:bodyPr/>
        <a:lstStyle/>
        <a:p>
          <a:endParaRPr lang="en-US"/>
        </a:p>
      </dgm:t>
    </dgm:pt>
    <dgm:pt modelId="{C31E5682-B382-423D-9CE6-6BDBE37E96BD}" type="sibTrans" cxnId="{43C8CFA2-6510-4ED8-A1CB-33552C0203B5}">
      <dgm:prSet/>
      <dgm:spPr/>
      <dgm:t>
        <a:bodyPr/>
        <a:lstStyle/>
        <a:p>
          <a:endParaRPr lang="en-US"/>
        </a:p>
      </dgm:t>
    </dgm:pt>
    <dgm:pt modelId="{6F27F23F-6E79-4E0E-B89C-91C33EEF2F18}" type="pres">
      <dgm:prSet presAssocID="{A60C1183-FF85-4694-B778-A7F862B906C0}" presName="Name0" presStyleCnt="0">
        <dgm:presLayoutVars>
          <dgm:dir/>
          <dgm:animLvl val="lvl"/>
          <dgm:resizeHandles val="exact"/>
        </dgm:presLayoutVars>
      </dgm:prSet>
      <dgm:spPr/>
      <dgm:t>
        <a:bodyPr/>
        <a:lstStyle/>
        <a:p>
          <a:endParaRPr lang="lt-LT"/>
        </a:p>
      </dgm:t>
    </dgm:pt>
    <dgm:pt modelId="{3C670CC2-6D2D-4778-9D1F-C9ED837F228F}" type="pres">
      <dgm:prSet presAssocID="{E99FC265-9288-4824-9AF6-A6817289D058}" presName="linNode" presStyleCnt="0"/>
      <dgm:spPr/>
    </dgm:pt>
    <dgm:pt modelId="{F127C5DB-8A47-481E-8569-3F20771B0394}" type="pres">
      <dgm:prSet presAssocID="{E99FC265-9288-4824-9AF6-A6817289D058}" presName="parentText" presStyleLbl="node1" presStyleIdx="0" presStyleCnt="2" custScaleX="159497" custLinFactNeighborX="-849">
        <dgm:presLayoutVars>
          <dgm:chMax val="1"/>
          <dgm:bulletEnabled val="1"/>
        </dgm:presLayoutVars>
      </dgm:prSet>
      <dgm:spPr/>
      <dgm:t>
        <a:bodyPr/>
        <a:lstStyle/>
        <a:p>
          <a:endParaRPr lang="en-US"/>
        </a:p>
      </dgm:t>
    </dgm:pt>
    <dgm:pt modelId="{83BA8284-F6F9-444B-A449-AFBE039BE8A1}" type="pres">
      <dgm:prSet presAssocID="{E99FC265-9288-4824-9AF6-A6817289D058}" presName="descendantText" presStyleLbl="alignAccFollowNode1" presStyleIdx="0" presStyleCnt="2" custLinFactNeighborX="1509" custLinFactNeighborY="1811">
        <dgm:presLayoutVars>
          <dgm:bulletEnabled val="1"/>
        </dgm:presLayoutVars>
      </dgm:prSet>
      <dgm:spPr/>
      <dgm:t>
        <a:bodyPr/>
        <a:lstStyle/>
        <a:p>
          <a:endParaRPr lang="en-US"/>
        </a:p>
      </dgm:t>
    </dgm:pt>
    <dgm:pt modelId="{BEE45B32-970F-439C-8586-BF4B9DFFD977}" type="pres">
      <dgm:prSet presAssocID="{783E4C61-5072-4B3D-BA99-BB7C41D9593E}" presName="sp" presStyleCnt="0"/>
      <dgm:spPr/>
    </dgm:pt>
    <dgm:pt modelId="{C289BC30-5042-44C1-803E-54FC6DCCA57D}" type="pres">
      <dgm:prSet presAssocID="{BBCA279B-F7A5-4309-AD57-59F1CAF0F239}" presName="linNode" presStyleCnt="0"/>
      <dgm:spPr/>
    </dgm:pt>
    <dgm:pt modelId="{63001A4D-36EE-4399-A74A-E09167845693}" type="pres">
      <dgm:prSet presAssocID="{BBCA279B-F7A5-4309-AD57-59F1CAF0F239}" presName="parentText" presStyleLbl="node1" presStyleIdx="1" presStyleCnt="2" custScaleX="161591">
        <dgm:presLayoutVars>
          <dgm:chMax val="1"/>
          <dgm:bulletEnabled val="1"/>
        </dgm:presLayoutVars>
      </dgm:prSet>
      <dgm:spPr/>
      <dgm:t>
        <a:bodyPr/>
        <a:lstStyle/>
        <a:p>
          <a:endParaRPr lang="en-US"/>
        </a:p>
      </dgm:t>
    </dgm:pt>
    <dgm:pt modelId="{78F078F5-97A0-4509-A131-333F1F6D719E}" type="pres">
      <dgm:prSet presAssocID="{BBCA279B-F7A5-4309-AD57-59F1CAF0F239}" presName="descendantText" presStyleLbl="alignAccFollowNode1" presStyleIdx="1" presStyleCnt="2" custScaleY="191520" custLinFactNeighborX="479" custLinFactNeighborY="0">
        <dgm:presLayoutVars>
          <dgm:bulletEnabled val="1"/>
        </dgm:presLayoutVars>
      </dgm:prSet>
      <dgm:spPr/>
      <dgm:t>
        <a:bodyPr/>
        <a:lstStyle/>
        <a:p>
          <a:endParaRPr lang="en-US"/>
        </a:p>
      </dgm:t>
    </dgm:pt>
  </dgm:ptLst>
  <dgm:cxnLst>
    <dgm:cxn modelId="{B589229D-156E-42D6-BC39-E95CAEC90579}" type="presOf" srcId="{1DFEFEA2-DB76-42D7-85FB-AECBFF09DF00}" destId="{83BA8284-F6F9-444B-A449-AFBE039BE8A1}" srcOrd="0" destOrd="1" presId="urn:microsoft.com/office/officeart/2005/8/layout/vList5"/>
    <dgm:cxn modelId="{67328803-9B4C-4EB5-96FB-CA9DBDD4FE9E}" srcId="{A60C1183-FF85-4694-B778-A7F862B906C0}" destId="{E99FC265-9288-4824-9AF6-A6817289D058}" srcOrd="0" destOrd="0" parTransId="{486803FD-6486-4BFC-A22C-4BB23E6F3C15}" sibTransId="{783E4C61-5072-4B3D-BA99-BB7C41D9593E}"/>
    <dgm:cxn modelId="{A746AE7D-DD18-45BB-B911-D9437BA813E7}" type="presOf" srcId="{E99FC265-9288-4824-9AF6-A6817289D058}" destId="{F127C5DB-8A47-481E-8569-3F20771B0394}" srcOrd="0" destOrd="0" presId="urn:microsoft.com/office/officeart/2005/8/layout/vList5"/>
    <dgm:cxn modelId="{91D2EFD0-D2C7-48F0-B6A7-329C409F86BC}" srcId="{E99FC265-9288-4824-9AF6-A6817289D058}" destId="{1DFEFEA2-DB76-42D7-85FB-AECBFF09DF00}" srcOrd="1" destOrd="0" parTransId="{77FB9CBF-ABE1-4A78-8E3E-017D9E6CAB32}" sibTransId="{4407E919-4171-4471-827A-1E1EC4D6DBEA}"/>
    <dgm:cxn modelId="{43C8CFA2-6510-4ED8-A1CB-33552C0203B5}" srcId="{BBCA279B-F7A5-4309-AD57-59F1CAF0F239}" destId="{FBA32A2C-7137-40CE-B573-DF35028922C8}" srcOrd="1" destOrd="0" parTransId="{AF0F5AF9-78E7-4283-A23D-2C38CF2B19F0}" sibTransId="{C31E5682-B382-423D-9CE6-6BDBE37E96BD}"/>
    <dgm:cxn modelId="{4639B9F3-1559-46E7-8995-C4A18152CA6F}" srcId="{E99FC265-9288-4824-9AF6-A6817289D058}" destId="{5378C1BA-58DE-4FDB-A500-C5D37E8CB772}" srcOrd="0" destOrd="0" parTransId="{3BC1A361-1E62-4C8E-AB6D-45B893D1FAB8}" sibTransId="{FEEF29C1-A966-40D3-989F-8E82D777E15A}"/>
    <dgm:cxn modelId="{E06C18B0-8072-4A7C-83E0-EE33DF5CFC72}" type="presOf" srcId="{A48B2885-FE2E-408A-A66B-80C6D12D0F99}" destId="{78F078F5-97A0-4509-A131-333F1F6D719E}" srcOrd="0" destOrd="0" presId="urn:microsoft.com/office/officeart/2005/8/layout/vList5"/>
    <dgm:cxn modelId="{355C2AF4-155B-4DC5-BF61-86478375A203}" type="presOf" srcId="{A60C1183-FF85-4694-B778-A7F862B906C0}" destId="{6F27F23F-6E79-4E0E-B89C-91C33EEF2F18}" srcOrd="0" destOrd="0" presId="urn:microsoft.com/office/officeart/2005/8/layout/vList5"/>
    <dgm:cxn modelId="{CCEEE75A-0679-4580-B7E4-3365F4D3F989}" type="presOf" srcId="{87ABB377-789B-4528-9888-146F14F9519C}" destId="{83BA8284-F6F9-444B-A449-AFBE039BE8A1}" srcOrd="0" destOrd="2" presId="urn:microsoft.com/office/officeart/2005/8/layout/vList5"/>
    <dgm:cxn modelId="{A8FE2984-3671-40EC-9EDB-625592FA76CC}" type="presOf" srcId="{5378C1BA-58DE-4FDB-A500-C5D37E8CB772}" destId="{83BA8284-F6F9-444B-A449-AFBE039BE8A1}" srcOrd="0" destOrd="0" presId="urn:microsoft.com/office/officeart/2005/8/layout/vList5"/>
    <dgm:cxn modelId="{7044CCF2-7CBF-4ADB-8AEA-D42249D27EE6}" srcId="{E99FC265-9288-4824-9AF6-A6817289D058}" destId="{87ABB377-789B-4528-9888-146F14F9519C}" srcOrd="2" destOrd="0" parTransId="{C2F50B35-7066-43B4-9C28-10CB7E20BFF8}" sibTransId="{98DA1D9D-E129-4A1B-A5AA-E08D454EFA12}"/>
    <dgm:cxn modelId="{5B975210-2AD2-478D-BD72-8C8581833D8D}" srcId="{BBCA279B-F7A5-4309-AD57-59F1CAF0F239}" destId="{A48B2885-FE2E-408A-A66B-80C6D12D0F99}" srcOrd="0" destOrd="0" parTransId="{17C13B0C-12C4-47EF-98D0-13906975A94D}" sibTransId="{D52B0160-4157-40B0-A916-5B9A6F7CCE3F}"/>
    <dgm:cxn modelId="{3BD96A3E-101E-4F8D-B155-40C256715B67}" srcId="{A60C1183-FF85-4694-B778-A7F862B906C0}" destId="{BBCA279B-F7A5-4309-AD57-59F1CAF0F239}" srcOrd="1" destOrd="0" parTransId="{B5A508C0-2EF7-481F-B93E-078542DA6DDA}" sibTransId="{8502416E-B270-4BC2-811F-06E0350500C1}"/>
    <dgm:cxn modelId="{8ED055FA-FF04-4030-AF93-41889528C353}" type="presOf" srcId="{BBCA279B-F7A5-4309-AD57-59F1CAF0F239}" destId="{63001A4D-36EE-4399-A74A-E09167845693}" srcOrd="0" destOrd="0" presId="urn:microsoft.com/office/officeart/2005/8/layout/vList5"/>
    <dgm:cxn modelId="{40140331-35DB-44C3-BA85-85203A0602B2}" type="presOf" srcId="{FBA32A2C-7137-40CE-B573-DF35028922C8}" destId="{78F078F5-97A0-4509-A131-333F1F6D719E}" srcOrd="0" destOrd="1" presId="urn:microsoft.com/office/officeart/2005/8/layout/vList5"/>
    <dgm:cxn modelId="{B7CC753F-33C8-4BED-BD71-EBFDCC029816}" type="presParOf" srcId="{6F27F23F-6E79-4E0E-B89C-91C33EEF2F18}" destId="{3C670CC2-6D2D-4778-9D1F-C9ED837F228F}" srcOrd="0" destOrd="0" presId="urn:microsoft.com/office/officeart/2005/8/layout/vList5"/>
    <dgm:cxn modelId="{6B78ADD1-A51B-4D5C-AA5D-B29745B2A9FC}" type="presParOf" srcId="{3C670CC2-6D2D-4778-9D1F-C9ED837F228F}" destId="{F127C5DB-8A47-481E-8569-3F20771B0394}" srcOrd="0" destOrd="0" presId="urn:microsoft.com/office/officeart/2005/8/layout/vList5"/>
    <dgm:cxn modelId="{201E5DCD-EBD9-4A7B-889F-20A8185F9299}" type="presParOf" srcId="{3C670CC2-6D2D-4778-9D1F-C9ED837F228F}" destId="{83BA8284-F6F9-444B-A449-AFBE039BE8A1}" srcOrd="1" destOrd="0" presId="urn:microsoft.com/office/officeart/2005/8/layout/vList5"/>
    <dgm:cxn modelId="{9703D6C6-B39E-4161-91BA-AF8549C48F83}" type="presParOf" srcId="{6F27F23F-6E79-4E0E-B89C-91C33EEF2F18}" destId="{BEE45B32-970F-439C-8586-BF4B9DFFD977}" srcOrd="1" destOrd="0" presId="urn:microsoft.com/office/officeart/2005/8/layout/vList5"/>
    <dgm:cxn modelId="{505E15C4-D42B-4CCD-8F6C-343B82432718}" type="presParOf" srcId="{6F27F23F-6E79-4E0E-B89C-91C33EEF2F18}" destId="{C289BC30-5042-44C1-803E-54FC6DCCA57D}" srcOrd="2" destOrd="0" presId="urn:microsoft.com/office/officeart/2005/8/layout/vList5"/>
    <dgm:cxn modelId="{5EF4462E-8587-4CBB-BD1C-6E4B0F6828E9}" type="presParOf" srcId="{C289BC30-5042-44C1-803E-54FC6DCCA57D}" destId="{63001A4D-36EE-4399-A74A-E09167845693}" srcOrd="0" destOrd="0" presId="urn:microsoft.com/office/officeart/2005/8/layout/vList5"/>
    <dgm:cxn modelId="{06776299-31EC-44F0-90C0-AC4E674215B2}" type="presParOf" srcId="{C289BC30-5042-44C1-803E-54FC6DCCA57D}" destId="{78F078F5-97A0-4509-A131-333F1F6D719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2861CFD-B11A-47F7-8FA0-C8965CB2B6DC}"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lt-LT"/>
        </a:p>
      </dgm:t>
    </dgm:pt>
    <dgm:pt modelId="{39C5C07A-D341-4E90-B597-50A73F70C4E2}">
      <dgm:prSet phldrT="[Text]" custT="1"/>
      <dgm:spPr/>
      <dgm:t>
        <a:bodyPr/>
        <a:lstStyle/>
        <a:p>
          <a:r>
            <a:rPr lang="lt-LT" sz="1600" dirty="0" smtClean="0">
              <a:solidFill>
                <a:schemeClr val="tx1"/>
              </a:solidFill>
              <a:latin typeface="Georgia" panose="02040502050405020303" pitchFamily="18" charset="0"/>
            </a:rPr>
            <a:t>Informacija, susijusi su projektų paraiškų vertinimu ir projektų atranka, pateikiama atitinkamos savivaldybės administracijos interneto svetainėje (pvz. skelbimas apie konkursą, organizacijų, pateikusių paraiškas sąrašas, finansuojami ir nefinansuojami projektai, skiriamos lėšos...)</a:t>
          </a:r>
          <a:endParaRPr lang="lt-LT" sz="1600" dirty="0">
            <a:solidFill>
              <a:schemeClr val="tx1"/>
            </a:solidFill>
            <a:latin typeface="Georgia" panose="02040502050405020303" pitchFamily="18" charset="0"/>
          </a:endParaRPr>
        </a:p>
      </dgm:t>
    </dgm:pt>
    <dgm:pt modelId="{C5CA76D5-8CDA-4709-9BB4-C5336017B10D}" type="parTrans" cxnId="{AD9F6051-26AA-4D16-A743-CEB075A1B500}">
      <dgm:prSet/>
      <dgm:spPr/>
      <dgm:t>
        <a:bodyPr/>
        <a:lstStyle/>
        <a:p>
          <a:endParaRPr lang="lt-LT"/>
        </a:p>
      </dgm:t>
    </dgm:pt>
    <dgm:pt modelId="{78AF4CFA-9380-47DE-AF29-EF8B5011096A}" type="sibTrans" cxnId="{AD9F6051-26AA-4D16-A743-CEB075A1B500}">
      <dgm:prSet/>
      <dgm:spPr/>
      <dgm:t>
        <a:bodyPr/>
        <a:lstStyle/>
        <a:p>
          <a:endParaRPr lang="lt-LT"/>
        </a:p>
      </dgm:t>
    </dgm:pt>
    <dgm:pt modelId="{C93E4B44-41F5-488F-8C55-1064704F35C1}">
      <dgm:prSet phldrT="[Text]" custT="1"/>
      <dgm:spPr/>
      <dgm:t>
        <a:bodyPr/>
        <a:lstStyle/>
        <a:p>
          <a:r>
            <a:rPr lang="lt-LT" sz="1600" dirty="0" smtClean="0">
              <a:solidFill>
                <a:schemeClr val="tx1"/>
              </a:solidFill>
              <a:latin typeface="Georgia" panose="02040502050405020303" pitchFamily="18" charset="0"/>
            </a:rPr>
            <a:t>Pareiškėjas ir savivaldybės administracija turi viešinti projektą, kad projekto tikslinė (-ės) grupė (-ės) ir visuomenė daugiau sužinotų apie projekto tikslus, uždavinius, eigą ir jo rezultatus</a:t>
          </a:r>
          <a:endParaRPr lang="lt-LT" sz="1600" dirty="0"/>
        </a:p>
      </dgm:t>
    </dgm:pt>
    <dgm:pt modelId="{7E2AADCE-0680-4795-8453-3C57066D6C58}" type="parTrans" cxnId="{345A7ED1-BDB8-4DA7-B22B-457A7410954F}">
      <dgm:prSet/>
      <dgm:spPr/>
      <dgm:t>
        <a:bodyPr/>
        <a:lstStyle/>
        <a:p>
          <a:endParaRPr lang="lt-LT"/>
        </a:p>
      </dgm:t>
    </dgm:pt>
    <dgm:pt modelId="{014E4C01-A5CE-4C22-99CC-DC844081D444}" type="sibTrans" cxnId="{345A7ED1-BDB8-4DA7-B22B-457A7410954F}">
      <dgm:prSet/>
      <dgm:spPr/>
      <dgm:t>
        <a:bodyPr/>
        <a:lstStyle/>
        <a:p>
          <a:endParaRPr lang="lt-LT"/>
        </a:p>
      </dgm:t>
    </dgm:pt>
    <dgm:pt modelId="{AC18CA1B-8301-4E9B-A200-AEFAC03A98F2}">
      <dgm:prSet phldrT="[Text]" custT="1"/>
      <dgm:spPr/>
      <dgm:t>
        <a:bodyPr/>
        <a:lstStyle/>
        <a:p>
          <a:r>
            <a:rPr lang="lt-LT" sz="1600" dirty="0" smtClean="0">
              <a:solidFill>
                <a:schemeClr val="tx1"/>
              </a:solidFill>
              <a:latin typeface="Georgia" panose="02040502050405020303" pitchFamily="18" charset="0"/>
            </a:rPr>
            <a:t>Viešindamas projektą, pareiškėjas turi nepažeisti viešosios tvarkos, laikytis teisės aktų nustatytos tvarkos ir nurodyti, kad projektui lėšų skyrė Socialinės apsaugos ir darbo ministerija</a:t>
          </a:r>
          <a:endParaRPr lang="lt-LT" sz="1600" dirty="0">
            <a:solidFill>
              <a:schemeClr val="tx1"/>
            </a:solidFill>
            <a:latin typeface="Georgia" panose="02040502050405020303" pitchFamily="18" charset="0"/>
          </a:endParaRPr>
        </a:p>
      </dgm:t>
    </dgm:pt>
    <dgm:pt modelId="{03A26C69-E21A-464A-969F-515A660BF965}" type="parTrans" cxnId="{10359D4F-9AF4-4453-9AFF-ED482C2353C5}">
      <dgm:prSet/>
      <dgm:spPr/>
      <dgm:t>
        <a:bodyPr/>
        <a:lstStyle/>
        <a:p>
          <a:endParaRPr lang="lt-LT"/>
        </a:p>
      </dgm:t>
    </dgm:pt>
    <dgm:pt modelId="{792CDA4F-7909-4539-9F6C-4CEF0A127C36}" type="sibTrans" cxnId="{10359D4F-9AF4-4453-9AFF-ED482C2353C5}">
      <dgm:prSet/>
      <dgm:spPr/>
      <dgm:t>
        <a:bodyPr/>
        <a:lstStyle/>
        <a:p>
          <a:endParaRPr lang="lt-LT"/>
        </a:p>
      </dgm:t>
    </dgm:pt>
    <dgm:pt modelId="{FAB34D83-FB12-4A79-BBA0-467FF8A5402B}" type="pres">
      <dgm:prSet presAssocID="{F2861CFD-B11A-47F7-8FA0-C8965CB2B6DC}" presName="composite" presStyleCnt="0">
        <dgm:presLayoutVars>
          <dgm:chMax val="5"/>
          <dgm:dir/>
          <dgm:animLvl val="ctr"/>
          <dgm:resizeHandles val="exact"/>
        </dgm:presLayoutVars>
      </dgm:prSet>
      <dgm:spPr/>
      <dgm:t>
        <a:bodyPr/>
        <a:lstStyle/>
        <a:p>
          <a:endParaRPr lang="en-US"/>
        </a:p>
      </dgm:t>
    </dgm:pt>
    <dgm:pt modelId="{01DCEAE3-EBBD-43DB-95FD-20CEAC55105A}" type="pres">
      <dgm:prSet presAssocID="{F2861CFD-B11A-47F7-8FA0-C8965CB2B6DC}" presName="cycle" presStyleCnt="0"/>
      <dgm:spPr/>
    </dgm:pt>
    <dgm:pt modelId="{A3829F57-50FB-445A-8FB4-42E5F370B298}" type="pres">
      <dgm:prSet presAssocID="{F2861CFD-B11A-47F7-8FA0-C8965CB2B6DC}" presName="centerShape" presStyleCnt="0"/>
      <dgm:spPr/>
    </dgm:pt>
    <dgm:pt modelId="{28B3D813-971B-43AF-894A-ABBFB677910E}" type="pres">
      <dgm:prSet presAssocID="{F2861CFD-B11A-47F7-8FA0-C8965CB2B6DC}" presName="connSite" presStyleLbl="node1" presStyleIdx="0" presStyleCnt="4"/>
      <dgm:spPr/>
    </dgm:pt>
    <dgm:pt modelId="{23FB0A58-AC11-42E7-8C45-CCE805483E8F}" type="pres">
      <dgm:prSet presAssocID="{F2861CFD-B11A-47F7-8FA0-C8965CB2B6DC}" presName="visible" presStyleLbl="node1" presStyleIdx="0" presStyleCnt="4" custScaleX="85910" custScaleY="90000" custLinFactNeighborX="690" custLinFactNeighborY="8620"/>
      <dgm:spPr>
        <a:blipFill rotWithShape="1">
          <a:blip xmlns:r="http://schemas.openxmlformats.org/officeDocument/2006/relationships" r:embed="rId1"/>
          <a:stretch>
            <a:fillRect/>
          </a:stretch>
        </a:blipFill>
      </dgm:spPr>
    </dgm:pt>
    <dgm:pt modelId="{F965B35F-AD44-403F-9460-5DC9AD45E717}" type="pres">
      <dgm:prSet presAssocID="{C5CA76D5-8CDA-4709-9BB4-C5336017B10D}" presName="Name25" presStyleLbl="parChTrans1D1" presStyleIdx="0" presStyleCnt="3"/>
      <dgm:spPr/>
      <dgm:t>
        <a:bodyPr/>
        <a:lstStyle/>
        <a:p>
          <a:endParaRPr lang="en-US"/>
        </a:p>
      </dgm:t>
    </dgm:pt>
    <dgm:pt modelId="{33C63643-CC1C-42DE-A7F4-7B60C2BDCD7F}" type="pres">
      <dgm:prSet presAssocID="{39C5C07A-D341-4E90-B597-50A73F70C4E2}" presName="node" presStyleCnt="0"/>
      <dgm:spPr/>
    </dgm:pt>
    <dgm:pt modelId="{16973C6D-F298-4C13-A160-1839CC7EAB9C}" type="pres">
      <dgm:prSet presAssocID="{39C5C07A-D341-4E90-B597-50A73F70C4E2}" presName="parentNode" presStyleLbl="node1" presStyleIdx="1" presStyleCnt="4" custScaleX="322329" custScaleY="129001" custLinFactNeighborX="44139" custLinFactNeighborY="8046">
        <dgm:presLayoutVars>
          <dgm:chMax val="1"/>
          <dgm:bulletEnabled val="1"/>
        </dgm:presLayoutVars>
      </dgm:prSet>
      <dgm:spPr/>
      <dgm:t>
        <a:bodyPr/>
        <a:lstStyle/>
        <a:p>
          <a:endParaRPr lang="lt-LT"/>
        </a:p>
      </dgm:t>
    </dgm:pt>
    <dgm:pt modelId="{37897EA5-49B3-44E3-AD99-3C198BD559D7}" type="pres">
      <dgm:prSet presAssocID="{39C5C07A-D341-4E90-B597-50A73F70C4E2}" presName="childNode" presStyleLbl="revTx" presStyleIdx="0" presStyleCnt="0">
        <dgm:presLayoutVars>
          <dgm:bulletEnabled val="1"/>
        </dgm:presLayoutVars>
      </dgm:prSet>
      <dgm:spPr/>
    </dgm:pt>
    <dgm:pt modelId="{DBBE061F-9F2A-4910-93EB-497921A48C60}" type="pres">
      <dgm:prSet presAssocID="{7E2AADCE-0680-4795-8453-3C57066D6C58}" presName="Name25" presStyleLbl="parChTrans1D1" presStyleIdx="1" presStyleCnt="3"/>
      <dgm:spPr/>
      <dgm:t>
        <a:bodyPr/>
        <a:lstStyle/>
        <a:p>
          <a:endParaRPr lang="en-US"/>
        </a:p>
      </dgm:t>
    </dgm:pt>
    <dgm:pt modelId="{5576D73A-20BD-4012-B03F-1634D08ED10A}" type="pres">
      <dgm:prSet presAssocID="{C93E4B44-41F5-488F-8C55-1064704F35C1}" presName="node" presStyleCnt="0"/>
      <dgm:spPr/>
    </dgm:pt>
    <dgm:pt modelId="{71C3B1E2-3BED-4DA9-AF80-D93D4D47BA1B}" type="pres">
      <dgm:prSet presAssocID="{C93E4B44-41F5-488F-8C55-1064704F35C1}" presName="parentNode" presStyleLbl="node1" presStyleIdx="2" presStyleCnt="4" custScaleX="301517" custScaleY="121264" custLinFactX="28735" custLinFactNeighborX="100000" custLinFactNeighborY="7471">
        <dgm:presLayoutVars>
          <dgm:chMax val="1"/>
          <dgm:bulletEnabled val="1"/>
        </dgm:presLayoutVars>
      </dgm:prSet>
      <dgm:spPr/>
      <dgm:t>
        <a:bodyPr/>
        <a:lstStyle/>
        <a:p>
          <a:endParaRPr lang="en-US"/>
        </a:p>
      </dgm:t>
    </dgm:pt>
    <dgm:pt modelId="{9631A26D-2C9D-4C9E-8A9F-D876CBAF841A}" type="pres">
      <dgm:prSet presAssocID="{C93E4B44-41F5-488F-8C55-1064704F35C1}" presName="childNode" presStyleLbl="revTx" presStyleIdx="0" presStyleCnt="0">
        <dgm:presLayoutVars>
          <dgm:bulletEnabled val="1"/>
        </dgm:presLayoutVars>
      </dgm:prSet>
      <dgm:spPr/>
    </dgm:pt>
    <dgm:pt modelId="{02CE1101-26A4-4B9F-A61C-5E918CDF5589}" type="pres">
      <dgm:prSet presAssocID="{03A26C69-E21A-464A-969F-515A660BF965}" presName="Name25" presStyleLbl="parChTrans1D1" presStyleIdx="2" presStyleCnt="3"/>
      <dgm:spPr/>
      <dgm:t>
        <a:bodyPr/>
        <a:lstStyle/>
        <a:p>
          <a:endParaRPr lang="en-US"/>
        </a:p>
      </dgm:t>
    </dgm:pt>
    <dgm:pt modelId="{742CDB7E-98AB-4267-9B70-E8AE1474AD3F}" type="pres">
      <dgm:prSet presAssocID="{AC18CA1B-8301-4E9B-A200-AEFAC03A98F2}" presName="node" presStyleCnt="0"/>
      <dgm:spPr/>
    </dgm:pt>
    <dgm:pt modelId="{F01E21A4-72EE-4197-B31A-6B9722A5377D}" type="pres">
      <dgm:prSet presAssocID="{AC18CA1B-8301-4E9B-A200-AEFAC03A98F2}" presName="parentNode" presStyleLbl="node1" presStyleIdx="3" presStyleCnt="4" custScaleX="296599" custScaleY="113476" custLinFactNeighborX="39080" custLinFactNeighborY="-3448">
        <dgm:presLayoutVars>
          <dgm:chMax val="1"/>
          <dgm:bulletEnabled val="1"/>
        </dgm:presLayoutVars>
      </dgm:prSet>
      <dgm:spPr/>
      <dgm:t>
        <a:bodyPr/>
        <a:lstStyle/>
        <a:p>
          <a:endParaRPr lang="en-US"/>
        </a:p>
      </dgm:t>
    </dgm:pt>
    <dgm:pt modelId="{64888470-0D1F-4577-B460-CBDEC5C535A5}" type="pres">
      <dgm:prSet presAssocID="{AC18CA1B-8301-4E9B-A200-AEFAC03A98F2}" presName="childNode" presStyleLbl="revTx" presStyleIdx="0" presStyleCnt="0">
        <dgm:presLayoutVars>
          <dgm:bulletEnabled val="1"/>
        </dgm:presLayoutVars>
      </dgm:prSet>
      <dgm:spPr/>
    </dgm:pt>
  </dgm:ptLst>
  <dgm:cxnLst>
    <dgm:cxn modelId="{AD9F6051-26AA-4D16-A743-CEB075A1B500}" srcId="{F2861CFD-B11A-47F7-8FA0-C8965CB2B6DC}" destId="{39C5C07A-D341-4E90-B597-50A73F70C4E2}" srcOrd="0" destOrd="0" parTransId="{C5CA76D5-8CDA-4709-9BB4-C5336017B10D}" sibTransId="{78AF4CFA-9380-47DE-AF29-EF8B5011096A}"/>
    <dgm:cxn modelId="{A4F24C47-9CCB-4A56-AF6C-6F7DBCC1A586}" type="presOf" srcId="{C5CA76D5-8CDA-4709-9BB4-C5336017B10D}" destId="{F965B35F-AD44-403F-9460-5DC9AD45E717}" srcOrd="0" destOrd="0" presId="urn:microsoft.com/office/officeart/2005/8/layout/radial2"/>
    <dgm:cxn modelId="{A795D511-6C15-4939-B062-D8CE318C5792}" type="presOf" srcId="{39C5C07A-D341-4E90-B597-50A73F70C4E2}" destId="{16973C6D-F298-4C13-A160-1839CC7EAB9C}" srcOrd="0" destOrd="0" presId="urn:microsoft.com/office/officeart/2005/8/layout/radial2"/>
    <dgm:cxn modelId="{58278710-0090-4DC6-AF9C-99228EB9FAC3}" type="presOf" srcId="{7E2AADCE-0680-4795-8453-3C57066D6C58}" destId="{DBBE061F-9F2A-4910-93EB-497921A48C60}" srcOrd="0" destOrd="0" presId="urn:microsoft.com/office/officeart/2005/8/layout/radial2"/>
    <dgm:cxn modelId="{70A36929-39D9-4FE9-92D6-73A0582134A0}" type="presOf" srcId="{F2861CFD-B11A-47F7-8FA0-C8965CB2B6DC}" destId="{FAB34D83-FB12-4A79-BBA0-467FF8A5402B}" srcOrd="0" destOrd="0" presId="urn:microsoft.com/office/officeart/2005/8/layout/radial2"/>
    <dgm:cxn modelId="{10359D4F-9AF4-4453-9AFF-ED482C2353C5}" srcId="{F2861CFD-B11A-47F7-8FA0-C8965CB2B6DC}" destId="{AC18CA1B-8301-4E9B-A200-AEFAC03A98F2}" srcOrd="2" destOrd="0" parTransId="{03A26C69-E21A-464A-969F-515A660BF965}" sibTransId="{792CDA4F-7909-4539-9F6C-4CEF0A127C36}"/>
    <dgm:cxn modelId="{1A08208B-1A4F-4B8F-A242-EEDE30D6DA5C}" type="presOf" srcId="{C93E4B44-41F5-488F-8C55-1064704F35C1}" destId="{71C3B1E2-3BED-4DA9-AF80-D93D4D47BA1B}" srcOrd="0" destOrd="0" presId="urn:microsoft.com/office/officeart/2005/8/layout/radial2"/>
    <dgm:cxn modelId="{345A7ED1-BDB8-4DA7-B22B-457A7410954F}" srcId="{F2861CFD-B11A-47F7-8FA0-C8965CB2B6DC}" destId="{C93E4B44-41F5-488F-8C55-1064704F35C1}" srcOrd="1" destOrd="0" parTransId="{7E2AADCE-0680-4795-8453-3C57066D6C58}" sibTransId="{014E4C01-A5CE-4C22-99CC-DC844081D444}"/>
    <dgm:cxn modelId="{1ABC6954-13FD-49BD-86C9-A3375A6A7209}" type="presOf" srcId="{AC18CA1B-8301-4E9B-A200-AEFAC03A98F2}" destId="{F01E21A4-72EE-4197-B31A-6B9722A5377D}" srcOrd="0" destOrd="0" presId="urn:microsoft.com/office/officeart/2005/8/layout/radial2"/>
    <dgm:cxn modelId="{650DD2E4-C97A-45D8-B8C6-BE064AA85F32}" type="presOf" srcId="{03A26C69-E21A-464A-969F-515A660BF965}" destId="{02CE1101-26A4-4B9F-A61C-5E918CDF5589}" srcOrd="0" destOrd="0" presId="urn:microsoft.com/office/officeart/2005/8/layout/radial2"/>
    <dgm:cxn modelId="{C00DD91E-FFBC-472F-9FFC-303FAEBEA0D7}" type="presParOf" srcId="{FAB34D83-FB12-4A79-BBA0-467FF8A5402B}" destId="{01DCEAE3-EBBD-43DB-95FD-20CEAC55105A}" srcOrd="0" destOrd="0" presId="urn:microsoft.com/office/officeart/2005/8/layout/radial2"/>
    <dgm:cxn modelId="{6A3BE67D-90C4-419B-8395-E8CB06844635}" type="presParOf" srcId="{01DCEAE3-EBBD-43DB-95FD-20CEAC55105A}" destId="{A3829F57-50FB-445A-8FB4-42E5F370B298}" srcOrd="0" destOrd="0" presId="urn:microsoft.com/office/officeart/2005/8/layout/radial2"/>
    <dgm:cxn modelId="{B95911E9-2C5D-4EF9-B82E-8A57BADE56BF}" type="presParOf" srcId="{A3829F57-50FB-445A-8FB4-42E5F370B298}" destId="{28B3D813-971B-43AF-894A-ABBFB677910E}" srcOrd="0" destOrd="0" presId="urn:microsoft.com/office/officeart/2005/8/layout/radial2"/>
    <dgm:cxn modelId="{88ADA88F-CF5E-4612-9B77-6002A392A427}" type="presParOf" srcId="{A3829F57-50FB-445A-8FB4-42E5F370B298}" destId="{23FB0A58-AC11-42E7-8C45-CCE805483E8F}" srcOrd="1" destOrd="0" presId="urn:microsoft.com/office/officeart/2005/8/layout/radial2"/>
    <dgm:cxn modelId="{D1BA7AC0-0959-4830-B4C1-53FABC984187}" type="presParOf" srcId="{01DCEAE3-EBBD-43DB-95FD-20CEAC55105A}" destId="{F965B35F-AD44-403F-9460-5DC9AD45E717}" srcOrd="1" destOrd="0" presId="urn:microsoft.com/office/officeart/2005/8/layout/radial2"/>
    <dgm:cxn modelId="{17857097-B811-458F-AB94-799C7054961E}" type="presParOf" srcId="{01DCEAE3-EBBD-43DB-95FD-20CEAC55105A}" destId="{33C63643-CC1C-42DE-A7F4-7B60C2BDCD7F}" srcOrd="2" destOrd="0" presId="urn:microsoft.com/office/officeart/2005/8/layout/radial2"/>
    <dgm:cxn modelId="{847B1B90-25D1-4EBA-A01C-5BFD3F547490}" type="presParOf" srcId="{33C63643-CC1C-42DE-A7F4-7B60C2BDCD7F}" destId="{16973C6D-F298-4C13-A160-1839CC7EAB9C}" srcOrd="0" destOrd="0" presId="urn:microsoft.com/office/officeart/2005/8/layout/radial2"/>
    <dgm:cxn modelId="{90CD06F8-F8AB-4763-8B7E-7B9A82B6815C}" type="presParOf" srcId="{33C63643-CC1C-42DE-A7F4-7B60C2BDCD7F}" destId="{37897EA5-49B3-44E3-AD99-3C198BD559D7}" srcOrd="1" destOrd="0" presId="urn:microsoft.com/office/officeart/2005/8/layout/radial2"/>
    <dgm:cxn modelId="{C22B2810-47A8-4529-AD43-12CC717F537B}" type="presParOf" srcId="{01DCEAE3-EBBD-43DB-95FD-20CEAC55105A}" destId="{DBBE061F-9F2A-4910-93EB-497921A48C60}" srcOrd="3" destOrd="0" presId="urn:microsoft.com/office/officeart/2005/8/layout/radial2"/>
    <dgm:cxn modelId="{16B40F2F-F3E7-4D33-9921-A38C83276BCA}" type="presParOf" srcId="{01DCEAE3-EBBD-43DB-95FD-20CEAC55105A}" destId="{5576D73A-20BD-4012-B03F-1634D08ED10A}" srcOrd="4" destOrd="0" presId="urn:microsoft.com/office/officeart/2005/8/layout/radial2"/>
    <dgm:cxn modelId="{CCCF0D94-5F03-4D87-B021-6DD2E4FC821B}" type="presParOf" srcId="{5576D73A-20BD-4012-B03F-1634D08ED10A}" destId="{71C3B1E2-3BED-4DA9-AF80-D93D4D47BA1B}" srcOrd="0" destOrd="0" presId="urn:microsoft.com/office/officeart/2005/8/layout/radial2"/>
    <dgm:cxn modelId="{13915868-775A-4A74-B9E2-C7317530E619}" type="presParOf" srcId="{5576D73A-20BD-4012-B03F-1634D08ED10A}" destId="{9631A26D-2C9D-4C9E-8A9F-D876CBAF841A}" srcOrd="1" destOrd="0" presId="urn:microsoft.com/office/officeart/2005/8/layout/radial2"/>
    <dgm:cxn modelId="{106B6606-E33A-472F-A33E-F76125651087}" type="presParOf" srcId="{01DCEAE3-EBBD-43DB-95FD-20CEAC55105A}" destId="{02CE1101-26A4-4B9F-A61C-5E918CDF5589}" srcOrd="5" destOrd="0" presId="urn:microsoft.com/office/officeart/2005/8/layout/radial2"/>
    <dgm:cxn modelId="{B3DE9750-5414-4AF8-9CC9-349B4609457D}" type="presParOf" srcId="{01DCEAE3-EBBD-43DB-95FD-20CEAC55105A}" destId="{742CDB7E-98AB-4267-9B70-E8AE1474AD3F}" srcOrd="6" destOrd="0" presId="urn:microsoft.com/office/officeart/2005/8/layout/radial2"/>
    <dgm:cxn modelId="{7D736F50-1F04-4B98-B74E-1DF3D4E4131C}" type="presParOf" srcId="{742CDB7E-98AB-4267-9B70-E8AE1474AD3F}" destId="{F01E21A4-72EE-4197-B31A-6B9722A5377D}" srcOrd="0" destOrd="0" presId="urn:microsoft.com/office/officeart/2005/8/layout/radial2"/>
    <dgm:cxn modelId="{2B14F02E-5C2A-4C43-A8BF-4E7F02FCBD04}" type="presParOf" srcId="{742CDB7E-98AB-4267-9B70-E8AE1474AD3F}" destId="{64888470-0D1F-4577-B460-CBDEC5C535A5}"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59EDF7-0342-40E4-8F91-38F257CA532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9271583-AF1A-4384-B757-F87D34471BF2}">
      <dgm:prSet phldrT="[Text]" custT="1"/>
      <dgm:spPr/>
      <dgm:t>
        <a:bodyPr/>
        <a:lstStyle/>
        <a:p>
          <a:pPr algn="ctr"/>
          <a:r>
            <a:rPr lang="lt-LT" sz="2400" dirty="0" smtClean="0">
              <a:solidFill>
                <a:schemeClr val="tx1"/>
              </a:solidFill>
              <a:latin typeface="Georgia" pitchFamily="18" charset="0"/>
            </a:rPr>
            <a:t>Nuolatinio pobūdžio veiklose projekto vykdymo laikotarpiu turi dalyvauti ne mažiau kaip 10 neįgaliųjų</a:t>
          </a:r>
          <a:endParaRPr lang="en-US" sz="2400" dirty="0">
            <a:solidFill>
              <a:schemeClr val="tx1"/>
            </a:solidFill>
            <a:latin typeface="Georgia" pitchFamily="18" charset="0"/>
          </a:endParaRPr>
        </a:p>
      </dgm:t>
    </dgm:pt>
    <dgm:pt modelId="{B069D3DC-6F7D-41F3-A4B0-523423EC1F39}" type="parTrans" cxnId="{6CF22301-9C4F-4F63-AFE4-1FA80A27BEEE}">
      <dgm:prSet/>
      <dgm:spPr/>
      <dgm:t>
        <a:bodyPr/>
        <a:lstStyle/>
        <a:p>
          <a:endParaRPr lang="en-US"/>
        </a:p>
      </dgm:t>
    </dgm:pt>
    <dgm:pt modelId="{82976D63-7BC7-454B-ADA8-2B96195EC527}" type="sibTrans" cxnId="{6CF22301-9C4F-4F63-AFE4-1FA80A27BEEE}">
      <dgm:prSet/>
      <dgm:spPr/>
      <dgm:t>
        <a:bodyPr/>
        <a:lstStyle/>
        <a:p>
          <a:endParaRPr lang="en-US"/>
        </a:p>
      </dgm:t>
    </dgm:pt>
    <dgm:pt modelId="{78C3F6EB-EB8F-4FDC-9CF7-0C21D1B0557E}">
      <dgm:prSet phldrT="[Text]" custT="1"/>
      <dgm:spPr/>
      <dgm:t>
        <a:bodyPr/>
        <a:lstStyle/>
        <a:p>
          <a:pPr algn="l"/>
          <a:r>
            <a:rPr lang="lt-LT" sz="2400" dirty="0" smtClean="0">
              <a:solidFill>
                <a:schemeClr val="tx1"/>
              </a:solidFill>
              <a:latin typeface="Georgia" pitchFamily="18" charset="0"/>
            </a:rPr>
            <a:t>Tikslinė asmenų grupė – neįgalieji, kuriems Neįgaliųjų socialinės integracijos įstatymo nustatyta tvarka nustatytas:</a:t>
          </a:r>
        </a:p>
        <a:p>
          <a:pPr algn="l"/>
          <a:r>
            <a:rPr lang="en-US" sz="2400" dirty="0" smtClean="0">
              <a:solidFill>
                <a:schemeClr val="tx1"/>
              </a:solidFill>
              <a:latin typeface="Georgia" pitchFamily="18" charset="0"/>
            </a:rPr>
            <a:t>* </a:t>
          </a:r>
          <a:r>
            <a:rPr lang="lt-LT" sz="2400" dirty="0" smtClean="0">
              <a:solidFill>
                <a:schemeClr val="tx1"/>
              </a:solidFill>
              <a:latin typeface="Georgia" pitchFamily="18" charset="0"/>
            </a:rPr>
            <a:t>neįgalumo lygis;</a:t>
          </a:r>
        </a:p>
        <a:p>
          <a:pPr algn="l"/>
          <a:r>
            <a:rPr lang="en-US" sz="2400" dirty="0" smtClean="0">
              <a:solidFill>
                <a:schemeClr val="tx1"/>
              </a:solidFill>
              <a:latin typeface="Georgia" pitchFamily="18" charset="0"/>
            </a:rPr>
            <a:t>* </a:t>
          </a:r>
          <a:r>
            <a:rPr lang="lt-LT" sz="2400" dirty="0" smtClean="0">
              <a:solidFill>
                <a:schemeClr val="tx1"/>
              </a:solidFill>
              <a:latin typeface="Georgia" pitchFamily="18" charset="0"/>
            </a:rPr>
            <a:t>55 procentų ir mažesnis darbingumo lygis;</a:t>
          </a:r>
        </a:p>
        <a:p>
          <a:pPr algn="l"/>
          <a:r>
            <a:rPr lang="en-US" sz="2400" dirty="0" smtClean="0">
              <a:solidFill>
                <a:schemeClr val="tx1"/>
              </a:solidFill>
              <a:latin typeface="Georgia" pitchFamily="18" charset="0"/>
            </a:rPr>
            <a:t>* </a:t>
          </a:r>
          <a:r>
            <a:rPr lang="lt-LT" sz="2400" dirty="0" smtClean="0">
              <a:solidFill>
                <a:schemeClr val="tx1"/>
              </a:solidFill>
              <a:latin typeface="Georgia" pitchFamily="18" charset="0"/>
            </a:rPr>
            <a:t>specialiųjų poreikių lygis.</a:t>
          </a:r>
          <a:endParaRPr lang="en-US" sz="2400" dirty="0">
            <a:solidFill>
              <a:schemeClr val="tx1"/>
            </a:solidFill>
            <a:latin typeface="Georgia" pitchFamily="18" charset="0"/>
          </a:endParaRPr>
        </a:p>
      </dgm:t>
    </dgm:pt>
    <dgm:pt modelId="{CEAB5C66-4230-4B70-9BA8-A538146BA1D6}" type="parTrans" cxnId="{298EB14B-C2E0-483C-9A8C-E31F8D8EEABC}">
      <dgm:prSet/>
      <dgm:spPr/>
      <dgm:t>
        <a:bodyPr/>
        <a:lstStyle/>
        <a:p>
          <a:endParaRPr lang="en-US"/>
        </a:p>
      </dgm:t>
    </dgm:pt>
    <dgm:pt modelId="{4F151108-B067-443D-96FF-E493F5DEC5CF}" type="sibTrans" cxnId="{298EB14B-C2E0-483C-9A8C-E31F8D8EEABC}">
      <dgm:prSet/>
      <dgm:spPr/>
      <dgm:t>
        <a:bodyPr/>
        <a:lstStyle/>
        <a:p>
          <a:endParaRPr lang="en-US"/>
        </a:p>
      </dgm:t>
    </dgm:pt>
    <dgm:pt modelId="{30E86BB7-F577-48C0-B716-C0730A2D1A93}" type="pres">
      <dgm:prSet presAssocID="{D959EDF7-0342-40E4-8F91-38F257CA5324}" presName="Name0" presStyleCnt="0">
        <dgm:presLayoutVars>
          <dgm:dir/>
          <dgm:animLvl val="lvl"/>
          <dgm:resizeHandles val="exact"/>
        </dgm:presLayoutVars>
      </dgm:prSet>
      <dgm:spPr/>
      <dgm:t>
        <a:bodyPr/>
        <a:lstStyle/>
        <a:p>
          <a:endParaRPr lang="lt-LT"/>
        </a:p>
      </dgm:t>
    </dgm:pt>
    <dgm:pt modelId="{087235E5-7EED-4F3B-A681-247FC3D6F2D6}" type="pres">
      <dgm:prSet presAssocID="{39271583-AF1A-4384-B757-F87D34471BF2}" presName="linNode" presStyleCnt="0"/>
      <dgm:spPr/>
    </dgm:pt>
    <dgm:pt modelId="{87A8F1F3-C510-4A7E-98CC-66D17C7455FA}" type="pres">
      <dgm:prSet presAssocID="{39271583-AF1A-4384-B757-F87D34471BF2}" presName="parentText" presStyleLbl="node1" presStyleIdx="0" presStyleCnt="2" custScaleX="277778" custScaleY="31568" custLinFactNeighborX="1511">
        <dgm:presLayoutVars>
          <dgm:chMax val="1"/>
          <dgm:bulletEnabled val="1"/>
        </dgm:presLayoutVars>
      </dgm:prSet>
      <dgm:spPr/>
      <dgm:t>
        <a:bodyPr/>
        <a:lstStyle/>
        <a:p>
          <a:endParaRPr lang="en-US"/>
        </a:p>
      </dgm:t>
    </dgm:pt>
    <dgm:pt modelId="{A863EDB2-096D-4A72-AA45-1C3241652523}" type="pres">
      <dgm:prSet presAssocID="{82976D63-7BC7-454B-ADA8-2B96195EC527}" presName="sp" presStyleCnt="0"/>
      <dgm:spPr/>
    </dgm:pt>
    <dgm:pt modelId="{1C5EBFC2-7FC6-484F-8C91-2A26A8829121}" type="pres">
      <dgm:prSet presAssocID="{78C3F6EB-EB8F-4FDC-9CF7-0C21D1B0557E}" presName="linNode" presStyleCnt="0"/>
      <dgm:spPr/>
    </dgm:pt>
    <dgm:pt modelId="{6B74F6D7-6D32-47D4-BC7B-3C51041DD382}" type="pres">
      <dgm:prSet presAssocID="{78C3F6EB-EB8F-4FDC-9CF7-0C21D1B0557E}" presName="parentText" presStyleLbl="node1" presStyleIdx="1" presStyleCnt="2" custScaleX="277778" custScaleY="63530">
        <dgm:presLayoutVars>
          <dgm:chMax val="1"/>
          <dgm:bulletEnabled val="1"/>
        </dgm:presLayoutVars>
      </dgm:prSet>
      <dgm:spPr/>
      <dgm:t>
        <a:bodyPr/>
        <a:lstStyle/>
        <a:p>
          <a:endParaRPr lang="en-US"/>
        </a:p>
      </dgm:t>
    </dgm:pt>
  </dgm:ptLst>
  <dgm:cxnLst>
    <dgm:cxn modelId="{D5AFA6BC-AC83-441F-958E-70EDD1A2B637}" type="presOf" srcId="{39271583-AF1A-4384-B757-F87D34471BF2}" destId="{87A8F1F3-C510-4A7E-98CC-66D17C7455FA}" srcOrd="0" destOrd="0" presId="urn:microsoft.com/office/officeart/2005/8/layout/vList5"/>
    <dgm:cxn modelId="{E62CCD0C-C339-45E6-BF4A-F473E71253DB}" type="presOf" srcId="{D959EDF7-0342-40E4-8F91-38F257CA5324}" destId="{30E86BB7-F577-48C0-B716-C0730A2D1A93}" srcOrd="0" destOrd="0" presId="urn:microsoft.com/office/officeart/2005/8/layout/vList5"/>
    <dgm:cxn modelId="{298EB14B-C2E0-483C-9A8C-E31F8D8EEABC}" srcId="{D959EDF7-0342-40E4-8F91-38F257CA5324}" destId="{78C3F6EB-EB8F-4FDC-9CF7-0C21D1B0557E}" srcOrd="1" destOrd="0" parTransId="{CEAB5C66-4230-4B70-9BA8-A538146BA1D6}" sibTransId="{4F151108-B067-443D-96FF-E493F5DEC5CF}"/>
    <dgm:cxn modelId="{6CF22301-9C4F-4F63-AFE4-1FA80A27BEEE}" srcId="{D959EDF7-0342-40E4-8F91-38F257CA5324}" destId="{39271583-AF1A-4384-B757-F87D34471BF2}" srcOrd="0" destOrd="0" parTransId="{B069D3DC-6F7D-41F3-A4B0-523423EC1F39}" sibTransId="{82976D63-7BC7-454B-ADA8-2B96195EC527}"/>
    <dgm:cxn modelId="{956D34AC-9998-4EEE-BB7C-2A3F58AEA308}" type="presOf" srcId="{78C3F6EB-EB8F-4FDC-9CF7-0C21D1B0557E}" destId="{6B74F6D7-6D32-47D4-BC7B-3C51041DD382}" srcOrd="0" destOrd="0" presId="urn:microsoft.com/office/officeart/2005/8/layout/vList5"/>
    <dgm:cxn modelId="{7B50512F-6692-4DF5-859A-3A1FA471EA78}" type="presParOf" srcId="{30E86BB7-F577-48C0-B716-C0730A2D1A93}" destId="{087235E5-7EED-4F3B-A681-247FC3D6F2D6}" srcOrd="0" destOrd="0" presId="urn:microsoft.com/office/officeart/2005/8/layout/vList5"/>
    <dgm:cxn modelId="{CEE1BAFB-B761-41C5-AA7D-C9CAE231E5A0}" type="presParOf" srcId="{087235E5-7EED-4F3B-A681-247FC3D6F2D6}" destId="{87A8F1F3-C510-4A7E-98CC-66D17C7455FA}" srcOrd="0" destOrd="0" presId="urn:microsoft.com/office/officeart/2005/8/layout/vList5"/>
    <dgm:cxn modelId="{A24DBCA4-0265-47F2-9B87-30D43CA91F94}" type="presParOf" srcId="{30E86BB7-F577-48C0-B716-C0730A2D1A93}" destId="{A863EDB2-096D-4A72-AA45-1C3241652523}" srcOrd="1" destOrd="0" presId="urn:microsoft.com/office/officeart/2005/8/layout/vList5"/>
    <dgm:cxn modelId="{7E85DD89-4501-4A23-9438-0D1860FAB852}" type="presParOf" srcId="{30E86BB7-F577-48C0-B716-C0730A2D1A93}" destId="{1C5EBFC2-7FC6-484F-8C91-2A26A8829121}" srcOrd="2" destOrd="0" presId="urn:microsoft.com/office/officeart/2005/8/layout/vList5"/>
    <dgm:cxn modelId="{F0D4922A-2A38-47A2-A9C0-868729226091}" type="presParOf" srcId="{1C5EBFC2-7FC6-484F-8C91-2A26A8829121}" destId="{6B74F6D7-6D32-47D4-BC7B-3C51041DD382}"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802510-F82A-4169-A829-C90CE859D0BE}"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58BF37B4-44EA-4FBC-A865-98B7CBD174D6}">
      <dgm:prSet phldrT="[Text]" custT="1"/>
      <dgm:spPr/>
      <dgm:t>
        <a:bodyPr/>
        <a:lstStyle/>
        <a:p>
          <a:r>
            <a:rPr lang="lt-LT" sz="1800" dirty="0" smtClean="0">
              <a:solidFill>
                <a:schemeClr val="tx1"/>
              </a:solidFill>
              <a:latin typeface="Georgia" pitchFamily="18" charset="0"/>
            </a:rPr>
            <a:t>projektą teikia neįgaliųjų sporto visuomeninė organizacija (klubas), plėtojanti vieną ar kelias sporto šakas ir esanti respublikinės sporto šakos organizacijos (federacijos, komiteto), atskiros sporto federacijos ar komiteto narė;</a:t>
          </a:r>
          <a:endParaRPr lang="en-US" sz="1800" dirty="0">
            <a:solidFill>
              <a:schemeClr val="tx1"/>
            </a:solidFill>
            <a:latin typeface="Georgia" pitchFamily="18" charset="0"/>
          </a:endParaRPr>
        </a:p>
      </dgm:t>
    </dgm:pt>
    <dgm:pt modelId="{CEDF64C7-1ED2-4DFB-B346-167BA47FCD67}" type="sibTrans" cxnId="{D5537121-3010-41FA-A236-57A94FB6B376}">
      <dgm:prSet/>
      <dgm:spPr/>
      <dgm:t>
        <a:bodyPr/>
        <a:lstStyle/>
        <a:p>
          <a:endParaRPr lang="en-US"/>
        </a:p>
      </dgm:t>
    </dgm:pt>
    <dgm:pt modelId="{BD8131F6-1A29-4B46-8B17-8EE0DC6FE3FC}" type="parTrans" cxnId="{D5537121-3010-41FA-A236-57A94FB6B376}">
      <dgm:prSet/>
      <dgm:spPr/>
      <dgm:t>
        <a:bodyPr/>
        <a:lstStyle/>
        <a:p>
          <a:endParaRPr lang="en-US"/>
        </a:p>
      </dgm:t>
    </dgm:pt>
    <dgm:pt modelId="{58325601-34FD-4059-899D-DC96ED2DA710}">
      <dgm:prSet phldrT="[Text]" custT="1"/>
      <dgm:spPr/>
      <dgm:t>
        <a:bodyPr/>
        <a:lstStyle/>
        <a:p>
          <a:r>
            <a:rPr lang="lt-LT" sz="1800" dirty="0" smtClean="0">
              <a:solidFill>
                <a:schemeClr val="tx1"/>
              </a:solidFill>
              <a:latin typeface="Georgia" pitchFamily="18" charset="0"/>
            </a:rPr>
            <a:t>pareiškėjai projekte numatytą veiklą vykdys kartu su partneriu pagal jungtinės veiklos sutartį. Partneris turi atitikti pareiškėjams Nuostatų 13.1 papunktyje keliamus reikalavimus;</a:t>
          </a:r>
        </a:p>
      </dgm:t>
    </dgm:pt>
    <dgm:pt modelId="{159E223F-2CF8-4E9D-B010-5057CF2E71ED}" type="sibTrans" cxnId="{ED317FA3-E143-407A-A922-022131E21B9C}">
      <dgm:prSet/>
      <dgm:spPr/>
      <dgm:t>
        <a:bodyPr/>
        <a:lstStyle/>
        <a:p>
          <a:endParaRPr lang="en-US"/>
        </a:p>
      </dgm:t>
    </dgm:pt>
    <dgm:pt modelId="{70190084-399F-4C28-9D45-DA75EF0663EC}" type="parTrans" cxnId="{ED317FA3-E143-407A-A922-022131E21B9C}">
      <dgm:prSet/>
      <dgm:spPr/>
      <dgm:t>
        <a:bodyPr/>
        <a:lstStyle/>
        <a:p>
          <a:endParaRPr lang="en-US"/>
        </a:p>
      </dgm:t>
    </dgm:pt>
    <dgm:pt modelId="{CE3726E4-44F1-41C1-B1C4-F1EFA0D15E45}">
      <dgm:prSet phldrT="[Text]" custT="1"/>
      <dgm:spPr/>
      <dgm:t>
        <a:bodyPr/>
        <a:lstStyle/>
        <a:p>
          <a:r>
            <a:rPr lang="lt-LT" sz="1800" dirty="0" smtClean="0">
              <a:solidFill>
                <a:schemeClr val="tx1"/>
              </a:solidFill>
              <a:latin typeface="Georgia" pitchFamily="18" charset="0"/>
            </a:rPr>
            <a:t>Kai projekte į veiklą įtraukiami neįgalieji, kurie sudaro ne mažiau kaip 40 procentų projektų tikslinės grupės ir kuriems Neįgaliųjų socialinės integracijos įstatymo nustatyta tvarka nustatytas sunkus ar vidutinis neįgalumo lygis arba 0–40 procentų darbingumo lygis, arba didelių ar vidutinių specialiųjų poreikių lygis;</a:t>
          </a:r>
          <a:endParaRPr lang="en-US" sz="1800" dirty="0">
            <a:solidFill>
              <a:schemeClr val="tx1"/>
            </a:solidFill>
            <a:latin typeface="Georgia" pitchFamily="18" charset="0"/>
          </a:endParaRPr>
        </a:p>
      </dgm:t>
    </dgm:pt>
    <dgm:pt modelId="{CA91C14C-98C4-4C54-A9FC-0DDA8B929ABD}" type="sibTrans" cxnId="{18379A82-F02B-4713-99E8-655A5CDCC673}">
      <dgm:prSet/>
      <dgm:spPr/>
      <dgm:t>
        <a:bodyPr/>
        <a:lstStyle/>
        <a:p>
          <a:endParaRPr lang="en-US"/>
        </a:p>
      </dgm:t>
    </dgm:pt>
    <dgm:pt modelId="{1A84E52D-D4E0-4689-982C-9EA254F2270D}" type="parTrans" cxnId="{18379A82-F02B-4713-99E8-655A5CDCC673}">
      <dgm:prSet/>
      <dgm:spPr/>
      <dgm:t>
        <a:bodyPr/>
        <a:lstStyle/>
        <a:p>
          <a:endParaRPr lang="en-US"/>
        </a:p>
      </dgm:t>
    </dgm:pt>
    <dgm:pt modelId="{144180B7-0F59-44A6-AA60-A3C6FB4E76E5}">
      <dgm:prSet phldrT="[Text]" custT="1"/>
      <dgm:spPr/>
      <dgm:t>
        <a:bodyPr/>
        <a:lstStyle/>
        <a:p>
          <a:r>
            <a:rPr lang="lt-LT" sz="1800" dirty="0" smtClean="0">
              <a:solidFill>
                <a:schemeClr val="tx1"/>
              </a:solidFill>
              <a:latin typeface="Georgia" pitchFamily="18" charset="0"/>
            </a:rPr>
            <a:t>į numatytas projekto veiklas įtraukiami neįgalūs vaikai ir jaunimas iki 29 metų, kurie sudaro ne mažiau kaip 10 procentų projekto tikslinės asmenų grupės;</a:t>
          </a:r>
          <a:endParaRPr lang="en-US" sz="1800" dirty="0">
            <a:solidFill>
              <a:schemeClr val="tx1"/>
            </a:solidFill>
            <a:latin typeface="Georgia" pitchFamily="18" charset="0"/>
          </a:endParaRPr>
        </a:p>
      </dgm:t>
    </dgm:pt>
    <dgm:pt modelId="{8B71627A-D22D-4143-B85F-4EDD7C8D5E66}" type="parTrans" cxnId="{CBA0131D-7212-4568-8C5D-7C743DB729D9}">
      <dgm:prSet/>
      <dgm:spPr/>
      <dgm:t>
        <a:bodyPr/>
        <a:lstStyle/>
        <a:p>
          <a:endParaRPr lang="en-US"/>
        </a:p>
      </dgm:t>
    </dgm:pt>
    <dgm:pt modelId="{41B51A91-26A8-4819-94C2-014CEE98BF41}" type="sibTrans" cxnId="{CBA0131D-7212-4568-8C5D-7C743DB729D9}">
      <dgm:prSet/>
      <dgm:spPr/>
      <dgm:t>
        <a:bodyPr/>
        <a:lstStyle/>
        <a:p>
          <a:endParaRPr lang="en-US"/>
        </a:p>
      </dgm:t>
    </dgm:pt>
    <dgm:pt modelId="{994FC983-D6F5-4FEA-9D00-4E6223C46BBE}">
      <dgm:prSet phldrT="[Text]" custT="1"/>
      <dgm:spPr/>
      <dgm:t>
        <a:bodyPr/>
        <a:lstStyle/>
        <a:p>
          <a:r>
            <a:rPr lang="lt-LT" sz="1800" dirty="0" smtClean="0">
              <a:solidFill>
                <a:schemeClr val="tx1"/>
              </a:solidFill>
              <a:latin typeface="Georgia" pitchFamily="18" charset="0"/>
            </a:rPr>
            <a:t>projektas ne mažiau kaip 10 procentų skaičiuojant nuo prašomos sumos remiamas iš kitų finansavimo šaltinių.</a:t>
          </a:r>
          <a:endParaRPr lang="en-US" sz="1800" dirty="0">
            <a:solidFill>
              <a:schemeClr val="tx1"/>
            </a:solidFill>
            <a:latin typeface="Georgia" pitchFamily="18" charset="0"/>
          </a:endParaRPr>
        </a:p>
      </dgm:t>
    </dgm:pt>
    <dgm:pt modelId="{195235F6-05BB-4561-991E-537E7772D3C2}" type="parTrans" cxnId="{60BFF462-2BB1-49DD-AE67-B04A347EA3A8}">
      <dgm:prSet/>
      <dgm:spPr/>
      <dgm:t>
        <a:bodyPr/>
        <a:lstStyle/>
        <a:p>
          <a:endParaRPr lang="en-US"/>
        </a:p>
      </dgm:t>
    </dgm:pt>
    <dgm:pt modelId="{E61AB138-3553-4564-AA39-480EE5796EB9}" type="sibTrans" cxnId="{60BFF462-2BB1-49DD-AE67-B04A347EA3A8}">
      <dgm:prSet/>
      <dgm:spPr/>
      <dgm:t>
        <a:bodyPr/>
        <a:lstStyle/>
        <a:p>
          <a:endParaRPr lang="en-US"/>
        </a:p>
      </dgm:t>
    </dgm:pt>
    <dgm:pt modelId="{83DFD973-F03F-4015-ABAB-1E29E2F51496}" type="pres">
      <dgm:prSet presAssocID="{EF802510-F82A-4169-A829-C90CE859D0BE}" presName="Name0" presStyleCnt="0">
        <dgm:presLayoutVars>
          <dgm:dir/>
          <dgm:animLvl val="lvl"/>
          <dgm:resizeHandles val="exact"/>
        </dgm:presLayoutVars>
      </dgm:prSet>
      <dgm:spPr/>
      <dgm:t>
        <a:bodyPr/>
        <a:lstStyle/>
        <a:p>
          <a:endParaRPr lang="lt-LT"/>
        </a:p>
      </dgm:t>
    </dgm:pt>
    <dgm:pt modelId="{F062595D-B91D-4005-9D53-CCED0A87B8C6}" type="pres">
      <dgm:prSet presAssocID="{994FC983-D6F5-4FEA-9D00-4E6223C46BBE}" presName="boxAndChildren" presStyleCnt="0"/>
      <dgm:spPr/>
    </dgm:pt>
    <dgm:pt modelId="{EA6BF9D6-A758-4FCE-81BC-3CD29B3CF3F5}" type="pres">
      <dgm:prSet presAssocID="{994FC983-D6F5-4FEA-9D00-4E6223C46BBE}" presName="parentTextBox" presStyleLbl="node1" presStyleIdx="0" presStyleCnt="5"/>
      <dgm:spPr/>
      <dgm:t>
        <a:bodyPr/>
        <a:lstStyle/>
        <a:p>
          <a:endParaRPr lang="lt-LT"/>
        </a:p>
      </dgm:t>
    </dgm:pt>
    <dgm:pt modelId="{AE7960E2-4FCD-4A31-80D8-41DB7B2C4AE9}" type="pres">
      <dgm:prSet presAssocID="{41B51A91-26A8-4819-94C2-014CEE98BF41}" presName="sp" presStyleCnt="0"/>
      <dgm:spPr/>
    </dgm:pt>
    <dgm:pt modelId="{3EB3D321-51CF-4F1A-A2A6-FAF3DD5A1AD3}" type="pres">
      <dgm:prSet presAssocID="{144180B7-0F59-44A6-AA60-A3C6FB4E76E5}" presName="arrowAndChildren" presStyleCnt="0"/>
      <dgm:spPr/>
    </dgm:pt>
    <dgm:pt modelId="{9B51D568-E0DA-4F9B-8E6A-73F51AB19EC0}" type="pres">
      <dgm:prSet presAssocID="{144180B7-0F59-44A6-AA60-A3C6FB4E76E5}" presName="parentTextArrow" presStyleLbl="node1" presStyleIdx="1" presStyleCnt="5" custLinFactNeighborX="130" custLinFactNeighborY="5391"/>
      <dgm:spPr>
        <a:prstGeom prst="rect">
          <a:avLst/>
        </a:prstGeom>
      </dgm:spPr>
      <dgm:t>
        <a:bodyPr/>
        <a:lstStyle/>
        <a:p>
          <a:endParaRPr lang="en-US"/>
        </a:p>
      </dgm:t>
    </dgm:pt>
    <dgm:pt modelId="{33EA1D8D-B740-410C-BC40-367B8A093F6D}" type="pres">
      <dgm:prSet presAssocID="{CEDF64C7-1ED2-4DFB-B346-167BA47FCD67}" presName="sp" presStyleCnt="0"/>
      <dgm:spPr/>
    </dgm:pt>
    <dgm:pt modelId="{B3A76A70-037F-423F-B451-2AD49187394E}" type="pres">
      <dgm:prSet presAssocID="{58BF37B4-44EA-4FBC-A865-98B7CBD174D6}" presName="arrowAndChildren" presStyleCnt="0"/>
      <dgm:spPr/>
    </dgm:pt>
    <dgm:pt modelId="{8845FBF1-B804-4E73-BC02-62CD8DC89CCE}" type="pres">
      <dgm:prSet presAssocID="{58BF37B4-44EA-4FBC-A865-98B7CBD174D6}" presName="parentTextArrow" presStyleLbl="node1" presStyleIdx="2" presStyleCnt="5"/>
      <dgm:spPr>
        <a:prstGeom prst="rect">
          <a:avLst/>
        </a:prstGeom>
      </dgm:spPr>
      <dgm:t>
        <a:bodyPr/>
        <a:lstStyle/>
        <a:p>
          <a:endParaRPr lang="en-US"/>
        </a:p>
      </dgm:t>
    </dgm:pt>
    <dgm:pt modelId="{1AB11975-234A-4587-97BA-408E4DDC45B6}" type="pres">
      <dgm:prSet presAssocID="{159E223F-2CF8-4E9D-B010-5057CF2E71ED}" presName="sp" presStyleCnt="0"/>
      <dgm:spPr/>
    </dgm:pt>
    <dgm:pt modelId="{695F592F-CEBE-4AA5-8AA8-BD9B16219A1D}" type="pres">
      <dgm:prSet presAssocID="{58325601-34FD-4059-899D-DC96ED2DA710}" presName="arrowAndChildren" presStyleCnt="0"/>
      <dgm:spPr/>
    </dgm:pt>
    <dgm:pt modelId="{F652AA99-15B5-4556-A815-B00A96CD517A}" type="pres">
      <dgm:prSet presAssocID="{58325601-34FD-4059-899D-DC96ED2DA710}" presName="parentTextArrow" presStyleLbl="node1" presStyleIdx="3" presStyleCnt="5"/>
      <dgm:spPr>
        <a:prstGeom prst="rect">
          <a:avLst/>
        </a:prstGeom>
      </dgm:spPr>
      <dgm:t>
        <a:bodyPr/>
        <a:lstStyle/>
        <a:p>
          <a:endParaRPr lang="en-US"/>
        </a:p>
      </dgm:t>
    </dgm:pt>
    <dgm:pt modelId="{892F04C7-B461-4858-9F36-D41979B451E4}" type="pres">
      <dgm:prSet presAssocID="{CA91C14C-98C4-4C54-A9FC-0DDA8B929ABD}" presName="sp" presStyleCnt="0"/>
      <dgm:spPr/>
    </dgm:pt>
    <dgm:pt modelId="{0E848260-3FE7-4587-9074-383AD4F0E890}" type="pres">
      <dgm:prSet presAssocID="{CE3726E4-44F1-41C1-B1C4-F1EFA0D15E45}" presName="arrowAndChildren" presStyleCnt="0"/>
      <dgm:spPr/>
    </dgm:pt>
    <dgm:pt modelId="{CA89F5B8-DDA1-40AC-90FA-AFBB007889CD}" type="pres">
      <dgm:prSet presAssocID="{CE3726E4-44F1-41C1-B1C4-F1EFA0D15E45}" presName="parentTextArrow" presStyleLbl="node1" presStyleIdx="4" presStyleCnt="5" custLinFactNeighborX="-391" custLinFactNeighborY="3594"/>
      <dgm:spPr>
        <a:prstGeom prst="rect">
          <a:avLst/>
        </a:prstGeom>
      </dgm:spPr>
      <dgm:t>
        <a:bodyPr/>
        <a:lstStyle/>
        <a:p>
          <a:endParaRPr lang="lt-LT"/>
        </a:p>
      </dgm:t>
    </dgm:pt>
  </dgm:ptLst>
  <dgm:cxnLst>
    <dgm:cxn modelId="{4CC05C79-6D5E-4AAB-BDCE-47DDE496193B}" type="presOf" srcId="{58BF37B4-44EA-4FBC-A865-98B7CBD174D6}" destId="{8845FBF1-B804-4E73-BC02-62CD8DC89CCE}" srcOrd="0" destOrd="0" presId="urn:microsoft.com/office/officeart/2005/8/layout/process4"/>
    <dgm:cxn modelId="{28DBE022-1D5E-4F8B-A6DD-43F59C0C6BA0}" type="presOf" srcId="{994FC983-D6F5-4FEA-9D00-4E6223C46BBE}" destId="{EA6BF9D6-A758-4FCE-81BC-3CD29B3CF3F5}" srcOrd="0" destOrd="0" presId="urn:microsoft.com/office/officeart/2005/8/layout/process4"/>
    <dgm:cxn modelId="{B163C433-60E1-4A5C-B747-9AB331BBF4E6}" type="presOf" srcId="{58325601-34FD-4059-899D-DC96ED2DA710}" destId="{F652AA99-15B5-4556-A815-B00A96CD517A}" srcOrd="0" destOrd="0" presId="urn:microsoft.com/office/officeart/2005/8/layout/process4"/>
    <dgm:cxn modelId="{ED317FA3-E143-407A-A922-022131E21B9C}" srcId="{EF802510-F82A-4169-A829-C90CE859D0BE}" destId="{58325601-34FD-4059-899D-DC96ED2DA710}" srcOrd="1" destOrd="0" parTransId="{70190084-399F-4C28-9D45-DA75EF0663EC}" sibTransId="{159E223F-2CF8-4E9D-B010-5057CF2E71ED}"/>
    <dgm:cxn modelId="{18379A82-F02B-4713-99E8-655A5CDCC673}" srcId="{EF802510-F82A-4169-A829-C90CE859D0BE}" destId="{CE3726E4-44F1-41C1-B1C4-F1EFA0D15E45}" srcOrd="0" destOrd="0" parTransId="{1A84E52D-D4E0-4689-982C-9EA254F2270D}" sibTransId="{CA91C14C-98C4-4C54-A9FC-0DDA8B929ABD}"/>
    <dgm:cxn modelId="{1952991D-50B8-4B17-837F-C78D10E5C140}" type="presOf" srcId="{EF802510-F82A-4169-A829-C90CE859D0BE}" destId="{83DFD973-F03F-4015-ABAB-1E29E2F51496}" srcOrd="0" destOrd="0" presId="urn:microsoft.com/office/officeart/2005/8/layout/process4"/>
    <dgm:cxn modelId="{D5537121-3010-41FA-A236-57A94FB6B376}" srcId="{EF802510-F82A-4169-A829-C90CE859D0BE}" destId="{58BF37B4-44EA-4FBC-A865-98B7CBD174D6}" srcOrd="2" destOrd="0" parTransId="{BD8131F6-1A29-4B46-8B17-8EE0DC6FE3FC}" sibTransId="{CEDF64C7-1ED2-4DFB-B346-167BA47FCD67}"/>
    <dgm:cxn modelId="{B6E20047-A325-489A-A073-E1E55833CCFF}" type="presOf" srcId="{CE3726E4-44F1-41C1-B1C4-F1EFA0D15E45}" destId="{CA89F5B8-DDA1-40AC-90FA-AFBB007889CD}" srcOrd="0" destOrd="0" presId="urn:microsoft.com/office/officeart/2005/8/layout/process4"/>
    <dgm:cxn modelId="{60BFF462-2BB1-49DD-AE67-B04A347EA3A8}" srcId="{EF802510-F82A-4169-A829-C90CE859D0BE}" destId="{994FC983-D6F5-4FEA-9D00-4E6223C46BBE}" srcOrd="4" destOrd="0" parTransId="{195235F6-05BB-4561-991E-537E7772D3C2}" sibTransId="{E61AB138-3553-4564-AA39-480EE5796EB9}"/>
    <dgm:cxn modelId="{CBA0131D-7212-4568-8C5D-7C743DB729D9}" srcId="{EF802510-F82A-4169-A829-C90CE859D0BE}" destId="{144180B7-0F59-44A6-AA60-A3C6FB4E76E5}" srcOrd="3" destOrd="0" parTransId="{8B71627A-D22D-4143-B85F-4EDD7C8D5E66}" sibTransId="{41B51A91-26A8-4819-94C2-014CEE98BF41}"/>
    <dgm:cxn modelId="{27AAA75D-E1C7-4F47-B627-1B53D1CA30F6}" type="presOf" srcId="{144180B7-0F59-44A6-AA60-A3C6FB4E76E5}" destId="{9B51D568-E0DA-4F9B-8E6A-73F51AB19EC0}" srcOrd="0" destOrd="0" presId="urn:microsoft.com/office/officeart/2005/8/layout/process4"/>
    <dgm:cxn modelId="{7B43130A-50B3-4183-84F5-5425BAA29B78}" type="presParOf" srcId="{83DFD973-F03F-4015-ABAB-1E29E2F51496}" destId="{F062595D-B91D-4005-9D53-CCED0A87B8C6}" srcOrd="0" destOrd="0" presId="urn:microsoft.com/office/officeart/2005/8/layout/process4"/>
    <dgm:cxn modelId="{1F4F8A31-C23E-4A02-8238-C5BA97DDBD02}" type="presParOf" srcId="{F062595D-B91D-4005-9D53-CCED0A87B8C6}" destId="{EA6BF9D6-A758-4FCE-81BC-3CD29B3CF3F5}" srcOrd="0" destOrd="0" presId="urn:microsoft.com/office/officeart/2005/8/layout/process4"/>
    <dgm:cxn modelId="{7C17AE83-1A73-45E5-80FA-4208AD1B5A9E}" type="presParOf" srcId="{83DFD973-F03F-4015-ABAB-1E29E2F51496}" destId="{AE7960E2-4FCD-4A31-80D8-41DB7B2C4AE9}" srcOrd="1" destOrd="0" presId="urn:microsoft.com/office/officeart/2005/8/layout/process4"/>
    <dgm:cxn modelId="{AAD63E1A-20EA-4F3D-9820-9CB3094D2703}" type="presParOf" srcId="{83DFD973-F03F-4015-ABAB-1E29E2F51496}" destId="{3EB3D321-51CF-4F1A-A2A6-FAF3DD5A1AD3}" srcOrd="2" destOrd="0" presId="urn:microsoft.com/office/officeart/2005/8/layout/process4"/>
    <dgm:cxn modelId="{4DCC50D4-26D2-44F3-89E3-C7413ACAED3C}" type="presParOf" srcId="{3EB3D321-51CF-4F1A-A2A6-FAF3DD5A1AD3}" destId="{9B51D568-E0DA-4F9B-8E6A-73F51AB19EC0}" srcOrd="0" destOrd="0" presId="urn:microsoft.com/office/officeart/2005/8/layout/process4"/>
    <dgm:cxn modelId="{EA0C6322-6477-49A1-A671-0BC2170CB6EE}" type="presParOf" srcId="{83DFD973-F03F-4015-ABAB-1E29E2F51496}" destId="{33EA1D8D-B740-410C-BC40-367B8A093F6D}" srcOrd="3" destOrd="0" presId="urn:microsoft.com/office/officeart/2005/8/layout/process4"/>
    <dgm:cxn modelId="{783D2AA3-BFFE-4598-B608-51CEFBA48432}" type="presParOf" srcId="{83DFD973-F03F-4015-ABAB-1E29E2F51496}" destId="{B3A76A70-037F-423F-B451-2AD49187394E}" srcOrd="4" destOrd="0" presId="urn:microsoft.com/office/officeart/2005/8/layout/process4"/>
    <dgm:cxn modelId="{51490D71-B78E-4E78-AE92-053DF1AC2189}" type="presParOf" srcId="{B3A76A70-037F-423F-B451-2AD49187394E}" destId="{8845FBF1-B804-4E73-BC02-62CD8DC89CCE}" srcOrd="0" destOrd="0" presId="urn:microsoft.com/office/officeart/2005/8/layout/process4"/>
    <dgm:cxn modelId="{2DDFC8A3-0393-4529-9A49-581B226170EB}" type="presParOf" srcId="{83DFD973-F03F-4015-ABAB-1E29E2F51496}" destId="{1AB11975-234A-4587-97BA-408E4DDC45B6}" srcOrd="5" destOrd="0" presId="urn:microsoft.com/office/officeart/2005/8/layout/process4"/>
    <dgm:cxn modelId="{B3ACC3DC-2085-4F3B-BA8D-BC092F7C9CED}" type="presParOf" srcId="{83DFD973-F03F-4015-ABAB-1E29E2F51496}" destId="{695F592F-CEBE-4AA5-8AA8-BD9B16219A1D}" srcOrd="6" destOrd="0" presId="urn:microsoft.com/office/officeart/2005/8/layout/process4"/>
    <dgm:cxn modelId="{936F0B4D-425F-481B-9B26-C43E75C170E9}" type="presParOf" srcId="{695F592F-CEBE-4AA5-8AA8-BD9B16219A1D}" destId="{F652AA99-15B5-4556-A815-B00A96CD517A}" srcOrd="0" destOrd="0" presId="urn:microsoft.com/office/officeart/2005/8/layout/process4"/>
    <dgm:cxn modelId="{F8C97414-E637-48C0-AF73-FB5DFE8D4B65}" type="presParOf" srcId="{83DFD973-F03F-4015-ABAB-1E29E2F51496}" destId="{892F04C7-B461-4858-9F36-D41979B451E4}" srcOrd="7" destOrd="0" presId="urn:microsoft.com/office/officeart/2005/8/layout/process4"/>
    <dgm:cxn modelId="{752A7BD4-A39F-4CCB-A5DF-7AEAF36522E3}" type="presParOf" srcId="{83DFD973-F03F-4015-ABAB-1E29E2F51496}" destId="{0E848260-3FE7-4587-9074-383AD4F0E890}" srcOrd="8" destOrd="0" presId="urn:microsoft.com/office/officeart/2005/8/layout/process4"/>
    <dgm:cxn modelId="{96EDC0B4-8610-41F9-9B20-E2C34D7729E3}" type="presParOf" srcId="{0E848260-3FE7-4587-9074-383AD4F0E890}" destId="{CA89F5B8-DDA1-40AC-90FA-AFBB007889C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4DCEB6-B75B-4140-B59F-9FB10C45FDC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CF8FE484-C354-4C6C-98CD-0F74C13C6DA5}">
      <dgm:prSet phldrT="[Text]" custT="1"/>
      <dgm:spPr/>
      <dgm:t>
        <a:bodyPr/>
        <a:lstStyle/>
        <a:p>
          <a:r>
            <a:rPr lang="lt-LT" sz="2000" dirty="0" smtClean="0">
              <a:latin typeface="Georgia" pitchFamily="18" charset="0"/>
            </a:rPr>
            <a:t>Projekto paraišką gali teikti įregistruotas juridinis asmuo, teikiantis paslaugas tos savivaldybės teritorijoje gyvenantiems neįgaliesiems. Pagal veiklos pobūdį ir teisinę formą yra:</a:t>
          </a:r>
        </a:p>
      </dgm:t>
    </dgm:pt>
    <dgm:pt modelId="{357109CC-0D32-4A78-901C-2A8B133AA4D9}" type="parTrans" cxnId="{A8B1971F-241D-4498-845E-CEE4D9A318F4}">
      <dgm:prSet/>
      <dgm:spPr/>
      <dgm:t>
        <a:bodyPr/>
        <a:lstStyle/>
        <a:p>
          <a:endParaRPr lang="en-US"/>
        </a:p>
      </dgm:t>
    </dgm:pt>
    <dgm:pt modelId="{C2B4BFC3-07C1-4131-806B-A12661C351CA}" type="sibTrans" cxnId="{A8B1971F-241D-4498-845E-CEE4D9A318F4}">
      <dgm:prSet/>
      <dgm:spPr/>
      <dgm:t>
        <a:bodyPr/>
        <a:lstStyle/>
        <a:p>
          <a:endParaRPr lang="en-US"/>
        </a:p>
      </dgm:t>
    </dgm:pt>
    <dgm:pt modelId="{F7849BD3-4761-4B1C-9839-FD4BFBCB1171}">
      <dgm:prSet phldrT="[Text]" custT="1"/>
      <dgm:spPr/>
      <dgm:t>
        <a:bodyPr/>
        <a:lstStyle/>
        <a:p>
          <a:r>
            <a:rPr lang="lt-LT" sz="2000" dirty="0" smtClean="0">
              <a:solidFill>
                <a:schemeClr val="tx1"/>
              </a:solidFill>
              <a:latin typeface="Georgia" pitchFamily="18" charset="0"/>
            </a:rPr>
            <a:t>neįgaliųjų sporto mėgėjų organizacija (klubas), išskyrus švietimo ir mokslo įstaigų padalinius, vienijančius kurios nors vienos arba kelių sporto šakų sportininkus</a:t>
          </a:r>
          <a:endParaRPr lang="en-US" sz="2000" dirty="0">
            <a:solidFill>
              <a:schemeClr val="tx1"/>
            </a:solidFill>
            <a:latin typeface="Georgia" pitchFamily="18" charset="0"/>
          </a:endParaRPr>
        </a:p>
      </dgm:t>
    </dgm:pt>
    <dgm:pt modelId="{6689D854-E115-4D0E-A3B5-9BA5EA980776}" type="parTrans" cxnId="{48AA7990-BC94-4646-A50C-8594E9DC5F72}">
      <dgm:prSet/>
      <dgm:spPr/>
      <dgm:t>
        <a:bodyPr/>
        <a:lstStyle/>
        <a:p>
          <a:endParaRPr lang="en-US"/>
        </a:p>
      </dgm:t>
    </dgm:pt>
    <dgm:pt modelId="{78DF8DC8-1FBD-4A9A-9877-914A206821D5}" type="sibTrans" cxnId="{48AA7990-BC94-4646-A50C-8594E9DC5F72}">
      <dgm:prSet/>
      <dgm:spPr/>
      <dgm:t>
        <a:bodyPr/>
        <a:lstStyle/>
        <a:p>
          <a:endParaRPr lang="en-US"/>
        </a:p>
      </dgm:t>
    </dgm:pt>
    <dgm:pt modelId="{8A4F09FB-D983-451D-A8E9-2FBCEB234EFE}">
      <dgm:prSet phldrT="[Text]" custT="1"/>
      <dgm:spPr/>
      <dgm:t>
        <a:bodyPr/>
        <a:lstStyle/>
        <a:p>
          <a:r>
            <a:rPr lang="lt-LT" sz="2000" dirty="0" smtClean="0">
              <a:solidFill>
                <a:schemeClr val="tx1"/>
              </a:solidFill>
              <a:latin typeface="Georgia" pitchFamily="18" charset="0"/>
            </a:rPr>
            <a:t>neįgaliųjų socialinės integracijos srityje veikianti organizacija – asociacija (išskyrus sporto federacijas, komitetus ir asociacijas, atstovaujančias neįgaliesiems, gyvenantiems ne mažiau kaip pusėje savivaldybių arba ne mažiau kaip pusėje apskričių), labdaros ir paramos fondas, religinė bendruomenė ar bendrija, viešoji įstaiga (išskyrus viešąsias įstaigas, kurių savininkė arba dalininkė yra valstybė arba savivaldybė) ir vykdanti sporto veiklas neįgaliesiems</a:t>
          </a:r>
          <a:endParaRPr lang="en-US" sz="2000" dirty="0">
            <a:solidFill>
              <a:schemeClr val="tx1"/>
            </a:solidFill>
            <a:latin typeface="Georgia" pitchFamily="18" charset="0"/>
          </a:endParaRPr>
        </a:p>
      </dgm:t>
    </dgm:pt>
    <dgm:pt modelId="{965761C6-207E-4B11-A027-18B89EC62D7A}" type="parTrans" cxnId="{E1A8D526-5C07-4E38-A403-595CC9B9205F}">
      <dgm:prSet/>
      <dgm:spPr/>
      <dgm:t>
        <a:bodyPr/>
        <a:lstStyle/>
        <a:p>
          <a:endParaRPr lang="en-US"/>
        </a:p>
      </dgm:t>
    </dgm:pt>
    <dgm:pt modelId="{1AB10B77-9BC0-4F38-88AA-A8172929B2AE}" type="sibTrans" cxnId="{E1A8D526-5C07-4E38-A403-595CC9B9205F}">
      <dgm:prSet/>
      <dgm:spPr/>
      <dgm:t>
        <a:bodyPr/>
        <a:lstStyle/>
        <a:p>
          <a:endParaRPr lang="en-US"/>
        </a:p>
      </dgm:t>
    </dgm:pt>
    <dgm:pt modelId="{3B9C16AE-AFB6-4465-8DA3-AD753916903E}" type="pres">
      <dgm:prSet presAssocID="{894DCEB6-B75B-4140-B59F-9FB10C45FDCF}" presName="hierChild1" presStyleCnt="0">
        <dgm:presLayoutVars>
          <dgm:chPref val="1"/>
          <dgm:dir/>
          <dgm:animOne val="branch"/>
          <dgm:animLvl val="lvl"/>
          <dgm:resizeHandles/>
        </dgm:presLayoutVars>
      </dgm:prSet>
      <dgm:spPr/>
      <dgm:t>
        <a:bodyPr/>
        <a:lstStyle/>
        <a:p>
          <a:endParaRPr lang="lt-LT"/>
        </a:p>
      </dgm:t>
    </dgm:pt>
    <dgm:pt modelId="{A0CDCDCE-DA0E-4FCF-948B-32F013B9638A}" type="pres">
      <dgm:prSet presAssocID="{CF8FE484-C354-4C6C-98CD-0F74C13C6DA5}" presName="hierRoot1" presStyleCnt="0"/>
      <dgm:spPr/>
    </dgm:pt>
    <dgm:pt modelId="{F4623DD5-CBC7-4CF8-B09D-0334242336BA}" type="pres">
      <dgm:prSet presAssocID="{CF8FE484-C354-4C6C-98CD-0F74C13C6DA5}" presName="composite" presStyleCnt="0"/>
      <dgm:spPr/>
    </dgm:pt>
    <dgm:pt modelId="{D81AD3DA-438E-4761-B6FA-A7D282764544}" type="pres">
      <dgm:prSet presAssocID="{CF8FE484-C354-4C6C-98CD-0F74C13C6DA5}" presName="background" presStyleLbl="node0" presStyleIdx="0" presStyleCnt="1"/>
      <dgm:spPr/>
    </dgm:pt>
    <dgm:pt modelId="{31794A22-0BD4-4CAA-B19E-EC4388703462}" type="pres">
      <dgm:prSet presAssocID="{CF8FE484-C354-4C6C-98CD-0F74C13C6DA5}" presName="text" presStyleLbl="fgAcc0" presStyleIdx="0" presStyleCnt="1" custScaleX="803165" custScaleY="250638" custLinFactNeighborX="1947">
        <dgm:presLayoutVars>
          <dgm:chPref val="3"/>
        </dgm:presLayoutVars>
      </dgm:prSet>
      <dgm:spPr/>
      <dgm:t>
        <a:bodyPr/>
        <a:lstStyle/>
        <a:p>
          <a:endParaRPr lang="en-US"/>
        </a:p>
      </dgm:t>
    </dgm:pt>
    <dgm:pt modelId="{9B33A983-01D7-4E4C-A0F6-5CF0C1C57631}" type="pres">
      <dgm:prSet presAssocID="{CF8FE484-C354-4C6C-98CD-0F74C13C6DA5}" presName="hierChild2" presStyleCnt="0"/>
      <dgm:spPr/>
    </dgm:pt>
    <dgm:pt modelId="{4E67BAFE-1A5B-4AA8-9642-7678A67F0823}" type="pres">
      <dgm:prSet presAssocID="{6689D854-E115-4D0E-A3B5-9BA5EA980776}" presName="Name10" presStyleLbl="parChTrans1D2" presStyleIdx="0" presStyleCnt="2"/>
      <dgm:spPr/>
      <dgm:t>
        <a:bodyPr/>
        <a:lstStyle/>
        <a:p>
          <a:endParaRPr lang="lt-LT"/>
        </a:p>
      </dgm:t>
    </dgm:pt>
    <dgm:pt modelId="{6663E52F-2FDA-4ED7-906A-4592306FF2B3}" type="pres">
      <dgm:prSet presAssocID="{F7849BD3-4761-4B1C-9839-FD4BFBCB1171}" presName="hierRoot2" presStyleCnt="0"/>
      <dgm:spPr/>
    </dgm:pt>
    <dgm:pt modelId="{9C19261F-0E41-4DBD-BB59-40616A7E69AF}" type="pres">
      <dgm:prSet presAssocID="{F7849BD3-4761-4B1C-9839-FD4BFBCB1171}" presName="composite2" presStyleCnt="0"/>
      <dgm:spPr/>
    </dgm:pt>
    <dgm:pt modelId="{8AD70014-0085-454E-8E64-FE07CF914F75}" type="pres">
      <dgm:prSet presAssocID="{F7849BD3-4761-4B1C-9839-FD4BFBCB1171}" presName="background2" presStyleLbl="node2" presStyleIdx="0" presStyleCnt="2"/>
      <dgm:spPr/>
    </dgm:pt>
    <dgm:pt modelId="{ED972AD6-B755-4EC8-8D9A-87774A72AAAF}" type="pres">
      <dgm:prSet presAssocID="{F7849BD3-4761-4B1C-9839-FD4BFBCB1171}" presName="text2" presStyleLbl="fgAcc2" presStyleIdx="0" presStyleCnt="2" custScaleX="490712" custScaleY="463227" custLinFactNeighborX="-4809" custLinFactNeighborY="28034">
        <dgm:presLayoutVars>
          <dgm:chPref val="3"/>
        </dgm:presLayoutVars>
      </dgm:prSet>
      <dgm:spPr/>
      <dgm:t>
        <a:bodyPr/>
        <a:lstStyle/>
        <a:p>
          <a:endParaRPr lang="en-US"/>
        </a:p>
      </dgm:t>
    </dgm:pt>
    <dgm:pt modelId="{7947F573-DEBA-4C94-B544-E2A354624709}" type="pres">
      <dgm:prSet presAssocID="{F7849BD3-4761-4B1C-9839-FD4BFBCB1171}" presName="hierChild3" presStyleCnt="0"/>
      <dgm:spPr/>
    </dgm:pt>
    <dgm:pt modelId="{FCAAFFD5-C0F7-47A9-BF26-91C60451B703}" type="pres">
      <dgm:prSet presAssocID="{965761C6-207E-4B11-A027-18B89EC62D7A}" presName="Name10" presStyleLbl="parChTrans1D2" presStyleIdx="1" presStyleCnt="2"/>
      <dgm:spPr/>
      <dgm:t>
        <a:bodyPr/>
        <a:lstStyle/>
        <a:p>
          <a:endParaRPr lang="lt-LT"/>
        </a:p>
      </dgm:t>
    </dgm:pt>
    <dgm:pt modelId="{63B6C68D-0517-40FE-B824-7D57CDC24E4C}" type="pres">
      <dgm:prSet presAssocID="{8A4F09FB-D983-451D-A8E9-2FBCEB234EFE}" presName="hierRoot2" presStyleCnt="0"/>
      <dgm:spPr/>
    </dgm:pt>
    <dgm:pt modelId="{2A025036-9490-4D13-9E8C-DAE96CDD60AD}" type="pres">
      <dgm:prSet presAssocID="{8A4F09FB-D983-451D-A8E9-2FBCEB234EFE}" presName="composite2" presStyleCnt="0"/>
      <dgm:spPr/>
    </dgm:pt>
    <dgm:pt modelId="{520FCB5B-91FF-484B-BC56-CB9C93B2D445}" type="pres">
      <dgm:prSet presAssocID="{8A4F09FB-D983-451D-A8E9-2FBCEB234EFE}" presName="background2" presStyleLbl="node2" presStyleIdx="1" presStyleCnt="2"/>
      <dgm:spPr/>
    </dgm:pt>
    <dgm:pt modelId="{0AC605DF-6A76-4C71-89B4-4AB5311252F2}" type="pres">
      <dgm:prSet presAssocID="{8A4F09FB-D983-451D-A8E9-2FBCEB234EFE}" presName="text2" presStyleLbl="fgAcc2" presStyleIdx="1" presStyleCnt="2" custScaleX="876016" custScaleY="601674" custLinFactNeighborX="1761" custLinFactNeighborY="41408">
        <dgm:presLayoutVars>
          <dgm:chPref val="3"/>
        </dgm:presLayoutVars>
      </dgm:prSet>
      <dgm:spPr/>
      <dgm:t>
        <a:bodyPr/>
        <a:lstStyle/>
        <a:p>
          <a:endParaRPr lang="en-US"/>
        </a:p>
      </dgm:t>
    </dgm:pt>
    <dgm:pt modelId="{FF211B65-BEBC-4643-8D5E-8A39371E9638}" type="pres">
      <dgm:prSet presAssocID="{8A4F09FB-D983-451D-A8E9-2FBCEB234EFE}" presName="hierChild3" presStyleCnt="0"/>
      <dgm:spPr/>
    </dgm:pt>
  </dgm:ptLst>
  <dgm:cxnLst>
    <dgm:cxn modelId="{5C157E2C-FF55-45CA-977A-22EC31FB41D5}" type="presOf" srcId="{965761C6-207E-4B11-A027-18B89EC62D7A}" destId="{FCAAFFD5-C0F7-47A9-BF26-91C60451B703}" srcOrd="0" destOrd="0" presId="urn:microsoft.com/office/officeart/2005/8/layout/hierarchy1"/>
    <dgm:cxn modelId="{11E10848-8198-4830-8D18-95C987249396}" type="presOf" srcId="{8A4F09FB-D983-451D-A8E9-2FBCEB234EFE}" destId="{0AC605DF-6A76-4C71-89B4-4AB5311252F2}" srcOrd="0" destOrd="0" presId="urn:microsoft.com/office/officeart/2005/8/layout/hierarchy1"/>
    <dgm:cxn modelId="{48AA7990-BC94-4646-A50C-8594E9DC5F72}" srcId="{CF8FE484-C354-4C6C-98CD-0F74C13C6DA5}" destId="{F7849BD3-4761-4B1C-9839-FD4BFBCB1171}" srcOrd="0" destOrd="0" parTransId="{6689D854-E115-4D0E-A3B5-9BA5EA980776}" sibTransId="{78DF8DC8-1FBD-4A9A-9877-914A206821D5}"/>
    <dgm:cxn modelId="{0100D812-8A05-4B21-A780-E938A75E5FCB}" type="presOf" srcId="{F7849BD3-4761-4B1C-9839-FD4BFBCB1171}" destId="{ED972AD6-B755-4EC8-8D9A-87774A72AAAF}" srcOrd="0" destOrd="0" presId="urn:microsoft.com/office/officeart/2005/8/layout/hierarchy1"/>
    <dgm:cxn modelId="{6DF1A270-C37E-4D47-B6FD-5A77B43883EB}" type="presOf" srcId="{CF8FE484-C354-4C6C-98CD-0F74C13C6DA5}" destId="{31794A22-0BD4-4CAA-B19E-EC4388703462}" srcOrd="0" destOrd="0" presId="urn:microsoft.com/office/officeart/2005/8/layout/hierarchy1"/>
    <dgm:cxn modelId="{486B59DE-4439-4FEF-BC74-47C114C13B56}" type="presOf" srcId="{6689D854-E115-4D0E-A3B5-9BA5EA980776}" destId="{4E67BAFE-1A5B-4AA8-9642-7678A67F0823}" srcOrd="0" destOrd="0" presId="urn:microsoft.com/office/officeart/2005/8/layout/hierarchy1"/>
    <dgm:cxn modelId="{E1A8D526-5C07-4E38-A403-595CC9B9205F}" srcId="{CF8FE484-C354-4C6C-98CD-0F74C13C6DA5}" destId="{8A4F09FB-D983-451D-A8E9-2FBCEB234EFE}" srcOrd="1" destOrd="0" parTransId="{965761C6-207E-4B11-A027-18B89EC62D7A}" sibTransId="{1AB10B77-9BC0-4F38-88AA-A8172929B2AE}"/>
    <dgm:cxn modelId="{048D7D8C-B32D-4CFC-9BAB-27696750B333}" type="presOf" srcId="{894DCEB6-B75B-4140-B59F-9FB10C45FDCF}" destId="{3B9C16AE-AFB6-4465-8DA3-AD753916903E}" srcOrd="0" destOrd="0" presId="urn:microsoft.com/office/officeart/2005/8/layout/hierarchy1"/>
    <dgm:cxn modelId="{A8B1971F-241D-4498-845E-CEE4D9A318F4}" srcId="{894DCEB6-B75B-4140-B59F-9FB10C45FDCF}" destId="{CF8FE484-C354-4C6C-98CD-0F74C13C6DA5}" srcOrd="0" destOrd="0" parTransId="{357109CC-0D32-4A78-901C-2A8B133AA4D9}" sibTransId="{C2B4BFC3-07C1-4131-806B-A12661C351CA}"/>
    <dgm:cxn modelId="{00A3AB99-2487-4DEE-B208-A75AFB139DBF}" type="presParOf" srcId="{3B9C16AE-AFB6-4465-8DA3-AD753916903E}" destId="{A0CDCDCE-DA0E-4FCF-948B-32F013B9638A}" srcOrd="0" destOrd="0" presId="urn:microsoft.com/office/officeart/2005/8/layout/hierarchy1"/>
    <dgm:cxn modelId="{0A8E993B-6DCE-4795-9DE9-3269B415F708}" type="presParOf" srcId="{A0CDCDCE-DA0E-4FCF-948B-32F013B9638A}" destId="{F4623DD5-CBC7-4CF8-B09D-0334242336BA}" srcOrd="0" destOrd="0" presId="urn:microsoft.com/office/officeart/2005/8/layout/hierarchy1"/>
    <dgm:cxn modelId="{21680823-A7E5-49E4-97EE-EA245469E51E}" type="presParOf" srcId="{F4623DD5-CBC7-4CF8-B09D-0334242336BA}" destId="{D81AD3DA-438E-4761-B6FA-A7D282764544}" srcOrd="0" destOrd="0" presId="urn:microsoft.com/office/officeart/2005/8/layout/hierarchy1"/>
    <dgm:cxn modelId="{69DE4BC0-8D90-47D2-8620-0928BF52208C}" type="presParOf" srcId="{F4623DD5-CBC7-4CF8-B09D-0334242336BA}" destId="{31794A22-0BD4-4CAA-B19E-EC4388703462}" srcOrd="1" destOrd="0" presId="urn:microsoft.com/office/officeart/2005/8/layout/hierarchy1"/>
    <dgm:cxn modelId="{0FB41D2E-9B06-439E-8F67-A08483E3BF5D}" type="presParOf" srcId="{A0CDCDCE-DA0E-4FCF-948B-32F013B9638A}" destId="{9B33A983-01D7-4E4C-A0F6-5CF0C1C57631}" srcOrd="1" destOrd="0" presId="urn:microsoft.com/office/officeart/2005/8/layout/hierarchy1"/>
    <dgm:cxn modelId="{923E03DB-9A26-4C3D-ACF8-C139DE74C25E}" type="presParOf" srcId="{9B33A983-01D7-4E4C-A0F6-5CF0C1C57631}" destId="{4E67BAFE-1A5B-4AA8-9642-7678A67F0823}" srcOrd="0" destOrd="0" presId="urn:microsoft.com/office/officeart/2005/8/layout/hierarchy1"/>
    <dgm:cxn modelId="{23FACE4D-8867-4554-91C0-82F5C94E6657}" type="presParOf" srcId="{9B33A983-01D7-4E4C-A0F6-5CF0C1C57631}" destId="{6663E52F-2FDA-4ED7-906A-4592306FF2B3}" srcOrd="1" destOrd="0" presId="urn:microsoft.com/office/officeart/2005/8/layout/hierarchy1"/>
    <dgm:cxn modelId="{6D62E5DE-A12D-4324-8539-5D9A443E8B88}" type="presParOf" srcId="{6663E52F-2FDA-4ED7-906A-4592306FF2B3}" destId="{9C19261F-0E41-4DBD-BB59-40616A7E69AF}" srcOrd="0" destOrd="0" presId="urn:microsoft.com/office/officeart/2005/8/layout/hierarchy1"/>
    <dgm:cxn modelId="{2560B166-7BAA-44E6-88A4-C4345E8B7E82}" type="presParOf" srcId="{9C19261F-0E41-4DBD-BB59-40616A7E69AF}" destId="{8AD70014-0085-454E-8E64-FE07CF914F75}" srcOrd="0" destOrd="0" presId="urn:microsoft.com/office/officeart/2005/8/layout/hierarchy1"/>
    <dgm:cxn modelId="{2B6F3E8B-AF4F-49FD-B74B-FEB428C1A2E8}" type="presParOf" srcId="{9C19261F-0E41-4DBD-BB59-40616A7E69AF}" destId="{ED972AD6-B755-4EC8-8D9A-87774A72AAAF}" srcOrd="1" destOrd="0" presId="urn:microsoft.com/office/officeart/2005/8/layout/hierarchy1"/>
    <dgm:cxn modelId="{5BE0D8B1-44C5-443F-9C60-B790854B204D}" type="presParOf" srcId="{6663E52F-2FDA-4ED7-906A-4592306FF2B3}" destId="{7947F573-DEBA-4C94-B544-E2A354624709}" srcOrd="1" destOrd="0" presId="urn:microsoft.com/office/officeart/2005/8/layout/hierarchy1"/>
    <dgm:cxn modelId="{BD97658D-3DD6-4E54-9BC5-58633183FF1A}" type="presParOf" srcId="{9B33A983-01D7-4E4C-A0F6-5CF0C1C57631}" destId="{FCAAFFD5-C0F7-47A9-BF26-91C60451B703}" srcOrd="2" destOrd="0" presId="urn:microsoft.com/office/officeart/2005/8/layout/hierarchy1"/>
    <dgm:cxn modelId="{154842FC-5D68-463F-B55D-5370739DE850}" type="presParOf" srcId="{9B33A983-01D7-4E4C-A0F6-5CF0C1C57631}" destId="{63B6C68D-0517-40FE-B824-7D57CDC24E4C}" srcOrd="3" destOrd="0" presId="urn:microsoft.com/office/officeart/2005/8/layout/hierarchy1"/>
    <dgm:cxn modelId="{6CF8230E-762C-4D66-ACD6-CC1F7979D61D}" type="presParOf" srcId="{63B6C68D-0517-40FE-B824-7D57CDC24E4C}" destId="{2A025036-9490-4D13-9E8C-DAE96CDD60AD}" srcOrd="0" destOrd="0" presId="urn:microsoft.com/office/officeart/2005/8/layout/hierarchy1"/>
    <dgm:cxn modelId="{6DB48EEB-2404-4EB1-A7E0-690BC16B42C2}" type="presParOf" srcId="{2A025036-9490-4D13-9E8C-DAE96CDD60AD}" destId="{520FCB5B-91FF-484B-BC56-CB9C93B2D445}" srcOrd="0" destOrd="0" presId="urn:microsoft.com/office/officeart/2005/8/layout/hierarchy1"/>
    <dgm:cxn modelId="{DFA837BF-B301-4F0D-B443-DD2195D74E7A}" type="presParOf" srcId="{2A025036-9490-4D13-9E8C-DAE96CDD60AD}" destId="{0AC605DF-6A76-4C71-89B4-4AB5311252F2}" srcOrd="1" destOrd="0" presId="urn:microsoft.com/office/officeart/2005/8/layout/hierarchy1"/>
    <dgm:cxn modelId="{0D8650C2-D289-4B41-AA33-3E6CE45FCBEC}" type="presParOf" srcId="{63B6C68D-0517-40FE-B824-7D57CDC24E4C}" destId="{FF211B65-BEBC-4643-8D5E-8A39371E963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723F6E6-F4C9-4D7F-8B6F-A1A3103198E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t-LT"/>
        </a:p>
      </dgm:t>
    </dgm:pt>
    <dgm:pt modelId="{49AA8492-78A6-447E-8154-1D83A8EB1885}">
      <dgm:prSet phldrT="[Text]" custT="1"/>
      <dgm:spPr/>
      <dgm:t>
        <a:bodyPr/>
        <a:lstStyle/>
        <a:p>
          <a:r>
            <a:rPr lang="lt-LT" sz="1800" dirty="0" smtClean="0">
              <a:solidFill>
                <a:schemeClr val="tx1"/>
              </a:solidFill>
              <a:latin typeface="Georgia" pitchFamily="18" charset="0"/>
            </a:rPr>
            <a:t>steigimo dokumentuose nurodyta, kad pareiškėjas vykdo arba organizuoja neįgaliųjų kūno kultūros ir sporto veiklą</a:t>
          </a:r>
          <a:endParaRPr lang="lt-LT" sz="1800" dirty="0"/>
        </a:p>
      </dgm:t>
    </dgm:pt>
    <dgm:pt modelId="{2E6800F4-6046-4DFD-8736-2EA1362A4DD4}" type="parTrans" cxnId="{ED065A85-A703-45F6-95AA-C2EE0ABF576F}">
      <dgm:prSet/>
      <dgm:spPr/>
      <dgm:t>
        <a:bodyPr/>
        <a:lstStyle/>
        <a:p>
          <a:endParaRPr lang="lt-LT"/>
        </a:p>
      </dgm:t>
    </dgm:pt>
    <dgm:pt modelId="{AD69B88B-DC2A-4325-966E-C80B4D609CAD}" type="sibTrans" cxnId="{ED065A85-A703-45F6-95AA-C2EE0ABF576F}">
      <dgm:prSet/>
      <dgm:spPr/>
      <dgm:t>
        <a:bodyPr/>
        <a:lstStyle/>
        <a:p>
          <a:endParaRPr lang="lt-LT"/>
        </a:p>
      </dgm:t>
    </dgm:pt>
    <dgm:pt modelId="{E1AC3937-FFDD-4E7D-A31B-C14E712BC4A2}">
      <dgm:prSet phldrT="[Text]" custT="1"/>
      <dgm:spPr/>
      <dgm:t>
        <a:bodyPr/>
        <a:lstStyle/>
        <a:p>
          <a:r>
            <a:rPr lang="lt-LT" sz="1800" dirty="0" smtClean="0">
              <a:solidFill>
                <a:schemeClr val="tx1"/>
              </a:solidFill>
              <a:latin typeface="Georgia" pitchFamily="18" charset="0"/>
            </a:rPr>
            <a:t>pareiškėjas nėra likviduojamas (pagal viešus Juridinių asmenų registro duomenis)</a:t>
          </a:r>
          <a:endParaRPr lang="lt-LT" sz="1800" dirty="0"/>
        </a:p>
      </dgm:t>
    </dgm:pt>
    <dgm:pt modelId="{A3A92D27-C801-4975-A977-CAC0578D4A23}" type="parTrans" cxnId="{3C37BB2E-AA8C-421B-9306-12E6F16BA4EF}">
      <dgm:prSet/>
      <dgm:spPr/>
      <dgm:t>
        <a:bodyPr/>
        <a:lstStyle/>
        <a:p>
          <a:endParaRPr lang="lt-LT"/>
        </a:p>
      </dgm:t>
    </dgm:pt>
    <dgm:pt modelId="{7B745708-9F69-4942-9A45-D15C3CA6E6BB}" type="sibTrans" cxnId="{3C37BB2E-AA8C-421B-9306-12E6F16BA4EF}">
      <dgm:prSet/>
      <dgm:spPr/>
      <dgm:t>
        <a:bodyPr/>
        <a:lstStyle/>
        <a:p>
          <a:endParaRPr lang="lt-LT"/>
        </a:p>
      </dgm:t>
    </dgm:pt>
    <dgm:pt modelId="{2CD20686-1FF0-4A01-AA80-450B8558C9EB}">
      <dgm:prSet phldrT="[Text]" custT="1"/>
      <dgm:spPr/>
      <dgm:t>
        <a:bodyPr/>
        <a:lstStyle/>
        <a:p>
          <a:r>
            <a:rPr lang="lt-LT" sz="1800" dirty="0" smtClean="0">
              <a:solidFill>
                <a:schemeClr val="tx1"/>
              </a:solidFill>
              <a:latin typeface="Georgia" pitchFamily="18" charset="0"/>
            </a:rPr>
            <a:t>pareiškėjas nėra skolingas Lietuvos Respublikos valstybinio socialinio draudimo fondo biudžetui daugiau nei 150 eurų</a:t>
          </a:r>
          <a:endParaRPr lang="lt-LT" sz="1500" dirty="0"/>
        </a:p>
      </dgm:t>
    </dgm:pt>
    <dgm:pt modelId="{A30D4DC1-4340-4CC7-A668-AD72A5212AA1}" type="parTrans" cxnId="{1C733354-48FB-4B82-A3C9-A58D62B7FFAE}">
      <dgm:prSet/>
      <dgm:spPr/>
      <dgm:t>
        <a:bodyPr/>
        <a:lstStyle/>
        <a:p>
          <a:endParaRPr lang="lt-LT"/>
        </a:p>
      </dgm:t>
    </dgm:pt>
    <dgm:pt modelId="{6CA9B81A-D332-49B4-A2E2-26EC76FECFF2}" type="sibTrans" cxnId="{1C733354-48FB-4B82-A3C9-A58D62B7FFAE}">
      <dgm:prSet/>
      <dgm:spPr/>
      <dgm:t>
        <a:bodyPr/>
        <a:lstStyle/>
        <a:p>
          <a:endParaRPr lang="lt-LT"/>
        </a:p>
      </dgm:t>
    </dgm:pt>
    <dgm:pt modelId="{372EF991-869C-4B8F-AAA7-C3AEA0BE5D3A}">
      <dgm:prSet phldrT="[Text]" custT="1"/>
      <dgm:spPr/>
      <dgm:t>
        <a:bodyPr/>
        <a:lstStyle/>
        <a:p>
          <a:r>
            <a:rPr lang="lt-LT" sz="1800" dirty="0" smtClean="0">
              <a:solidFill>
                <a:schemeClr val="tx1"/>
              </a:solidFill>
              <a:latin typeface="Georgia" pitchFamily="18" charset="0"/>
            </a:rPr>
            <a:t>pareiškėjas yra įvykdęs mokesčių, išskyrus valstybinio socialinio draudimo įmokas, mokėjimo įsipareigojimus, viršijančius 150 eurų sumą</a:t>
          </a:r>
          <a:endParaRPr lang="lt-LT" sz="1800" dirty="0"/>
        </a:p>
      </dgm:t>
    </dgm:pt>
    <dgm:pt modelId="{6704C5C3-E681-4AE8-A0EC-2D92409B3BC0}" type="parTrans" cxnId="{AE2A5D64-D01C-4914-89E4-B6EC1769F10E}">
      <dgm:prSet/>
      <dgm:spPr/>
      <dgm:t>
        <a:bodyPr/>
        <a:lstStyle/>
        <a:p>
          <a:endParaRPr lang="lt-LT"/>
        </a:p>
      </dgm:t>
    </dgm:pt>
    <dgm:pt modelId="{CB603F4E-2817-4437-AC36-8A3B55113F4D}" type="sibTrans" cxnId="{AE2A5D64-D01C-4914-89E4-B6EC1769F10E}">
      <dgm:prSet/>
      <dgm:spPr/>
      <dgm:t>
        <a:bodyPr/>
        <a:lstStyle/>
        <a:p>
          <a:endParaRPr lang="lt-LT"/>
        </a:p>
      </dgm:t>
    </dgm:pt>
    <dgm:pt modelId="{D05F3A50-2EE6-489B-B8F4-322C9BD7A322}">
      <dgm:prSet phldrT="[Text]" custT="1"/>
      <dgm:spPr/>
      <dgm:t>
        <a:bodyPr/>
        <a:lstStyle/>
        <a:p>
          <a:r>
            <a:rPr lang="lt-LT" sz="1800" dirty="0" smtClean="0">
              <a:solidFill>
                <a:schemeClr val="tx1"/>
              </a:solidFill>
              <a:latin typeface="Georgia" pitchFamily="18" charset="0"/>
            </a:rPr>
            <a:t>pareiškėjas yra atsiskaitęs už ankstesniais metais iš </a:t>
          </a:r>
          <a:r>
            <a:rPr lang="x-none" sz="1800" smtClean="0">
              <a:solidFill>
                <a:schemeClr val="tx1"/>
              </a:solidFill>
              <a:latin typeface="Georgia" pitchFamily="18" charset="0"/>
            </a:rPr>
            <a:t>Neįgaliųjų reikalų departamento</a:t>
          </a:r>
          <a:r>
            <a:rPr lang="lt-LT" sz="1800" dirty="0" smtClean="0">
              <a:solidFill>
                <a:schemeClr val="tx1"/>
              </a:solidFill>
              <a:latin typeface="Georgia" pitchFamily="18" charset="0"/>
            </a:rPr>
            <a:t> gautų valstybės biudžeto lėšų ir (ar) savivaldybės biudžeto lėšų panaudojimą atitinkamo projekto konkurso finansavimo nuostatuose nustatyta tvarka</a:t>
          </a:r>
          <a:endParaRPr lang="lt-LT" sz="1800" dirty="0"/>
        </a:p>
      </dgm:t>
    </dgm:pt>
    <dgm:pt modelId="{DD918DE2-6CF9-45EC-A516-B7B7A5F805D8}" type="parTrans" cxnId="{4F6345FA-648F-4D2A-A851-8170424D6EA1}">
      <dgm:prSet/>
      <dgm:spPr/>
      <dgm:t>
        <a:bodyPr/>
        <a:lstStyle/>
        <a:p>
          <a:endParaRPr lang="lt-LT"/>
        </a:p>
      </dgm:t>
    </dgm:pt>
    <dgm:pt modelId="{BCE7569D-A695-4CA6-9813-D3E13B5B0972}" type="sibTrans" cxnId="{4F6345FA-648F-4D2A-A851-8170424D6EA1}">
      <dgm:prSet/>
      <dgm:spPr/>
      <dgm:t>
        <a:bodyPr/>
        <a:lstStyle/>
        <a:p>
          <a:endParaRPr lang="lt-LT"/>
        </a:p>
      </dgm:t>
    </dgm:pt>
    <dgm:pt modelId="{499F6B28-A4FD-4EC3-9059-77E870F7C890}">
      <dgm:prSet/>
      <dgm:spPr/>
      <dgm:t>
        <a:bodyPr/>
        <a:lstStyle/>
        <a:p>
          <a:r>
            <a:rPr lang="lt-LT" dirty="0" smtClean="0">
              <a:solidFill>
                <a:schemeClr val="tx1"/>
              </a:solidFill>
              <a:latin typeface="Georgia" pitchFamily="18" charset="0"/>
            </a:rPr>
            <a:t>nėra įsiteisėjusio teismo sprendimo, kad iš </a:t>
          </a:r>
          <a:r>
            <a:rPr lang="x-none" dirty="0" smtClean="0">
              <a:solidFill>
                <a:schemeClr val="tx1"/>
              </a:solidFill>
              <a:latin typeface="Georgia" pitchFamily="18" charset="0"/>
            </a:rPr>
            <a:t>Neįgaliųjų reikalų departamento</a:t>
          </a:r>
          <a:r>
            <a:rPr lang="lt-LT" dirty="0" smtClean="0">
              <a:solidFill>
                <a:schemeClr val="tx1"/>
              </a:solidFill>
              <a:latin typeface="Georgia" pitchFamily="18" charset="0"/>
            </a:rPr>
            <a:t> ir (ar) savivaldybės administracijos gautas lėšas pareiškėjas yra panaudojęs ne pagal tikslinę paskirtį, ir (ar) yra pasibaigęs Nuostatų 68 punkte numatytas trejų metų terminas</a:t>
          </a:r>
          <a:endParaRPr lang="en-US" dirty="0" smtClean="0">
            <a:solidFill>
              <a:schemeClr val="tx1"/>
            </a:solidFill>
            <a:latin typeface="Georgia" pitchFamily="18" charset="0"/>
          </a:endParaRPr>
        </a:p>
      </dgm:t>
    </dgm:pt>
    <dgm:pt modelId="{F3F73E8A-7433-4796-8E6D-47B444BED074}" type="parTrans" cxnId="{52D575BE-79D6-45E1-AC78-C70B5DDD7186}">
      <dgm:prSet/>
      <dgm:spPr/>
      <dgm:t>
        <a:bodyPr/>
        <a:lstStyle/>
        <a:p>
          <a:endParaRPr lang="lt-LT"/>
        </a:p>
      </dgm:t>
    </dgm:pt>
    <dgm:pt modelId="{4E01F828-A19D-4C6A-858C-98EB0D4E179A}" type="sibTrans" cxnId="{52D575BE-79D6-45E1-AC78-C70B5DDD7186}">
      <dgm:prSet/>
      <dgm:spPr/>
      <dgm:t>
        <a:bodyPr/>
        <a:lstStyle/>
        <a:p>
          <a:endParaRPr lang="lt-LT"/>
        </a:p>
      </dgm:t>
    </dgm:pt>
    <dgm:pt modelId="{5DFA0C03-42AB-4A12-938D-828B35661885}" type="pres">
      <dgm:prSet presAssocID="{5723F6E6-F4C9-4D7F-8B6F-A1A3103198EF}" presName="diagram" presStyleCnt="0">
        <dgm:presLayoutVars>
          <dgm:dir/>
          <dgm:resizeHandles val="exact"/>
        </dgm:presLayoutVars>
      </dgm:prSet>
      <dgm:spPr/>
      <dgm:t>
        <a:bodyPr/>
        <a:lstStyle/>
        <a:p>
          <a:endParaRPr lang="en-US"/>
        </a:p>
      </dgm:t>
    </dgm:pt>
    <dgm:pt modelId="{098BAF8D-19A4-40FA-998B-9969E0795FE9}" type="pres">
      <dgm:prSet presAssocID="{49AA8492-78A6-447E-8154-1D83A8EB1885}" presName="node" presStyleLbl="node1" presStyleIdx="0" presStyleCnt="6" custScaleY="116667">
        <dgm:presLayoutVars>
          <dgm:bulletEnabled val="1"/>
        </dgm:presLayoutVars>
      </dgm:prSet>
      <dgm:spPr/>
      <dgm:t>
        <a:bodyPr/>
        <a:lstStyle/>
        <a:p>
          <a:endParaRPr lang="lt-LT"/>
        </a:p>
      </dgm:t>
    </dgm:pt>
    <dgm:pt modelId="{62383102-8C59-48AA-8774-6A547C699D1B}" type="pres">
      <dgm:prSet presAssocID="{AD69B88B-DC2A-4325-966E-C80B4D609CAD}" presName="sibTrans" presStyleCnt="0"/>
      <dgm:spPr/>
    </dgm:pt>
    <dgm:pt modelId="{C4E4E468-B209-4BBC-8CCD-57338FAC868B}" type="pres">
      <dgm:prSet presAssocID="{E1AC3937-FFDD-4E7D-A31B-C14E712BC4A2}" presName="node" presStyleLbl="node1" presStyleIdx="1" presStyleCnt="6" custScaleY="112389">
        <dgm:presLayoutVars>
          <dgm:bulletEnabled val="1"/>
        </dgm:presLayoutVars>
      </dgm:prSet>
      <dgm:spPr/>
      <dgm:t>
        <a:bodyPr/>
        <a:lstStyle/>
        <a:p>
          <a:endParaRPr lang="lt-LT"/>
        </a:p>
      </dgm:t>
    </dgm:pt>
    <dgm:pt modelId="{D4351124-2561-456D-B116-F885359A3996}" type="pres">
      <dgm:prSet presAssocID="{7B745708-9F69-4942-9A45-D15C3CA6E6BB}" presName="sibTrans" presStyleCnt="0"/>
      <dgm:spPr/>
    </dgm:pt>
    <dgm:pt modelId="{177B90CE-8CBF-498B-AEFE-FDB2A93EDF3B}" type="pres">
      <dgm:prSet presAssocID="{2CD20686-1FF0-4A01-AA80-450B8558C9EB}" presName="node" presStyleLbl="node1" presStyleIdx="2" presStyleCnt="6" custScaleY="112389">
        <dgm:presLayoutVars>
          <dgm:bulletEnabled val="1"/>
        </dgm:presLayoutVars>
      </dgm:prSet>
      <dgm:spPr/>
      <dgm:t>
        <a:bodyPr/>
        <a:lstStyle/>
        <a:p>
          <a:endParaRPr lang="lt-LT"/>
        </a:p>
      </dgm:t>
    </dgm:pt>
    <dgm:pt modelId="{70E46FDF-5B55-4EB8-A80C-1826896AEE02}" type="pres">
      <dgm:prSet presAssocID="{6CA9B81A-D332-49B4-A2E2-26EC76FECFF2}" presName="sibTrans" presStyleCnt="0"/>
      <dgm:spPr/>
    </dgm:pt>
    <dgm:pt modelId="{7E371106-6637-497F-9B31-C7CD539FD840}" type="pres">
      <dgm:prSet presAssocID="{372EF991-869C-4B8F-AAA7-C3AEA0BE5D3A}" presName="node" presStyleLbl="node1" presStyleIdx="3" presStyleCnt="6" custScaleX="96660" custScaleY="132736">
        <dgm:presLayoutVars>
          <dgm:bulletEnabled val="1"/>
        </dgm:presLayoutVars>
      </dgm:prSet>
      <dgm:spPr/>
      <dgm:t>
        <a:bodyPr/>
        <a:lstStyle/>
        <a:p>
          <a:endParaRPr lang="lt-LT"/>
        </a:p>
      </dgm:t>
    </dgm:pt>
    <dgm:pt modelId="{8954ABAE-BE35-4AB5-A1E8-9E43BE284618}" type="pres">
      <dgm:prSet presAssocID="{CB603F4E-2817-4437-AC36-8A3B55113F4D}" presName="sibTrans" presStyleCnt="0"/>
      <dgm:spPr/>
    </dgm:pt>
    <dgm:pt modelId="{3F237095-26CE-4CF8-B452-D88F62A132C0}" type="pres">
      <dgm:prSet presAssocID="{D05F3A50-2EE6-489B-B8F4-322C9BD7A322}" presName="node" presStyleLbl="node1" presStyleIdx="4" presStyleCnt="6" custScaleY="131204">
        <dgm:presLayoutVars>
          <dgm:bulletEnabled val="1"/>
        </dgm:presLayoutVars>
      </dgm:prSet>
      <dgm:spPr/>
      <dgm:t>
        <a:bodyPr/>
        <a:lstStyle/>
        <a:p>
          <a:endParaRPr lang="lt-LT"/>
        </a:p>
      </dgm:t>
    </dgm:pt>
    <dgm:pt modelId="{354C87C3-E70B-4F84-B6D4-B1340CC6B349}" type="pres">
      <dgm:prSet presAssocID="{BCE7569D-A695-4CA6-9813-D3E13B5B0972}" presName="sibTrans" presStyleCnt="0"/>
      <dgm:spPr/>
    </dgm:pt>
    <dgm:pt modelId="{438589E1-DED5-4505-A683-C5205FB19B70}" type="pres">
      <dgm:prSet presAssocID="{499F6B28-A4FD-4EC3-9059-77E870F7C890}" presName="node" presStyleLbl="node1" presStyleIdx="5" presStyleCnt="6" custScaleY="134096">
        <dgm:presLayoutVars>
          <dgm:bulletEnabled val="1"/>
        </dgm:presLayoutVars>
      </dgm:prSet>
      <dgm:spPr/>
      <dgm:t>
        <a:bodyPr/>
        <a:lstStyle/>
        <a:p>
          <a:endParaRPr lang="lt-LT"/>
        </a:p>
      </dgm:t>
    </dgm:pt>
  </dgm:ptLst>
  <dgm:cxnLst>
    <dgm:cxn modelId="{1F0AC88A-BA6C-46A2-AF5A-FC0A934513C5}" type="presOf" srcId="{D05F3A50-2EE6-489B-B8F4-322C9BD7A322}" destId="{3F237095-26CE-4CF8-B452-D88F62A132C0}" srcOrd="0" destOrd="0" presId="urn:microsoft.com/office/officeart/2005/8/layout/default"/>
    <dgm:cxn modelId="{1C733354-48FB-4B82-A3C9-A58D62B7FFAE}" srcId="{5723F6E6-F4C9-4D7F-8B6F-A1A3103198EF}" destId="{2CD20686-1FF0-4A01-AA80-450B8558C9EB}" srcOrd="2" destOrd="0" parTransId="{A30D4DC1-4340-4CC7-A668-AD72A5212AA1}" sibTransId="{6CA9B81A-D332-49B4-A2E2-26EC76FECFF2}"/>
    <dgm:cxn modelId="{53DA0973-6063-49F8-AA8C-BD2BECE61D66}" type="presOf" srcId="{49AA8492-78A6-447E-8154-1D83A8EB1885}" destId="{098BAF8D-19A4-40FA-998B-9969E0795FE9}" srcOrd="0" destOrd="0" presId="urn:microsoft.com/office/officeart/2005/8/layout/default"/>
    <dgm:cxn modelId="{4F6345FA-648F-4D2A-A851-8170424D6EA1}" srcId="{5723F6E6-F4C9-4D7F-8B6F-A1A3103198EF}" destId="{D05F3A50-2EE6-489B-B8F4-322C9BD7A322}" srcOrd="4" destOrd="0" parTransId="{DD918DE2-6CF9-45EC-A516-B7B7A5F805D8}" sibTransId="{BCE7569D-A695-4CA6-9813-D3E13B5B0972}"/>
    <dgm:cxn modelId="{3C37BB2E-AA8C-421B-9306-12E6F16BA4EF}" srcId="{5723F6E6-F4C9-4D7F-8B6F-A1A3103198EF}" destId="{E1AC3937-FFDD-4E7D-A31B-C14E712BC4A2}" srcOrd="1" destOrd="0" parTransId="{A3A92D27-C801-4975-A977-CAC0578D4A23}" sibTransId="{7B745708-9F69-4942-9A45-D15C3CA6E6BB}"/>
    <dgm:cxn modelId="{ED065A85-A703-45F6-95AA-C2EE0ABF576F}" srcId="{5723F6E6-F4C9-4D7F-8B6F-A1A3103198EF}" destId="{49AA8492-78A6-447E-8154-1D83A8EB1885}" srcOrd="0" destOrd="0" parTransId="{2E6800F4-6046-4DFD-8736-2EA1362A4DD4}" sibTransId="{AD69B88B-DC2A-4325-966E-C80B4D609CAD}"/>
    <dgm:cxn modelId="{D28A1499-7C58-47FF-B35B-4A968F32D259}" type="presOf" srcId="{2CD20686-1FF0-4A01-AA80-450B8558C9EB}" destId="{177B90CE-8CBF-498B-AEFE-FDB2A93EDF3B}" srcOrd="0" destOrd="0" presId="urn:microsoft.com/office/officeart/2005/8/layout/default"/>
    <dgm:cxn modelId="{73C63C8A-30DC-48A6-B55C-85A3D1DAA9A2}" type="presOf" srcId="{5723F6E6-F4C9-4D7F-8B6F-A1A3103198EF}" destId="{5DFA0C03-42AB-4A12-938D-828B35661885}" srcOrd="0" destOrd="0" presId="urn:microsoft.com/office/officeart/2005/8/layout/default"/>
    <dgm:cxn modelId="{52D575BE-79D6-45E1-AC78-C70B5DDD7186}" srcId="{5723F6E6-F4C9-4D7F-8B6F-A1A3103198EF}" destId="{499F6B28-A4FD-4EC3-9059-77E870F7C890}" srcOrd="5" destOrd="0" parTransId="{F3F73E8A-7433-4796-8E6D-47B444BED074}" sibTransId="{4E01F828-A19D-4C6A-858C-98EB0D4E179A}"/>
    <dgm:cxn modelId="{AE2A5D64-D01C-4914-89E4-B6EC1769F10E}" srcId="{5723F6E6-F4C9-4D7F-8B6F-A1A3103198EF}" destId="{372EF991-869C-4B8F-AAA7-C3AEA0BE5D3A}" srcOrd="3" destOrd="0" parTransId="{6704C5C3-E681-4AE8-A0EC-2D92409B3BC0}" sibTransId="{CB603F4E-2817-4437-AC36-8A3B55113F4D}"/>
    <dgm:cxn modelId="{C24CE102-08CF-45C6-81C8-CE74C3D4B715}" type="presOf" srcId="{372EF991-869C-4B8F-AAA7-C3AEA0BE5D3A}" destId="{7E371106-6637-497F-9B31-C7CD539FD840}" srcOrd="0" destOrd="0" presId="urn:microsoft.com/office/officeart/2005/8/layout/default"/>
    <dgm:cxn modelId="{37B55B67-E7BC-4584-A6E3-BBB94E03E87D}" type="presOf" srcId="{499F6B28-A4FD-4EC3-9059-77E870F7C890}" destId="{438589E1-DED5-4505-A683-C5205FB19B70}" srcOrd="0" destOrd="0" presId="urn:microsoft.com/office/officeart/2005/8/layout/default"/>
    <dgm:cxn modelId="{7DF4AD12-5380-4C34-ADCB-6310187EC948}" type="presOf" srcId="{E1AC3937-FFDD-4E7D-A31B-C14E712BC4A2}" destId="{C4E4E468-B209-4BBC-8CCD-57338FAC868B}" srcOrd="0" destOrd="0" presId="urn:microsoft.com/office/officeart/2005/8/layout/default"/>
    <dgm:cxn modelId="{2A31A36B-B860-487E-AD68-9A7154CEFB34}" type="presParOf" srcId="{5DFA0C03-42AB-4A12-938D-828B35661885}" destId="{098BAF8D-19A4-40FA-998B-9969E0795FE9}" srcOrd="0" destOrd="0" presId="urn:microsoft.com/office/officeart/2005/8/layout/default"/>
    <dgm:cxn modelId="{9808C5AF-7436-448E-B682-131CB4783DFB}" type="presParOf" srcId="{5DFA0C03-42AB-4A12-938D-828B35661885}" destId="{62383102-8C59-48AA-8774-6A547C699D1B}" srcOrd="1" destOrd="0" presId="urn:microsoft.com/office/officeart/2005/8/layout/default"/>
    <dgm:cxn modelId="{CC07679E-5F0B-45D0-A577-C1A54348CB9D}" type="presParOf" srcId="{5DFA0C03-42AB-4A12-938D-828B35661885}" destId="{C4E4E468-B209-4BBC-8CCD-57338FAC868B}" srcOrd="2" destOrd="0" presId="urn:microsoft.com/office/officeart/2005/8/layout/default"/>
    <dgm:cxn modelId="{14ED8332-7A09-483B-AFA5-C5C49F7D476A}" type="presParOf" srcId="{5DFA0C03-42AB-4A12-938D-828B35661885}" destId="{D4351124-2561-456D-B116-F885359A3996}" srcOrd="3" destOrd="0" presId="urn:microsoft.com/office/officeart/2005/8/layout/default"/>
    <dgm:cxn modelId="{676D41FB-2C14-4EC5-A9C1-79263EE2EE6D}" type="presParOf" srcId="{5DFA0C03-42AB-4A12-938D-828B35661885}" destId="{177B90CE-8CBF-498B-AEFE-FDB2A93EDF3B}" srcOrd="4" destOrd="0" presId="urn:microsoft.com/office/officeart/2005/8/layout/default"/>
    <dgm:cxn modelId="{8B32F4C0-532C-4FD7-B30A-B69D24F519D3}" type="presParOf" srcId="{5DFA0C03-42AB-4A12-938D-828B35661885}" destId="{70E46FDF-5B55-4EB8-A80C-1826896AEE02}" srcOrd="5" destOrd="0" presId="urn:microsoft.com/office/officeart/2005/8/layout/default"/>
    <dgm:cxn modelId="{E4AD531A-D130-4416-BAA3-568C8EB925A5}" type="presParOf" srcId="{5DFA0C03-42AB-4A12-938D-828B35661885}" destId="{7E371106-6637-497F-9B31-C7CD539FD840}" srcOrd="6" destOrd="0" presId="urn:microsoft.com/office/officeart/2005/8/layout/default"/>
    <dgm:cxn modelId="{3CB61B10-B985-45E7-9324-F8A2BC082B9F}" type="presParOf" srcId="{5DFA0C03-42AB-4A12-938D-828B35661885}" destId="{8954ABAE-BE35-4AB5-A1E8-9E43BE284618}" srcOrd="7" destOrd="0" presId="urn:microsoft.com/office/officeart/2005/8/layout/default"/>
    <dgm:cxn modelId="{1BB36086-0417-42D9-BE14-56997C6E2965}" type="presParOf" srcId="{5DFA0C03-42AB-4A12-938D-828B35661885}" destId="{3F237095-26CE-4CF8-B452-D88F62A132C0}" srcOrd="8" destOrd="0" presId="urn:microsoft.com/office/officeart/2005/8/layout/default"/>
    <dgm:cxn modelId="{5CE2DB09-0971-4EDF-9639-C3E8D4942EBB}" type="presParOf" srcId="{5DFA0C03-42AB-4A12-938D-828B35661885}" destId="{354C87C3-E70B-4F84-B6D4-B1340CC6B349}" srcOrd="9" destOrd="0" presId="urn:microsoft.com/office/officeart/2005/8/layout/default"/>
    <dgm:cxn modelId="{8AA3D324-330E-435D-8EF9-F78519762546}" type="presParOf" srcId="{5DFA0C03-42AB-4A12-938D-828B35661885}" destId="{438589E1-DED5-4505-A683-C5205FB19B7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E830D95-90C5-44A5-AED7-76B0484DF18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lt-LT"/>
        </a:p>
      </dgm:t>
    </dgm:pt>
    <dgm:pt modelId="{8BE69945-81A6-4C3D-881A-78C7F057C789}">
      <dgm:prSet phldrT="[Text]" custT="1"/>
      <dgm:spPr/>
      <dgm:t>
        <a:bodyPr/>
        <a:lstStyle/>
        <a:p>
          <a:r>
            <a:rPr lang="lt-LT" sz="2500" b="1" dirty="0" smtClean="0">
              <a:solidFill>
                <a:schemeClr val="tx1"/>
              </a:solidFill>
              <a:latin typeface="Georgia" panose="02040502050405020303" pitchFamily="18" charset="0"/>
            </a:rPr>
            <a:t>žmogiškųjų išteklių ir tinkamų administracinių gebėjimų</a:t>
          </a:r>
          <a:endParaRPr lang="lt-LT" sz="2500" b="1" dirty="0">
            <a:solidFill>
              <a:schemeClr val="tx1"/>
            </a:solidFill>
            <a:latin typeface="Georgia" panose="02040502050405020303" pitchFamily="18" charset="0"/>
          </a:endParaRPr>
        </a:p>
      </dgm:t>
    </dgm:pt>
    <dgm:pt modelId="{3752ED7D-70A7-46FF-BA10-4602F0ADC6B9}" type="parTrans" cxnId="{A8391E8C-F3D4-4438-8DD8-490ECBADA79D}">
      <dgm:prSet/>
      <dgm:spPr/>
      <dgm:t>
        <a:bodyPr/>
        <a:lstStyle/>
        <a:p>
          <a:endParaRPr lang="lt-LT"/>
        </a:p>
      </dgm:t>
    </dgm:pt>
    <dgm:pt modelId="{55EDCCA5-FD1E-4CDF-9520-C3DAAC58F74E}" type="sibTrans" cxnId="{A8391E8C-F3D4-4438-8DD8-490ECBADA79D}">
      <dgm:prSet/>
      <dgm:spPr/>
      <dgm:t>
        <a:bodyPr/>
        <a:lstStyle/>
        <a:p>
          <a:endParaRPr lang="lt-LT"/>
        </a:p>
      </dgm:t>
    </dgm:pt>
    <dgm:pt modelId="{7C3518D9-9C1B-440B-B43D-5E23369C3314}">
      <dgm:prSet phldrT="[Text]" custT="1"/>
      <dgm:spPr/>
      <dgm:t>
        <a:bodyPr/>
        <a:lstStyle/>
        <a:p>
          <a:r>
            <a:rPr lang="lt-LT" sz="1800" dirty="0" smtClean="0">
              <a:solidFill>
                <a:schemeClr val="tx1"/>
              </a:solidFill>
              <a:latin typeface="Georgia" panose="02040502050405020303" pitchFamily="18" charset="0"/>
            </a:rPr>
            <a:t>kūno kultūros ir sporto užsiėmimus neįgaliesiems organizuos ir ves sporto pedagogo, kineziterapeuto, trenerio, taikomosios fizinės veiklos specialisto kvalifikaciją arba kitą su sportu susijusią specialybę turintis darbuotojas (-ai)</a:t>
          </a:r>
          <a:endParaRPr lang="lt-LT" sz="1800" dirty="0">
            <a:solidFill>
              <a:schemeClr val="tx1"/>
            </a:solidFill>
            <a:latin typeface="Georgia" panose="02040502050405020303" pitchFamily="18" charset="0"/>
          </a:endParaRPr>
        </a:p>
      </dgm:t>
    </dgm:pt>
    <dgm:pt modelId="{748B1AD2-E8CA-4681-84DA-5D1FDFF43833}" type="parTrans" cxnId="{2AF8CA23-C014-4407-9606-FD7DDEF8D10E}">
      <dgm:prSet/>
      <dgm:spPr/>
      <dgm:t>
        <a:bodyPr/>
        <a:lstStyle/>
        <a:p>
          <a:endParaRPr lang="lt-LT"/>
        </a:p>
      </dgm:t>
    </dgm:pt>
    <dgm:pt modelId="{5A4E9488-08A7-4B6A-BAC9-BBF8C49B7E75}" type="sibTrans" cxnId="{2AF8CA23-C014-4407-9606-FD7DDEF8D10E}">
      <dgm:prSet/>
      <dgm:spPr/>
      <dgm:t>
        <a:bodyPr/>
        <a:lstStyle/>
        <a:p>
          <a:endParaRPr lang="lt-LT"/>
        </a:p>
      </dgm:t>
    </dgm:pt>
    <dgm:pt modelId="{1A0D6695-8382-4887-8359-FE3FDA4423ED}">
      <dgm:prSet phldrT="[Text]" custT="1"/>
      <dgm:spPr/>
      <dgm:t>
        <a:bodyPr/>
        <a:lstStyle/>
        <a:p>
          <a:r>
            <a:rPr lang="lt-LT" sz="1800" dirty="0" smtClean="0">
              <a:solidFill>
                <a:schemeClr val="tx1"/>
              </a:solidFill>
              <a:latin typeface="Georgia" panose="02040502050405020303" pitchFamily="18" charset="0"/>
            </a:rPr>
            <a:t>projekto finansininkas turi buhalterio arba auditoriaus, arba apskaitininko, arba ekonomisto (turinčio ne mažiau nei vienų metų darbo apskaitos ir (ar) finansų srityje patirtį arba baigusio buhalterinės apskaitos kursus) kvalifikaciją arba buhalterinę apskaitą tvarko buhalterines paslaugas teikianti įmonė (įstaiga) arba buhalterinės apskaitos paslaugas savarankiškai teikiantis asmuo)</a:t>
          </a:r>
          <a:endParaRPr lang="lt-LT" sz="1800" dirty="0">
            <a:solidFill>
              <a:schemeClr val="tx1"/>
            </a:solidFill>
            <a:latin typeface="Georgia" panose="02040502050405020303" pitchFamily="18" charset="0"/>
          </a:endParaRPr>
        </a:p>
      </dgm:t>
    </dgm:pt>
    <dgm:pt modelId="{AA36D81E-EC47-4EAD-932C-466380D9BC52}" type="parTrans" cxnId="{E2CD6E2C-7245-4EC7-A5FA-122A7CE8F792}">
      <dgm:prSet/>
      <dgm:spPr/>
      <dgm:t>
        <a:bodyPr/>
        <a:lstStyle/>
        <a:p>
          <a:endParaRPr lang="lt-LT"/>
        </a:p>
      </dgm:t>
    </dgm:pt>
    <dgm:pt modelId="{1E023206-01AB-4F2D-8323-7773F8988D03}" type="sibTrans" cxnId="{E2CD6E2C-7245-4EC7-A5FA-122A7CE8F792}">
      <dgm:prSet/>
      <dgm:spPr/>
      <dgm:t>
        <a:bodyPr/>
        <a:lstStyle/>
        <a:p>
          <a:endParaRPr lang="lt-LT"/>
        </a:p>
      </dgm:t>
    </dgm:pt>
    <dgm:pt modelId="{714A1AB6-CC29-47B5-910A-155C463321A6}">
      <dgm:prSet phldrT="[Text]" custT="1"/>
      <dgm:spPr/>
      <dgm:t>
        <a:bodyPr/>
        <a:lstStyle/>
        <a:p>
          <a:r>
            <a:rPr lang="lt-LT" sz="2500" b="1" dirty="0" smtClean="0">
              <a:solidFill>
                <a:schemeClr val="tx1"/>
              </a:solidFill>
              <a:latin typeface="Georgia" panose="02040502050405020303" pitchFamily="18" charset="0"/>
            </a:rPr>
            <a:t>materialinių išteklių </a:t>
          </a:r>
          <a:endParaRPr lang="lt-LT" sz="2500" b="1" dirty="0">
            <a:solidFill>
              <a:schemeClr val="tx1"/>
            </a:solidFill>
            <a:latin typeface="Georgia" panose="02040502050405020303" pitchFamily="18" charset="0"/>
          </a:endParaRPr>
        </a:p>
      </dgm:t>
    </dgm:pt>
    <dgm:pt modelId="{2785785E-65A4-40D5-AA24-5E2B0BD38CEE}" type="parTrans" cxnId="{163DF28D-1BE6-4822-9140-AC3D586F889E}">
      <dgm:prSet/>
      <dgm:spPr/>
      <dgm:t>
        <a:bodyPr/>
        <a:lstStyle/>
        <a:p>
          <a:endParaRPr lang="lt-LT"/>
        </a:p>
      </dgm:t>
    </dgm:pt>
    <dgm:pt modelId="{A86F0ACE-F0D0-4BD3-82EE-93A97FB37619}" type="sibTrans" cxnId="{163DF28D-1BE6-4822-9140-AC3D586F889E}">
      <dgm:prSet/>
      <dgm:spPr/>
      <dgm:t>
        <a:bodyPr/>
        <a:lstStyle/>
        <a:p>
          <a:endParaRPr lang="lt-LT"/>
        </a:p>
      </dgm:t>
    </dgm:pt>
    <dgm:pt modelId="{18042C78-73A9-4CD5-AFF0-4A2128CDD490}">
      <dgm:prSet phldrT="[Text]" custT="1"/>
      <dgm:spPr/>
      <dgm:t>
        <a:bodyPr/>
        <a:lstStyle/>
        <a:p>
          <a:r>
            <a:rPr lang="lt-LT" sz="1800" dirty="0" smtClean="0">
              <a:solidFill>
                <a:schemeClr val="tx1"/>
              </a:solidFill>
              <a:latin typeface="Georgia" panose="02040502050405020303" pitchFamily="18" charset="0"/>
            </a:rPr>
            <a:t>nuosavybės ir (ar) panaudos, ir (ar) nuomos pagrindais projektui vykdyti patalpas, pritaikytas specialiesiems neįgaliųjų poreikiams, projekto veikloms vykdyti reikalingą inventorių ar įrangą</a:t>
          </a:r>
          <a:endParaRPr lang="lt-LT" sz="1800" dirty="0">
            <a:solidFill>
              <a:schemeClr val="tx1"/>
            </a:solidFill>
            <a:latin typeface="Georgia" panose="02040502050405020303" pitchFamily="18" charset="0"/>
          </a:endParaRPr>
        </a:p>
      </dgm:t>
    </dgm:pt>
    <dgm:pt modelId="{72E788FB-E5EA-47AF-87FE-F8586F68539D}" type="parTrans" cxnId="{02D0A2A3-DCC1-482F-8F56-C46CD7D91A06}">
      <dgm:prSet/>
      <dgm:spPr/>
      <dgm:t>
        <a:bodyPr/>
        <a:lstStyle/>
        <a:p>
          <a:endParaRPr lang="lt-LT"/>
        </a:p>
      </dgm:t>
    </dgm:pt>
    <dgm:pt modelId="{D7E73DE8-DAB0-43FE-AA62-593A7B002F9F}" type="sibTrans" cxnId="{02D0A2A3-DCC1-482F-8F56-C46CD7D91A06}">
      <dgm:prSet/>
      <dgm:spPr/>
      <dgm:t>
        <a:bodyPr/>
        <a:lstStyle/>
        <a:p>
          <a:endParaRPr lang="lt-LT"/>
        </a:p>
      </dgm:t>
    </dgm:pt>
    <dgm:pt modelId="{85F9EA60-2F29-4D65-B25D-8D151117634E}" type="pres">
      <dgm:prSet presAssocID="{3E830D95-90C5-44A5-AED7-76B0484DF18D}" presName="Name0" presStyleCnt="0">
        <dgm:presLayoutVars>
          <dgm:dir/>
          <dgm:animLvl val="lvl"/>
          <dgm:resizeHandles val="exact"/>
        </dgm:presLayoutVars>
      </dgm:prSet>
      <dgm:spPr/>
      <dgm:t>
        <a:bodyPr/>
        <a:lstStyle/>
        <a:p>
          <a:endParaRPr lang="en-US"/>
        </a:p>
      </dgm:t>
    </dgm:pt>
    <dgm:pt modelId="{506D920F-E339-4905-9492-923ED9332C82}" type="pres">
      <dgm:prSet presAssocID="{8BE69945-81A6-4C3D-881A-78C7F057C789}" presName="linNode" presStyleCnt="0"/>
      <dgm:spPr/>
    </dgm:pt>
    <dgm:pt modelId="{15AFE968-3906-48D9-882C-697CED0D1A57}" type="pres">
      <dgm:prSet presAssocID="{8BE69945-81A6-4C3D-881A-78C7F057C789}" presName="parentText" presStyleLbl="node1" presStyleIdx="0" presStyleCnt="2" custScaleX="134191">
        <dgm:presLayoutVars>
          <dgm:chMax val="1"/>
          <dgm:bulletEnabled val="1"/>
        </dgm:presLayoutVars>
      </dgm:prSet>
      <dgm:spPr/>
      <dgm:t>
        <a:bodyPr/>
        <a:lstStyle/>
        <a:p>
          <a:endParaRPr lang="lt-LT"/>
        </a:p>
      </dgm:t>
    </dgm:pt>
    <dgm:pt modelId="{DE0D8785-0871-4B7D-A9A6-3F027A1AF676}" type="pres">
      <dgm:prSet presAssocID="{8BE69945-81A6-4C3D-881A-78C7F057C789}" presName="descendantText" presStyleLbl="alignAccFollowNode1" presStyleIdx="0" presStyleCnt="2" custScaleX="180052" custScaleY="155037">
        <dgm:presLayoutVars>
          <dgm:bulletEnabled val="1"/>
        </dgm:presLayoutVars>
      </dgm:prSet>
      <dgm:spPr/>
      <dgm:t>
        <a:bodyPr/>
        <a:lstStyle/>
        <a:p>
          <a:endParaRPr lang="lt-LT"/>
        </a:p>
      </dgm:t>
    </dgm:pt>
    <dgm:pt modelId="{C838C1BF-D2FD-4E51-9419-40F0833F34AF}" type="pres">
      <dgm:prSet presAssocID="{55EDCCA5-FD1E-4CDF-9520-C3DAAC58F74E}" presName="sp" presStyleCnt="0"/>
      <dgm:spPr/>
    </dgm:pt>
    <dgm:pt modelId="{0992761E-6F86-4D51-9190-5956DE21C44D}" type="pres">
      <dgm:prSet presAssocID="{714A1AB6-CC29-47B5-910A-155C463321A6}" presName="linNode" presStyleCnt="0"/>
      <dgm:spPr/>
    </dgm:pt>
    <dgm:pt modelId="{0146E9A1-449E-4127-A63F-F2F14BB04EC7}" type="pres">
      <dgm:prSet presAssocID="{714A1AB6-CC29-47B5-910A-155C463321A6}" presName="parentText" presStyleLbl="node1" presStyleIdx="1" presStyleCnt="2" custScaleX="83006" custScaleY="54753">
        <dgm:presLayoutVars>
          <dgm:chMax val="1"/>
          <dgm:bulletEnabled val="1"/>
        </dgm:presLayoutVars>
      </dgm:prSet>
      <dgm:spPr/>
      <dgm:t>
        <a:bodyPr/>
        <a:lstStyle/>
        <a:p>
          <a:endParaRPr lang="lt-LT"/>
        </a:p>
      </dgm:t>
    </dgm:pt>
    <dgm:pt modelId="{C4C0AF16-0D9F-4E76-9C96-2D968FCD6A9F}" type="pres">
      <dgm:prSet presAssocID="{714A1AB6-CC29-47B5-910A-155C463321A6}" presName="descendantText" presStyleLbl="alignAccFollowNode1" presStyleIdx="1" presStyleCnt="2" custScaleY="46741">
        <dgm:presLayoutVars>
          <dgm:bulletEnabled val="1"/>
        </dgm:presLayoutVars>
      </dgm:prSet>
      <dgm:spPr/>
      <dgm:t>
        <a:bodyPr/>
        <a:lstStyle/>
        <a:p>
          <a:endParaRPr lang="lt-LT"/>
        </a:p>
      </dgm:t>
    </dgm:pt>
  </dgm:ptLst>
  <dgm:cxnLst>
    <dgm:cxn modelId="{A508FF08-D707-4778-89CD-059520D6229D}" type="presOf" srcId="{3E830D95-90C5-44A5-AED7-76B0484DF18D}" destId="{85F9EA60-2F29-4D65-B25D-8D151117634E}" srcOrd="0" destOrd="0" presId="urn:microsoft.com/office/officeart/2005/8/layout/vList5"/>
    <dgm:cxn modelId="{11D02993-9257-4A22-8593-AF76E547CEE3}" type="presOf" srcId="{1A0D6695-8382-4887-8359-FE3FDA4423ED}" destId="{DE0D8785-0871-4B7D-A9A6-3F027A1AF676}" srcOrd="0" destOrd="1" presId="urn:microsoft.com/office/officeart/2005/8/layout/vList5"/>
    <dgm:cxn modelId="{E2CD6E2C-7245-4EC7-A5FA-122A7CE8F792}" srcId="{8BE69945-81A6-4C3D-881A-78C7F057C789}" destId="{1A0D6695-8382-4887-8359-FE3FDA4423ED}" srcOrd="1" destOrd="0" parTransId="{AA36D81E-EC47-4EAD-932C-466380D9BC52}" sibTransId="{1E023206-01AB-4F2D-8323-7773F8988D03}"/>
    <dgm:cxn modelId="{2AF8CA23-C014-4407-9606-FD7DDEF8D10E}" srcId="{8BE69945-81A6-4C3D-881A-78C7F057C789}" destId="{7C3518D9-9C1B-440B-B43D-5E23369C3314}" srcOrd="0" destOrd="0" parTransId="{748B1AD2-E8CA-4681-84DA-5D1FDFF43833}" sibTransId="{5A4E9488-08A7-4B6A-BAC9-BBF8C49B7E75}"/>
    <dgm:cxn modelId="{02D0A2A3-DCC1-482F-8F56-C46CD7D91A06}" srcId="{714A1AB6-CC29-47B5-910A-155C463321A6}" destId="{18042C78-73A9-4CD5-AFF0-4A2128CDD490}" srcOrd="0" destOrd="0" parTransId="{72E788FB-E5EA-47AF-87FE-F8586F68539D}" sibTransId="{D7E73DE8-DAB0-43FE-AA62-593A7B002F9F}"/>
    <dgm:cxn modelId="{1E042ED4-C3DD-46EC-89D2-047F0D3FD00F}" type="presOf" srcId="{714A1AB6-CC29-47B5-910A-155C463321A6}" destId="{0146E9A1-449E-4127-A63F-F2F14BB04EC7}" srcOrd="0" destOrd="0" presId="urn:microsoft.com/office/officeart/2005/8/layout/vList5"/>
    <dgm:cxn modelId="{A8391E8C-F3D4-4438-8DD8-490ECBADA79D}" srcId="{3E830D95-90C5-44A5-AED7-76B0484DF18D}" destId="{8BE69945-81A6-4C3D-881A-78C7F057C789}" srcOrd="0" destOrd="0" parTransId="{3752ED7D-70A7-46FF-BA10-4602F0ADC6B9}" sibTransId="{55EDCCA5-FD1E-4CDF-9520-C3DAAC58F74E}"/>
    <dgm:cxn modelId="{1BBC34CE-B3FE-455E-A693-A1EE90599CD9}" type="presOf" srcId="{18042C78-73A9-4CD5-AFF0-4A2128CDD490}" destId="{C4C0AF16-0D9F-4E76-9C96-2D968FCD6A9F}" srcOrd="0" destOrd="0" presId="urn:microsoft.com/office/officeart/2005/8/layout/vList5"/>
    <dgm:cxn modelId="{FF98E3EB-1FFC-4B9E-8F2E-2E0CD107996B}" type="presOf" srcId="{7C3518D9-9C1B-440B-B43D-5E23369C3314}" destId="{DE0D8785-0871-4B7D-A9A6-3F027A1AF676}" srcOrd="0" destOrd="0" presId="urn:microsoft.com/office/officeart/2005/8/layout/vList5"/>
    <dgm:cxn modelId="{163DF28D-1BE6-4822-9140-AC3D586F889E}" srcId="{3E830D95-90C5-44A5-AED7-76B0484DF18D}" destId="{714A1AB6-CC29-47B5-910A-155C463321A6}" srcOrd="1" destOrd="0" parTransId="{2785785E-65A4-40D5-AA24-5E2B0BD38CEE}" sibTransId="{A86F0ACE-F0D0-4BD3-82EE-93A97FB37619}"/>
    <dgm:cxn modelId="{384C4100-0F4A-42F4-9448-02559327C621}" type="presOf" srcId="{8BE69945-81A6-4C3D-881A-78C7F057C789}" destId="{15AFE968-3906-48D9-882C-697CED0D1A57}" srcOrd="0" destOrd="0" presId="urn:microsoft.com/office/officeart/2005/8/layout/vList5"/>
    <dgm:cxn modelId="{D8E3A6B3-DA67-4E36-B10F-4E59CCE61DD7}" type="presParOf" srcId="{85F9EA60-2F29-4D65-B25D-8D151117634E}" destId="{506D920F-E339-4905-9492-923ED9332C82}" srcOrd="0" destOrd="0" presId="urn:microsoft.com/office/officeart/2005/8/layout/vList5"/>
    <dgm:cxn modelId="{60229575-D086-4F31-9374-C3D434AAAE38}" type="presParOf" srcId="{506D920F-E339-4905-9492-923ED9332C82}" destId="{15AFE968-3906-48D9-882C-697CED0D1A57}" srcOrd="0" destOrd="0" presId="urn:microsoft.com/office/officeart/2005/8/layout/vList5"/>
    <dgm:cxn modelId="{E028AC75-FCB1-4881-BF22-AC532687257E}" type="presParOf" srcId="{506D920F-E339-4905-9492-923ED9332C82}" destId="{DE0D8785-0871-4B7D-A9A6-3F027A1AF676}" srcOrd="1" destOrd="0" presId="urn:microsoft.com/office/officeart/2005/8/layout/vList5"/>
    <dgm:cxn modelId="{44B61CE8-43D4-46D3-8872-27EDCE55918E}" type="presParOf" srcId="{85F9EA60-2F29-4D65-B25D-8D151117634E}" destId="{C838C1BF-D2FD-4E51-9419-40F0833F34AF}" srcOrd="1" destOrd="0" presId="urn:microsoft.com/office/officeart/2005/8/layout/vList5"/>
    <dgm:cxn modelId="{636FFA37-FD07-48C3-97EB-D8301DE0A59C}" type="presParOf" srcId="{85F9EA60-2F29-4D65-B25D-8D151117634E}" destId="{0992761E-6F86-4D51-9190-5956DE21C44D}" srcOrd="2" destOrd="0" presId="urn:microsoft.com/office/officeart/2005/8/layout/vList5"/>
    <dgm:cxn modelId="{E21D864A-B46C-47C8-ABB9-A575D16F4F7B}" type="presParOf" srcId="{0992761E-6F86-4D51-9190-5956DE21C44D}" destId="{0146E9A1-449E-4127-A63F-F2F14BB04EC7}" srcOrd="0" destOrd="0" presId="urn:microsoft.com/office/officeart/2005/8/layout/vList5"/>
    <dgm:cxn modelId="{0C879346-E44F-4A6D-9D9B-327A3F1B817B}" type="presParOf" srcId="{0992761E-6F86-4D51-9190-5956DE21C44D}" destId="{C4C0AF16-0D9F-4E76-9C96-2D968FCD6A9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5CAEC6F-18A5-4BC5-AD1E-9923E0705479}"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lt-LT"/>
        </a:p>
      </dgm:t>
    </dgm:pt>
    <dgm:pt modelId="{35A41DA0-C148-46B6-8E5F-FD9DE364ADA0}">
      <dgm:prSet phldrT="[Text]" custT="1"/>
      <dgm:spPr/>
      <dgm:t>
        <a:bodyPr/>
        <a:lstStyle/>
        <a:p>
          <a:r>
            <a:rPr lang="lt-LT" sz="1600" dirty="0" smtClean="0">
              <a:solidFill>
                <a:schemeClr val="tx1"/>
              </a:solidFill>
              <a:latin typeface="Georgia" panose="02040502050405020303" pitchFamily="18" charset="0"/>
            </a:rPr>
            <a:t>projekto vykdytojų ir projekto vykdytojų padėjėjų, kurie tiesiogiai vykdo projektą (yra įdarbinti pareiškėjo), darbo užmokesčiui, socialinio draudimo įmokoms, įmokoms į Garantinį fondą</a:t>
          </a:r>
          <a:endParaRPr lang="lt-LT" sz="1600" dirty="0"/>
        </a:p>
      </dgm:t>
    </dgm:pt>
    <dgm:pt modelId="{50EFC8FE-2E40-4E9D-9B41-E3F4CB659CD2}" type="parTrans" cxnId="{2F93C016-1A90-4DB6-B3DC-A8E5FA4DDCEA}">
      <dgm:prSet/>
      <dgm:spPr/>
      <dgm:t>
        <a:bodyPr/>
        <a:lstStyle/>
        <a:p>
          <a:endParaRPr lang="lt-LT"/>
        </a:p>
      </dgm:t>
    </dgm:pt>
    <dgm:pt modelId="{06F09D68-71B5-4600-87BB-5C43DE958B6C}" type="sibTrans" cxnId="{2F93C016-1A90-4DB6-B3DC-A8E5FA4DDCEA}">
      <dgm:prSet/>
      <dgm:spPr/>
      <dgm:t>
        <a:bodyPr/>
        <a:lstStyle/>
        <a:p>
          <a:endParaRPr lang="lt-LT"/>
        </a:p>
      </dgm:t>
    </dgm:pt>
    <dgm:pt modelId="{20CCA7D5-DF90-4397-90A3-9D443D9F9CA2}">
      <dgm:prSet phldrT="[Text]" custT="1"/>
      <dgm:spPr/>
      <dgm:t>
        <a:bodyPr/>
        <a:lstStyle/>
        <a:p>
          <a:r>
            <a:rPr lang="lt-LT" sz="1600" dirty="0" smtClean="0">
              <a:solidFill>
                <a:schemeClr val="tx1"/>
              </a:solidFill>
              <a:latin typeface="Georgia" panose="02040502050405020303" pitchFamily="18" charset="0"/>
            </a:rPr>
            <a:t>autoriniams atlyginimams (pagal autorines sutartis) ir atlygiui už suteiktas paslaugas (pagal atlygintinų paslaugų sutartis), kai autorinius atlyginimus gaunantys asmenys ir paslaugų teikėjai nėra pareiškėjo darbuotojai</a:t>
          </a:r>
          <a:endParaRPr lang="lt-LT" sz="1600" dirty="0"/>
        </a:p>
      </dgm:t>
    </dgm:pt>
    <dgm:pt modelId="{2AAAD3E7-2D0A-47B8-B90A-3F46D940981C}" type="parTrans" cxnId="{4B4765BB-DBBA-4C0D-A8F0-B20779A4BE1A}">
      <dgm:prSet/>
      <dgm:spPr/>
      <dgm:t>
        <a:bodyPr/>
        <a:lstStyle/>
        <a:p>
          <a:endParaRPr lang="lt-LT"/>
        </a:p>
      </dgm:t>
    </dgm:pt>
    <dgm:pt modelId="{55D7E276-24C5-41C2-B49B-BA8E1351F6CE}" type="sibTrans" cxnId="{4B4765BB-DBBA-4C0D-A8F0-B20779A4BE1A}">
      <dgm:prSet/>
      <dgm:spPr/>
      <dgm:t>
        <a:bodyPr/>
        <a:lstStyle/>
        <a:p>
          <a:endParaRPr lang="lt-LT"/>
        </a:p>
      </dgm:t>
    </dgm:pt>
    <dgm:pt modelId="{281FE2F4-79E2-402A-A20A-2212AA0A3A4C}">
      <dgm:prSet phldrT="[Text]" custT="1"/>
      <dgm:spPr/>
      <dgm:t>
        <a:bodyPr/>
        <a:lstStyle/>
        <a:p>
          <a:r>
            <a:rPr lang="lt-LT" sz="1600" dirty="0" smtClean="0">
              <a:solidFill>
                <a:schemeClr val="tx1"/>
              </a:solidFill>
              <a:latin typeface="Georgia" panose="02040502050405020303" pitchFamily="18" charset="0"/>
            </a:rPr>
            <a:t>projektui įgyvendinti reikalingoms priemonėms, įrangai, prekėms ir reikmenims įsigyti (įskaitant ilgalaikį turtą)</a:t>
          </a:r>
          <a:endParaRPr lang="lt-LT" sz="1600" dirty="0"/>
        </a:p>
      </dgm:t>
    </dgm:pt>
    <dgm:pt modelId="{AD40625A-FD23-4EF8-9CCD-A0BC6E76F089}" type="parTrans" cxnId="{97AD359F-80DF-46F8-8DB1-93326D8A00D3}">
      <dgm:prSet/>
      <dgm:spPr/>
      <dgm:t>
        <a:bodyPr/>
        <a:lstStyle/>
        <a:p>
          <a:endParaRPr lang="lt-LT"/>
        </a:p>
      </dgm:t>
    </dgm:pt>
    <dgm:pt modelId="{5E840BE5-9F38-4644-AABC-D23722D79A9C}" type="sibTrans" cxnId="{97AD359F-80DF-46F8-8DB1-93326D8A00D3}">
      <dgm:prSet/>
      <dgm:spPr/>
      <dgm:t>
        <a:bodyPr/>
        <a:lstStyle/>
        <a:p>
          <a:endParaRPr lang="lt-LT"/>
        </a:p>
      </dgm:t>
    </dgm:pt>
    <dgm:pt modelId="{A67B59D3-CF2F-4947-B769-61739C3A3435}">
      <dgm:prSet phldrT="[Text]" custT="1"/>
      <dgm:spPr/>
      <dgm:t>
        <a:bodyPr/>
        <a:lstStyle/>
        <a:p>
          <a:r>
            <a:rPr lang="lt-LT" sz="1600" dirty="0" smtClean="0">
              <a:solidFill>
                <a:schemeClr val="tx1"/>
              </a:solidFill>
              <a:latin typeface="Georgia" panose="02040502050405020303" pitchFamily="18" charset="0"/>
            </a:rPr>
            <a:t>sporto varžybų nugalėtojų apdovanojimams (rašytiniams apdovanojimams, medaliams, taurėms)</a:t>
          </a:r>
          <a:endParaRPr lang="lt-LT" sz="1600" dirty="0"/>
        </a:p>
      </dgm:t>
    </dgm:pt>
    <dgm:pt modelId="{34E750E2-EC7C-4217-B967-260E3BEBE9A6}" type="parTrans" cxnId="{A063E1E8-4F2D-4AD1-AB8E-E633E5774300}">
      <dgm:prSet/>
      <dgm:spPr/>
      <dgm:t>
        <a:bodyPr/>
        <a:lstStyle/>
        <a:p>
          <a:endParaRPr lang="lt-LT"/>
        </a:p>
      </dgm:t>
    </dgm:pt>
    <dgm:pt modelId="{1A520B48-A6A5-4E38-92EE-4F5CC2F6CBB2}" type="sibTrans" cxnId="{A063E1E8-4F2D-4AD1-AB8E-E633E5774300}">
      <dgm:prSet/>
      <dgm:spPr/>
      <dgm:t>
        <a:bodyPr/>
        <a:lstStyle/>
        <a:p>
          <a:endParaRPr lang="lt-LT"/>
        </a:p>
      </dgm:t>
    </dgm:pt>
    <dgm:pt modelId="{1BF3799D-298D-4C3F-9884-5E3C847CE1B5}" type="pres">
      <dgm:prSet presAssocID="{C5CAEC6F-18A5-4BC5-AD1E-9923E0705479}" presName="Name0" presStyleCnt="0">
        <dgm:presLayoutVars>
          <dgm:dir/>
          <dgm:resizeHandles val="exact"/>
        </dgm:presLayoutVars>
      </dgm:prSet>
      <dgm:spPr/>
      <dgm:t>
        <a:bodyPr/>
        <a:lstStyle/>
        <a:p>
          <a:endParaRPr lang="en-US"/>
        </a:p>
      </dgm:t>
    </dgm:pt>
    <dgm:pt modelId="{A4358E4A-4D95-4938-A08C-FD53220EABD2}" type="pres">
      <dgm:prSet presAssocID="{35A41DA0-C148-46B6-8E5F-FD9DE364ADA0}" presName="compNode" presStyleCnt="0"/>
      <dgm:spPr/>
    </dgm:pt>
    <dgm:pt modelId="{979123FC-1445-4C4D-BF8D-0DC8E3767D5D}" type="pres">
      <dgm:prSet presAssocID="{35A41DA0-C148-46B6-8E5F-FD9DE364ADA0}" presName="pictRect" presStyleLbl="node1" presStyleIdx="0" presStyleCnt="4" custScaleX="102483" custScaleY="107864" custLinFactNeighborX="6541" custLinFactNeighborY="-33624"/>
      <dgm:spPr>
        <a:blipFill rotWithShape="1">
          <a:blip xmlns:r="http://schemas.openxmlformats.org/officeDocument/2006/relationships" r:embed="rId1"/>
          <a:stretch>
            <a:fillRect/>
          </a:stretch>
        </a:blipFill>
      </dgm:spPr>
    </dgm:pt>
    <dgm:pt modelId="{24A17C17-CD1B-46E1-B5F3-CFECF0B4D891}" type="pres">
      <dgm:prSet presAssocID="{35A41DA0-C148-46B6-8E5F-FD9DE364ADA0}" presName="textRect" presStyleLbl="revTx" presStyleIdx="0" presStyleCnt="4" custScaleY="228342">
        <dgm:presLayoutVars>
          <dgm:bulletEnabled val="1"/>
        </dgm:presLayoutVars>
      </dgm:prSet>
      <dgm:spPr/>
      <dgm:t>
        <a:bodyPr/>
        <a:lstStyle/>
        <a:p>
          <a:endParaRPr lang="lt-LT"/>
        </a:p>
      </dgm:t>
    </dgm:pt>
    <dgm:pt modelId="{6D8D6AD9-2E25-44DD-AF1D-3E27AC64D338}" type="pres">
      <dgm:prSet presAssocID="{06F09D68-71B5-4600-87BB-5C43DE958B6C}" presName="sibTrans" presStyleLbl="sibTrans2D1" presStyleIdx="0" presStyleCnt="0"/>
      <dgm:spPr/>
      <dgm:t>
        <a:bodyPr/>
        <a:lstStyle/>
        <a:p>
          <a:endParaRPr lang="en-US"/>
        </a:p>
      </dgm:t>
    </dgm:pt>
    <dgm:pt modelId="{731C4613-8132-4A7A-AF44-A75CF7F9F159}" type="pres">
      <dgm:prSet presAssocID="{20CCA7D5-DF90-4397-90A3-9D443D9F9CA2}" presName="compNode" presStyleCnt="0"/>
      <dgm:spPr/>
    </dgm:pt>
    <dgm:pt modelId="{5103166F-3CAC-4C2E-965B-D867D15B403F}" type="pres">
      <dgm:prSet presAssocID="{20CCA7D5-DF90-4397-90A3-9D443D9F9CA2}" presName="pictRect" presStyleLbl="node1" presStyleIdx="1" presStyleCnt="4" custScaleX="79254" custScaleY="85395"/>
      <dgm:spPr>
        <a:blipFill rotWithShape="1">
          <a:blip xmlns:r="http://schemas.openxmlformats.org/officeDocument/2006/relationships" r:embed="rId2"/>
          <a:stretch>
            <a:fillRect/>
          </a:stretch>
        </a:blipFill>
      </dgm:spPr>
    </dgm:pt>
    <dgm:pt modelId="{98EF4C21-7782-4FDD-B24C-1555EC5E5073}" type="pres">
      <dgm:prSet presAssocID="{20CCA7D5-DF90-4397-90A3-9D443D9F9CA2}" presName="textRect" presStyleLbl="revTx" presStyleIdx="1" presStyleCnt="4">
        <dgm:presLayoutVars>
          <dgm:bulletEnabled val="1"/>
        </dgm:presLayoutVars>
      </dgm:prSet>
      <dgm:spPr/>
      <dgm:t>
        <a:bodyPr/>
        <a:lstStyle/>
        <a:p>
          <a:endParaRPr lang="lt-LT"/>
        </a:p>
      </dgm:t>
    </dgm:pt>
    <dgm:pt modelId="{89657A8E-ECD0-43B3-9265-47ABD8971440}" type="pres">
      <dgm:prSet presAssocID="{55D7E276-24C5-41C2-B49B-BA8E1351F6CE}" presName="sibTrans" presStyleLbl="sibTrans2D1" presStyleIdx="0" presStyleCnt="0"/>
      <dgm:spPr/>
      <dgm:t>
        <a:bodyPr/>
        <a:lstStyle/>
        <a:p>
          <a:endParaRPr lang="en-US"/>
        </a:p>
      </dgm:t>
    </dgm:pt>
    <dgm:pt modelId="{CB442251-935F-4C70-8A12-A6A087D322E1}" type="pres">
      <dgm:prSet presAssocID="{281FE2F4-79E2-402A-A20A-2212AA0A3A4C}" presName="compNode" presStyleCnt="0"/>
      <dgm:spPr/>
    </dgm:pt>
    <dgm:pt modelId="{A5800394-6579-4105-A631-4BF8DA4AE0AA}" type="pres">
      <dgm:prSet presAssocID="{281FE2F4-79E2-402A-A20A-2212AA0A3A4C}" presName="pictRect" presStyleLbl="node1" presStyleIdx="2" presStyleCnt="4" custLinFactNeighborX="-700" custLinFactNeighborY="-52293"/>
      <dgm:spPr>
        <a:blipFill rotWithShape="1">
          <a:blip xmlns:r="http://schemas.openxmlformats.org/officeDocument/2006/relationships" r:embed="rId3"/>
          <a:stretch>
            <a:fillRect/>
          </a:stretch>
        </a:blipFill>
      </dgm:spPr>
    </dgm:pt>
    <dgm:pt modelId="{B6A91D7C-523D-4B46-AA04-4B2E4E6328F7}" type="pres">
      <dgm:prSet presAssocID="{281FE2F4-79E2-402A-A20A-2212AA0A3A4C}" presName="textRect" presStyleLbl="revTx" presStyleIdx="2" presStyleCnt="4" custScaleY="214240">
        <dgm:presLayoutVars>
          <dgm:bulletEnabled val="1"/>
        </dgm:presLayoutVars>
      </dgm:prSet>
      <dgm:spPr/>
      <dgm:t>
        <a:bodyPr/>
        <a:lstStyle/>
        <a:p>
          <a:endParaRPr lang="lt-LT"/>
        </a:p>
      </dgm:t>
    </dgm:pt>
    <dgm:pt modelId="{8BD49244-24DB-413C-80BC-D4B6D7E7CA13}" type="pres">
      <dgm:prSet presAssocID="{5E840BE5-9F38-4644-AABC-D23722D79A9C}" presName="sibTrans" presStyleLbl="sibTrans2D1" presStyleIdx="0" presStyleCnt="0"/>
      <dgm:spPr/>
      <dgm:t>
        <a:bodyPr/>
        <a:lstStyle/>
        <a:p>
          <a:endParaRPr lang="en-US"/>
        </a:p>
      </dgm:t>
    </dgm:pt>
    <dgm:pt modelId="{D8D45417-A7A4-447C-BE80-37AE0ACFE13A}" type="pres">
      <dgm:prSet presAssocID="{A67B59D3-CF2F-4947-B769-61739C3A3435}" presName="compNode" presStyleCnt="0"/>
      <dgm:spPr/>
    </dgm:pt>
    <dgm:pt modelId="{B4220A0A-C39C-47C8-9787-2E06010DB574}" type="pres">
      <dgm:prSet presAssocID="{A67B59D3-CF2F-4947-B769-61739C3A3435}" presName="pictRect" presStyleLbl="node1" presStyleIdx="3" presStyleCnt="4" custScaleX="75087" custScaleY="81330"/>
      <dgm:spPr>
        <a:blipFill rotWithShape="1">
          <a:blip xmlns:r="http://schemas.openxmlformats.org/officeDocument/2006/relationships" r:embed="rId4"/>
          <a:stretch>
            <a:fillRect/>
          </a:stretch>
        </a:blipFill>
      </dgm:spPr>
    </dgm:pt>
    <dgm:pt modelId="{F69A53A4-D6FB-452F-A715-F6A48E98FF8D}" type="pres">
      <dgm:prSet presAssocID="{A67B59D3-CF2F-4947-B769-61739C3A3435}" presName="textRect" presStyleLbl="revTx" presStyleIdx="3" presStyleCnt="4" custScaleY="88613">
        <dgm:presLayoutVars>
          <dgm:bulletEnabled val="1"/>
        </dgm:presLayoutVars>
      </dgm:prSet>
      <dgm:spPr/>
      <dgm:t>
        <a:bodyPr/>
        <a:lstStyle/>
        <a:p>
          <a:endParaRPr lang="lt-LT"/>
        </a:p>
      </dgm:t>
    </dgm:pt>
  </dgm:ptLst>
  <dgm:cxnLst>
    <dgm:cxn modelId="{9A29C887-7D38-42F6-BEB8-9FF02AB2701C}" type="presOf" srcId="{55D7E276-24C5-41C2-B49B-BA8E1351F6CE}" destId="{89657A8E-ECD0-43B3-9265-47ABD8971440}" srcOrd="0" destOrd="0" presId="urn:microsoft.com/office/officeart/2005/8/layout/pList1"/>
    <dgm:cxn modelId="{A9F0E522-C6A7-4E13-ADF3-9582F7CC84BF}" type="presOf" srcId="{A67B59D3-CF2F-4947-B769-61739C3A3435}" destId="{F69A53A4-D6FB-452F-A715-F6A48E98FF8D}" srcOrd="0" destOrd="0" presId="urn:microsoft.com/office/officeart/2005/8/layout/pList1"/>
    <dgm:cxn modelId="{97AD359F-80DF-46F8-8DB1-93326D8A00D3}" srcId="{C5CAEC6F-18A5-4BC5-AD1E-9923E0705479}" destId="{281FE2F4-79E2-402A-A20A-2212AA0A3A4C}" srcOrd="2" destOrd="0" parTransId="{AD40625A-FD23-4EF8-9CCD-A0BC6E76F089}" sibTransId="{5E840BE5-9F38-4644-AABC-D23722D79A9C}"/>
    <dgm:cxn modelId="{DBF3F2CA-EE04-46AA-8FA8-B60A68E9C81B}" type="presOf" srcId="{20CCA7D5-DF90-4397-90A3-9D443D9F9CA2}" destId="{98EF4C21-7782-4FDD-B24C-1555EC5E5073}" srcOrd="0" destOrd="0" presId="urn:microsoft.com/office/officeart/2005/8/layout/pList1"/>
    <dgm:cxn modelId="{4B4765BB-DBBA-4C0D-A8F0-B20779A4BE1A}" srcId="{C5CAEC6F-18A5-4BC5-AD1E-9923E0705479}" destId="{20CCA7D5-DF90-4397-90A3-9D443D9F9CA2}" srcOrd="1" destOrd="0" parTransId="{2AAAD3E7-2D0A-47B8-B90A-3F46D940981C}" sibTransId="{55D7E276-24C5-41C2-B49B-BA8E1351F6CE}"/>
    <dgm:cxn modelId="{AC9B2CD6-B8A8-48F9-88AC-4A10B5D92333}" type="presOf" srcId="{06F09D68-71B5-4600-87BB-5C43DE958B6C}" destId="{6D8D6AD9-2E25-44DD-AF1D-3E27AC64D338}" srcOrd="0" destOrd="0" presId="urn:microsoft.com/office/officeart/2005/8/layout/pList1"/>
    <dgm:cxn modelId="{D25E2007-85A9-4E48-A4B0-EA13F4E169C9}" type="presOf" srcId="{281FE2F4-79E2-402A-A20A-2212AA0A3A4C}" destId="{B6A91D7C-523D-4B46-AA04-4B2E4E6328F7}" srcOrd="0" destOrd="0" presId="urn:microsoft.com/office/officeart/2005/8/layout/pList1"/>
    <dgm:cxn modelId="{A063E1E8-4F2D-4AD1-AB8E-E633E5774300}" srcId="{C5CAEC6F-18A5-4BC5-AD1E-9923E0705479}" destId="{A67B59D3-CF2F-4947-B769-61739C3A3435}" srcOrd="3" destOrd="0" parTransId="{34E750E2-EC7C-4217-B967-260E3BEBE9A6}" sibTransId="{1A520B48-A6A5-4E38-92EE-4F5CC2F6CBB2}"/>
    <dgm:cxn modelId="{2F93C016-1A90-4DB6-B3DC-A8E5FA4DDCEA}" srcId="{C5CAEC6F-18A5-4BC5-AD1E-9923E0705479}" destId="{35A41DA0-C148-46B6-8E5F-FD9DE364ADA0}" srcOrd="0" destOrd="0" parTransId="{50EFC8FE-2E40-4E9D-9B41-E3F4CB659CD2}" sibTransId="{06F09D68-71B5-4600-87BB-5C43DE958B6C}"/>
    <dgm:cxn modelId="{324CD6A1-19EF-4648-8C9E-285408C7A121}" type="presOf" srcId="{5E840BE5-9F38-4644-AABC-D23722D79A9C}" destId="{8BD49244-24DB-413C-80BC-D4B6D7E7CA13}" srcOrd="0" destOrd="0" presId="urn:microsoft.com/office/officeart/2005/8/layout/pList1"/>
    <dgm:cxn modelId="{6A556FA2-8068-44D9-B477-198B02A7952A}" type="presOf" srcId="{C5CAEC6F-18A5-4BC5-AD1E-9923E0705479}" destId="{1BF3799D-298D-4C3F-9884-5E3C847CE1B5}" srcOrd="0" destOrd="0" presId="urn:microsoft.com/office/officeart/2005/8/layout/pList1"/>
    <dgm:cxn modelId="{1C7BC7D1-C7B1-46CF-A243-22C46818EF76}" type="presOf" srcId="{35A41DA0-C148-46B6-8E5F-FD9DE364ADA0}" destId="{24A17C17-CD1B-46E1-B5F3-CFECF0B4D891}" srcOrd="0" destOrd="0" presId="urn:microsoft.com/office/officeart/2005/8/layout/pList1"/>
    <dgm:cxn modelId="{AEF63DED-6EAA-4FFE-830A-C1CF4DEAE550}" type="presParOf" srcId="{1BF3799D-298D-4C3F-9884-5E3C847CE1B5}" destId="{A4358E4A-4D95-4938-A08C-FD53220EABD2}" srcOrd="0" destOrd="0" presId="urn:microsoft.com/office/officeart/2005/8/layout/pList1"/>
    <dgm:cxn modelId="{470D3147-3B4E-4487-969E-FE3E4BAF1E4B}" type="presParOf" srcId="{A4358E4A-4D95-4938-A08C-FD53220EABD2}" destId="{979123FC-1445-4C4D-BF8D-0DC8E3767D5D}" srcOrd="0" destOrd="0" presId="urn:microsoft.com/office/officeart/2005/8/layout/pList1"/>
    <dgm:cxn modelId="{FD27E2B9-3987-4E3A-9CC3-BADF39080EA6}" type="presParOf" srcId="{A4358E4A-4D95-4938-A08C-FD53220EABD2}" destId="{24A17C17-CD1B-46E1-B5F3-CFECF0B4D891}" srcOrd="1" destOrd="0" presId="urn:microsoft.com/office/officeart/2005/8/layout/pList1"/>
    <dgm:cxn modelId="{01DA25FE-E657-45EB-96D8-ED3BD5C7B205}" type="presParOf" srcId="{1BF3799D-298D-4C3F-9884-5E3C847CE1B5}" destId="{6D8D6AD9-2E25-44DD-AF1D-3E27AC64D338}" srcOrd="1" destOrd="0" presId="urn:microsoft.com/office/officeart/2005/8/layout/pList1"/>
    <dgm:cxn modelId="{9609D216-D6F1-4AAC-B040-CB4F02D16B7E}" type="presParOf" srcId="{1BF3799D-298D-4C3F-9884-5E3C847CE1B5}" destId="{731C4613-8132-4A7A-AF44-A75CF7F9F159}" srcOrd="2" destOrd="0" presId="urn:microsoft.com/office/officeart/2005/8/layout/pList1"/>
    <dgm:cxn modelId="{3A6C4C64-9DF6-4E99-9B25-6947ADFA74DE}" type="presParOf" srcId="{731C4613-8132-4A7A-AF44-A75CF7F9F159}" destId="{5103166F-3CAC-4C2E-965B-D867D15B403F}" srcOrd="0" destOrd="0" presId="urn:microsoft.com/office/officeart/2005/8/layout/pList1"/>
    <dgm:cxn modelId="{14814933-0A63-4EB8-896E-E2B326355F68}" type="presParOf" srcId="{731C4613-8132-4A7A-AF44-A75CF7F9F159}" destId="{98EF4C21-7782-4FDD-B24C-1555EC5E5073}" srcOrd="1" destOrd="0" presId="urn:microsoft.com/office/officeart/2005/8/layout/pList1"/>
    <dgm:cxn modelId="{86FBAA2E-7AFD-49B1-A65F-1FF795D4A187}" type="presParOf" srcId="{1BF3799D-298D-4C3F-9884-5E3C847CE1B5}" destId="{89657A8E-ECD0-43B3-9265-47ABD8971440}" srcOrd="3" destOrd="0" presId="urn:microsoft.com/office/officeart/2005/8/layout/pList1"/>
    <dgm:cxn modelId="{C2DCBC50-48C5-4746-AB0D-BE2514E8C6C7}" type="presParOf" srcId="{1BF3799D-298D-4C3F-9884-5E3C847CE1B5}" destId="{CB442251-935F-4C70-8A12-A6A087D322E1}" srcOrd="4" destOrd="0" presId="urn:microsoft.com/office/officeart/2005/8/layout/pList1"/>
    <dgm:cxn modelId="{C991E2CC-119E-46B9-BF7F-B486898B0D2E}" type="presParOf" srcId="{CB442251-935F-4C70-8A12-A6A087D322E1}" destId="{A5800394-6579-4105-A631-4BF8DA4AE0AA}" srcOrd="0" destOrd="0" presId="urn:microsoft.com/office/officeart/2005/8/layout/pList1"/>
    <dgm:cxn modelId="{B910E334-FCEE-4E07-ABCA-CAB6A201F0C2}" type="presParOf" srcId="{CB442251-935F-4C70-8A12-A6A087D322E1}" destId="{B6A91D7C-523D-4B46-AA04-4B2E4E6328F7}" srcOrd="1" destOrd="0" presId="urn:microsoft.com/office/officeart/2005/8/layout/pList1"/>
    <dgm:cxn modelId="{4274112D-D787-495D-BB36-42639AF5BB14}" type="presParOf" srcId="{1BF3799D-298D-4C3F-9884-5E3C847CE1B5}" destId="{8BD49244-24DB-413C-80BC-D4B6D7E7CA13}" srcOrd="5" destOrd="0" presId="urn:microsoft.com/office/officeart/2005/8/layout/pList1"/>
    <dgm:cxn modelId="{1A5B4C83-125B-43DA-BC0A-A7A64DF2C602}" type="presParOf" srcId="{1BF3799D-298D-4C3F-9884-5E3C847CE1B5}" destId="{D8D45417-A7A4-447C-BE80-37AE0ACFE13A}" srcOrd="6" destOrd="0" presId="urn:microsoft.com/office/officeart/2005/8/layout/pList1"/>
    <dgm:cxn modelId="{7D4ACB10-8444-477A-8292-27348C0D0061}" type="presParOf" srcId="{D8D45417-A7A4-447C-BE80-37AE0ACFE13A}" destId="{B4220A0A-C39C-47C8-9787-2E06010DB574}" srcOrd="0" destOrd="0" presId="urn:microsoft.com/office/officeart/2005/8/layout/pList1"/>
    <dgm:cxn modelId="{B0AFACDC-0251-4269-A2EE-9D06B8E1D727}" type="presParOf" srcId="{D8D45417-A7A4-447C-BE80-37AE0ACFE13A}" destId="{F69A53A4-D6FB-452F-A715-F6A48E98FF8D}"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5CAEC6F-18A5-4BC5-AD1E-9923E0705479}"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lt-LT"/>
        </a:p>
      </dgm:t>
    </dgm:pt>
    <dgm:pt modelId="{35A41DA0-C148-46B6-8E5F-FD9DE364ADA0}">
      <dgm:prSet phldrT="[Text]" custT="1"/>
      <dgm:spPr/>
      <dgm:t>
        <a:bodyPr/>
        <a:lstStyle/>
        <a:p>
          <a:r>
            <a:rPr lang="lt-LT" sz="1400" dirty="0" smtClean="0">
              <a:solidFill>
                <a:schemeClr val="tx1"/>
              </a:solidFill>
              <a:latin typeface="Georgia" panose="02040502050405020303" pitchFamily="18" charset="0"/>
            </a:rPr>
            <a:t>patalpoms, skirtoms projekto veiklai vykdyti, nuomoti ir (ar) eksploatuoti (šildymo, elektros energijos, vandens, nuotekų šalinimo, kitos patalpų išlaikymo ir priežiūros išlaidos)</a:t>
          </a:r>
          <a:endParaRPr lang="lt-LT" sz="1400" dirty="0"/>
        </a:p>
      </dgm:t>
    </dgm:pt>
    <dgm:pt modelId="{50EFC8FE-2E40-4E9D-9B41-E3F4CB659CD2}" type="parTrans" cxnId="{2F93C016-1A90-4DB6-B3DC-A8E5FA4DDCEA}">
      <dgm:prSet/>
      <dgm:spPr/>
      <dgm:t>
        <a:bodyPr/>
        <a:lstStyle/>
        <a:p>
          <a:endParaRPr lang="lt-LT"/>
        </a:p>
      </dgm:t>
    </dgm:pt>
    <dgm:pt modelId="{06F09D68-71B5-4600-87BB-5C43DE958B6C}" type="sibTrans" cxnId="{2F93C016-1A90-4DB6-B3DC-A8E5FA4DDCEA}">
      <dgm:prSet/>
      <dgm:spPr/>
      <dgm:t>
        <a:bodyPr/>
        <a:lstStyle/>
        <a:p>
          <a:endParaRPr lang="lt-LT"/>
        </a:p>
      </dgm:t>
    </dgm:pt>
    <dgm:pt modelId="{20CCA7D5-DF90-4397-90A3-9D443D9F9CA2}">
      <dgm:prSet phldrT="[Text]" custT="1"/>
      <dgm:spPr/>
      <dgm:t>
        <a:bodyPr/>
        <a:lstStyle/>
        <a:p>
          <a:r>
            <a:rPr lang="lt-LT" sz="1400" dirty="0" smtClean="0">
              <a:latin typeface="Georgia" panose="02040502050405020303" pitchFamily="18" charset="0"/>
            </a:rPr>
            <a:t>ryšio paslaugoms teikti (telefono, fakso, interneto, pašto išlaidos)</a:t>
          </a:r>
          <a:endParaRPr lang="lt-LT" sz="1400" dirty="0">
            <a:latin typeface="Georgia" panose="02040502050405020303" pitchFamily="18" charset="0"/>
          </a:endParaRPr>
        </a:p>
      </dgm:t>
    </dgm:pt>
    <dgm:pt modelId="{2AAAD3E7-2D0A-47B8-B90A-3F46D940981C}" type="parTrans" cxnId="{4B4765BB-DBBA-4C0D-A8F0-B20779A4BE1A}">
      <dgm:prSet/>
      <dgm:spPr/>
      <dgm:t>
        <a:bodyPr/>
        <a:lstStyle/>
        <a:p>
          <a:endParaRPr lang="lt-LT"/>
        </a:p>
      </dgm:t>
    </dgm:pt>
    <dgm:pt modelId="{55D7E276-24C5-41C2-B49B-BA8E1351F6CE}" type="sibTrans" cxnId="{4B4765BB-DBBA-4C0D-A8F0-B20779A4BE1A}">
      <dgm:prSet/>
      <dgm:spPr/>
      <dgm:t>
        <a:bodyPr/>
        <a:lstStyle/>
        <a:p>
          <a:endParaRPr lang="lt-LT"/>
        </a:p>
      </dgm:t>
    </dgm:pt>
    <dgm:pt modelId="{281FE2F4-79E2-402A-A20A-2212AA0A3A4C}">
      <dgm:prSet phldrT="[Text]" custT="1"/>
      <dgm:spPr/>
      <dgm:t>
        <a:bodyPr/>
        <a:lstStyle/>
        <a:p>
          <a:r>
            <a:rPr lang="lt-LT" sz="1400" dirty="0" smtClean="0">
              <a:latin typeface="Georgia" panose="02040502050405020303" pitchFamily="18" charset="0"/>
            </a:rPr>
            <a:t>transporto išlaidos Lietuvoje (degalai, eksploatacija, transporto priemonės valdytojų civilinės atsakomybės privalomasis draudimas, transporto priemonės remontas, transporto nuoma, transporto bilietai)</a:t>
          </a:r>
          <a:endParaRPr lang="lt-LT" sz="1400" dirty="0">
            <a:latin typeface="Georgia" panose="02040502050405020303" pitchFamily="18" charset="0"/>
          </a:endParaRPr>
        </a:p>
      </dgm:t>
    </dgm:pt>
    <dgm:pt modelId="{AD40625A-FD23-4EF8-9CCD-A0BC6E76F089}" type="parTrans" cxnId="{97AD359F-80DF-46F8-8DB1-93326D8A00D3}">
      <dgm:prSet/>
      <dgm:spPr/>
      <dgm:t>
        <a:bodyPr/>
        <a:lstStyle/>
        <a:p>
          <a:endParaRPr lang="lt-LT"/>
        </a:p>
      </dgm:t>
    </dgm:pt>
    <dgm:pt modelId="{5E840BE5-9F38-4644-AABC-D23722D79A9C}" type="sibTrans" cxnId="{97AD359F-80DF-46F8-8DB1-93326D8A00D3}">
      <dgm:prSet/>
      <dgm:spPr/>
      <dgm:t>
        <a:bodyPr/>
        <a:lstStyle/>
        <a:p>
          <a:endParaRPr lang="lt-LT"/>
        </a:p>
      </dgm:t>
    </dgm:pt>
    <dgm:pt modelId="{A67B59D3-CF2F-4947-B769-61739C3A3435}">
      <dgm:prSet phldrT="[Text]" custT="1"/>
      <dgm:spPr/>
      <dgm:t>
        <a:bodyPr/>
        <a:lstStyle/>
        <a:p>
          <a:r>
            <a:rPr lang="lt-LT" sz="1400" dirty="0" smtClean="0">
              <a:latin typeface="Georgia" panose="02040502050405020303" pitchFamily="18" charset="0"/>
            </a:rPr>
            <a:t>savanoriškos veiklos organizavimo išlaidos</a:t>
          </a:r>
          <a:endParaRPr lang="lt-LT" sz="1400" dirty="0">
            <a:latin typeface="Georgia" panose="02040502050405020303" pitchFamily="18" charset="0"/>
          </a:endParaRPr>
        </a:p>
      </dgm:t>
    </dgm:pt>
    <dgm:pt modelId="{34E750E2-EC7C-4217-B967-260E3BEBE9A6}" type="parTrans" cxnId="{A063E1E8-4F2D-4AD1-AB8E-E633E5774300}">
      <dgm:prSet/>
      <dgm:spPr/>
      <dgm:t>
        <a:bodyPr/>
        <a:lstStyle/>
        <a:p>
          <a:endParaRPr lang="lt-LT"/>
        </a:p>
      </dgm:t>
    </dgm:pt>
    <dgm:pt modelId="{1A520B48-A6A5-4E38-92EE-4F5CC2F6CBB2}" type="sibTrans" cxnId="{A063E1E8-4F2D-4AD1-AB8E-E633E5774300}">
      <dgm:prSet/>
      <dgm:spPr/>
      <dgm:t>
        <a:bodyPr/>
        <a:lstStyle/>
        <a:p>
          <a:endParaRPr lang="lt-LT"/>
        </a:p>
      </dgm:t>
    </dgm:pt>
    <dgm:pt modelId="{1BF3799D-298D-4C3F-9884-5E3C847CE1B5}" type="pres">
      <dgm:prSet presAssocID="{C5CAEC6F-18A5-4BC5-AD1E-9923E0705479}" presName="Name0" presStyleCnt="0">
        <dgm:presLayoutVars>
          <dgm:dir/>
          <dgm:resizeHandles val="exact"/>
        </dgm:presLayoutVars>
      </dgm:prSet>
      <dgm:spPr/>
      <dgm:t>
        <a:bodyPr/>
        <a:lstStyle/>
        <a:p>
          <a:endParaRPr lang="en-US"/>
        </a:p>
      </dgm:t>
    </dgm:pt>
    <dgm:pt modelId="{A4358E4A-4D95-4938-A08C-FD53220EABD2}" type="pres">
      <dgm:prSet presAssocID="{35A41DA0-C148-46B6-8E5F-FD9DE364ADA0}" presName="compNode" presStyleCnt="0"/>
      <dgm:spPr/>
    </dgm:pt>
    <dgm:pt modelId="{979123FC-1445-4C4D-BF8D-0DC8E3767D5D}" type="pres">
      <dgm:prSet presAssocID="{35A41DA0-C148-46B6-8E5F-FD9DE364ADA0}" presName="pictRect" presStyleLbl="node1" presStyleIdx="0" presStyleCnt="4" custScaleX="44238" custScaleY="82304" custLinFactNeighborX="-7749" custLinFactNeighborY="-41199"/>
      <dgm:spPr>
        <a:blipFill rotWithShape="1">
          <a:blip xmlns:r="http://schemas.openxmlformats.org/officeDocument/2006/relationships" r:embed="rId1"/>
          <a:stretch>
            <a:fillRect/>
          </a:stretch>
        </a:blipFill>
      </dgm:spPr>
    </dgm:pt>
    <dgm:pt modelId="{24A17C17-CD1B-46E1-B5F3-CFECF0B4D891}" type="pres">
      <dgm:prSet presAssocID="{35A41DA0-C148-46B6-8E5F-FD9DE364ADA0}" presName="textRect" presStyleLbl="revTx" presStyleIdx="0" presStyleCnt="4" custScaleY="228342">
        <dgm:presLayoutVars>
          <dgm:bulletEnabled val="1"/>
        </dgm:presLayoutVars>
      </dgm:prSet>
      <dgm:spPr/>
      <dgm:t>
        <a:bodyPr/>
        <a:lstStyle/>
        <a:p>
          <a:endParaRPr lang="lt-LT"/>
        </a:p>
      </dgm:t>
    </dgm:pt>
    <dgm:pt modelId="{6D8D6AD9-2E25-44DD-AF1D-3E27AC64D338}" type="pres">
      <dgm:prSet presAssocID="{06F09D68-71B5-4600-87BB-5C43DE958B6C}" presName="sibTrans" presStyleLbl="sibTrans2D1" presStyleIdx="0" presStyleCnt="0"/>
      <dgm:spPr/>
      <dgm:t>
        <a:bodyPr/>
        <a:lstStyle/>
        <a:p>
          <a:endParaRPr lang="en-US"/>
        </a:p>
      </dgm:t>
    </dgm:pt>
    <dgm:pt modelId="{731C4613-8132-4A7A-AF44-A75CF7F9F159}" type="pres">
      <dgm:prSet presAssocID="{20CCA7D5-DF90-4397-90A3-9D443D9F9CA2}" presName="compNode" presStyleCnt="0"/>
      <dgm:spPr/>
    </dgm:pt>
    <dgm:pt modelId="{5103166F-3CAC-4C2E-965B-D867D15B403F}" type="pres">
      <dgm:prSet presAssocID="{20CCA7D5-DF90-4397-90A3-9D443D9F9CA2}" presName="pictRect" presStyleLbl="node1" presStyleIdx="1" presStyleCnt="4" custScaleX="79254" custScaleY="85395"/>
      <dgm:spPr>
        <a:blipFill rotWithShape="1">
          <a:blip xmlns:r="http://schemas.openxmlformats.org/officeDocument/2006/relationships" r:embed="rId2"/>
          <a:stretch>
            <a:fillRect/>
          </a:stretch>
        </a:blipFill>
      </dgm:spPr>
    </dgm:pt>
    <dgm:pt modelId="{98EF4C21-7782-4FDD-B24C-1555EC5E5073}" type="pres">
      <dgm:prSet presAssocID="{20CCA7D5-DF90-4397-90A3-9D443D9F9CA2}" presName="textRect" presStyleLbl="revTx" presStyleIdx="1" presStyleCnt="4">
        <dgm:presLayoutVars>
          <dgm:bulletEnabled val="1"/>
        </dgm:presLayoutVars>
      </dgm:prSet>
      <dgm:spPr/>
      <dgm:t>
        <a:bodyPr/>
        <a:lstStyle/>
        <a:p>
          <a:endParaRPr lang="lt-LT"/>
        </a:p>
      </dgm:t>
    </dgm:pt>
    <dgm:pt modelId="{89657A8E-ECD0-43B3-9265-47ABD8971440}" type="pres">
      <dgm:prSet presAssocID="{55D7E276-24C5-41C2-B49B-BA8E1351F6CE}" presName="sibTrans" presStyleLbl="sibTrans2D1" presStyleIdx="0" presStyleCnt="0"/>
      <dgm:spPr/>
      <dgm:t>
        <a:bodyPr/>
        <a:lstStyle/>
        <a:p>
          <a:endParaRPr lang="en-US"/>
        </a:p>
      </dgm:t>
    </dgm:pt>
    <dgm:pt modelId="{CB442251-935F-4C70-8A12-A6A087D322E1}" type="pres">
      <dgm:prSet presAssocID="{281FE2F4-79E2-402A-A20A-2212AA0A3A4C}" presName="compNode" presStyleCnt="0"/>
      <dgm:spPr/>
    </dgm:pt>
    <dgm:pt modelId="{A5800394-6579-4105-A631-4BF8DA4AE0AA}" type="pres">
      <dgm:prSet presAssocID="{281FE2F4-79E2-402A-A20A-2212AA0A3A4C}" presName="pictRect" presStyleLbl="node1" presStyleIdx="2" presStyleCnt="4" custScaleX="65782" custScaleY="95648" custLinFactNeighborX="-2788" custLinFactNeighborY="-35122"/>
      <dgm:spPr>
        <a:blipFill rotWithShape="1">
          <a:blip xmlns:r="http://schemas.openxmlformats.org/officeDocument/2006/relationships" r:embed="rId3"/>
          <a:stretch>
            <a:fillRect/>
          </a:stretch>
        </a:blipFill>
      </dgm:spPr>
    </dgm:pt>
    <dgm:pt modelId="{B6A91D7C-523D-4B46-AA04-4B2E4E6328F7}" type="pres">
      <dgm:prSet presAssocID="{281FE2F4-79E2-402A-A20A-2212AA0A3A4C}" presName="textRect" presStyleLbl="revTx" presStyleIdx="2" presStyleCnt="4" custScaleY="214240">
        <dgm:presLayoutVars>
          <dgm:bulletEnabled val="1"/>
        </dgm:presLayoutVars>
      </dgm:prSet>
      <dgm:spPr/>
      <dgm:t>
        <a:bodyPr/>
        <a:lstStyle/>
        <a:p>
          <a:endParaRPr lang="lt-LT"/>
        </a:p>
      </dgm:t>
    </dgm:pt>
    <dgm:pt modelId="{8BD49244-24DB-413C-80BC-D4B6D7E7CA13}" type="pres">
      <dgm:prSet presAssocID="{5E840BE5-9F38-4644-AABC-D23722D79A9C}" presName="sibTrans" presStyleLbl="sibTrans2D1" presStyleIdx="0" presStyleCnt="0"/>
      <dgm:spPr/>
      <dgm:t>
        <a:bodyPr/>
        <a:lstStyle/>
        <a:p>
          <a:endParaRPr lang="en-US"/>
        </a:p>
      </dgm:t>
    </dgm:pt>
    <dgm:pt modelId="{D8D45417-A7A4-447C-BE80-37AE0ACFE13A}" type="pres">
      <dgm:prSet presAssocID="{A67B59D3-CF2F-4947-B769-61739C3A3435}" presName="compNode" presStyleCnt="0"/>
      <dgm:spPr/>
    </dgm:pt>
    <dgm:pt modelId="{B4220A0A-C39C-47C8-9787-2E06010DB574}" type="pres">
      <dgm:prSet presAssocID="{A67B59D3-CF2F-4947-B769-61739C3A3435}" presName="pictRect" presStyleLbl="node1" presStyleIdx="3" presStyleCnt="4" custScaleX="75087" custScaleY="81330" custLinFactNeighborX="1044"/>
      <dgm:spPr>
        <a:blipFill rotWithShape="1">
          <a:blip xmlns:r="http://schemas.openxmlformats.org/officeDocument/2006/relationships" r:embed="rId4"/>
          <a:stretch>
            <a:fillRect/>
          </a:stretch>
        </a:blipFill>
      </dgm:spPr>
    </dgm:pt>
    <dgm:pt modelId="{F69A53A4-D6FB-452F-A715-F6A48E98FF8D}" type="pres">
      <dgm:prSet presAssocID="{A67B59D3-CF2F-4947-B769-61739C3A3435}" presName="textRect" presStyleLbl="revTx" presStyleIdx="3" presStyleCnt="4" custScaleY="88613">
        <dgm:presLayoutVars>
          <dgm:bulletEnabled val="1"/>
        </dgm:presLayoutVars>
      </dgm:prSet>
      <dgm:spPr/>
      <dgm:t>
        <a:bodyPr/>
        <a:lstStyle/>
        <a:p>
          <a:endParaRPr lang="lt-LT"/>
        </a:p>
      </dgm:t>
    </dgm:pt>
  </dgm:ptLst>
  <dgm:cxnLst>
    <dgm:cxn modelId="{CAC0EFFD-57FC-411E-B1E1-A50FB257B249}" type="presOf" srcId="{C5CAEC6F-18A5-4BC5-AD1E-9923E0705479}" destId="{1BF3799D-298D-4C3F-9884-5E3C847CE1B5}" srcOrd="0" destOrd="0" presId="urn:microsoft.com/office/officeart/2005/8/layout/pList1"/>
    <dgm:cxn modelId="{86124C25-ADF1-4DF6-AB63-4C09879B08CD}" type="presOf" srcId="{06F09D68-71B5-4600-87BB-5C43DE958B6C}" destId="{6D8D6AD9-2E25-44DD-AF1D-3E27AC64D338}" srcOrd="0" destOrd="0" presId="urn:microsoft.com/office/officeart/2005/8/layout/pList1"/>
    <dgm:cxn modelId="{0864D710-7ED6-4899-B174-C625E8752825}" type="presOf" srcId="{A67B59D3-CF2F-4947-B769-61739C3A3435}" destId="{F69A53A4-D6FB-452F-A715-F6A48E98FF8D}" srcOrd="0" destOrd="0" presId="urn:microsoft.com/office/officeart/2005/8/layout/pList1"/>
    <dgm:cxn modelId="{13DD8EF9-0037-47A5-867F-93E27E3BE175}" type="presOf" srcId="{35A41DA0-C148-46B6-8E5F-FD9DE364ADA0}" destId="{24A17C17-CD1B-46E1-B5F3-CFECF0B4D891}" srcOrd="0" destOrd="0" presId="urn:microsoft.com/office/officeart/2005/8/layout/pList1"/>
    <dgm:cxn modelId="{97AD359F-80DF-46F8-8DB1-93326D8A00D3}" srcId="{C5CAEC6F-18A5-4BC5-AD1E-9923E0705479}" destId="{281FE2F4-79E2-402A-A20A-2212AA0A3A4C}" srcOrd="2" destOrd="0" parTransId="{AD40625A-FD23-4EF8-9CCD-A0BC6E76F089}" sibTransId="{5E840BE5-9F38-4644-AABC-D23722D79A9C}"/>
    <dgm:cxn modelId="{51A1CAF8-266B-41B7-8F45-5E7457634D0B}" type="presOf" srcId="{20CCA7D5-DF90-4397-90A3-9D443D9F9CA2}" destId="{98EF4C21-7782-4FDD-B24C-1555EC5E5073}" srcOrd="0" destOrd="0" presId="urn:microsoft.com/office/officeart/2005/8/layout/pList1"/>
    <dgm:cxn modelId="{4B4765BB-DBBA-4C0D-A8F0-B20779A4BE1A}" srcId="{C5CAEC6F-18A5-4BC5-AD1E-9923E0705479}" destId="{20CCA7D5-DF90-4397-90A3-9D443D9F9CA2}" srcOrd="1" destOrd="0" parTransId="{2AAAD3E7-2D0A-47B8-B90A-3F46D940981C}" sibTransId="{55D7E276-24C5-41C2-B49B-BA8E1351F6CE}"/>
    <dgm:cxn modelId="{A063E1E8-4F2D-4AD1-AB8E-E633E5774300}" srcId="{C5CAEC6F-18A5-4BC5-AD1E-9923E0705479}" destId="{A67B59D3-CF2F-4947-B769-61739C3A3435}" srcOrd="3" destOrd="0" parTransId="{34E750E2-EC7C-4217-B967-260E3BEBE9A6}" sibTransId="{1A520B48-A6A5-4E38-92EE-4F5CC2F6CBB2}"/>
    <dgm:cxn modelId="{4132D34B-0133-45D4-8946-51D30D10DC22}" type="presOf" srcId="{281FE2F4-79E2-402A-A20A-2212AA0A3A4C}" destId="{B6A91D7C-523D-4B46-AA04-4B2E4E6328F7}" srcOrd="0" destOrd="0" presId="urn:microsoft.com/office/officeart/2005/8/layout/pList1"/>
    <dgm:cxn modelId="{2F93C016-1A90-4DB6-B3DC-A8E5FA4DDCEA}" srcId="{C5CAEC6F-18A5-4BC5-AD1E-9923E0705479}" destId="{35A41DA0-C148-46B6-8E5F-FD9DE364ADA0}" srcOrd="0" destOrd="0" parTransId="{50EFC8FE-2E40-4E9D-9B41-E3F4CB659CD2}" sibTransId="{06F09D68-71B5-4600-87BB-5C43DE958B6C}"/>
    <dgm:cxn modelId="{373A9941-AE99-49E2-BA94-4D6FBB3FD541}" type="presOf" srcId="{5E840BE5-9F38-4644-AABC-D23722D79A9C}" destId="{8BD49244-24DB-413C-80BC-D4B6D7E7CA13}" srcOrd="0" destOrd="0" presId="urn:microsoft.com/office/officeart/2005/8/layout/pList1"/>
    <dgm:cxn modelId="{F9E87F6E-0724-4083-9A4B-322575D555A3}" type="presOf" srcId="{55D7E276-24C5-41C2-B49B-BA8E1351F6CE}" destId="{89657A8E-ECD0-43B3-9265-47ABD8971440}" srcOrd="0" destOrd="0" presId="urn:microsoft.com/office/officeart/2005/8/layout/pList1"/>
    <dgm:cxn modelId="{641A171E-B0AA-4ACE-9AEB-CA5C6C843D63}" type="presParOf" srcId="{1BF3799D-298D-4C3F-9884-5E3C847CE1B5}" destId="{A4358E4A-4D95-4938-A08C-FD53220EABD2}" srcOrd="0" destOrd="0" presId="urn:microsoft.com/office/officeart/2005/8/layout/pList1"/>
    <dgm:cxn modelId="{E742354F-03EA-4C09-AC54-BDEB012F5107}" type="presParOf" srcId="{A4358E4A-4D95-4938-A08C-FD53220EABD2}" destId="{979123FC-1445-4C4D-BF8D-0DC8E3767D5D}" srcOrd="0" destOrd="0" presId="urn:microsoft.com/office/officeart/2005/8/layout/pList1"/>
    <dgm:cxn modelId="{B0B19BD2-2FEC-42A2-9454-1E7FB11B27DD}" type="presParOf" srcId="{A4358E4A-4D95-4938-A08C-FD53220EABD2}" destId="{24A17C17-CD1B-46E1-B5F3-CFECF0B4D891}" srcOrd="1" destOrd="0" presId="urn:microsoft.com/office/officeart/2005/8/layout/pList1"/>
    <dgm:cxn modelId="{5982B6C1-44F6-41C7-ADED-B5117196B9A3}" type="presParOf" srcId="{1BF3799D-298D-4C3F-9884-5E3C847CE1B5}" destId="{6D8D6AD9-2E25-44DD-AF1D-3E27AC64D338}" srcOrd="1" destOrd="0" presId="urn:microsoft.com/office/officeart/2005/8/layout/pList1"/>
    <dgm:cxn modelId="{C4418E76-CCB8-4097-804E-FADBFE013534}" type="presParOf" srcId="{1BF3799D-298D-4C3F-9884-5E3C847CE1B5}" destId="{731C4613-8132-4A7A-AF44-A75CF7F9F159}" srcOrd="2" destOrd="0" presId="urn:microsoft.com/office/officeart/2005/8/layout/pList1"/>
    <dgm:cxn modelId="{91FC7AF5-1D2A-4CD2-B916-CB24457ADE41}" type="presParOf" srcId="{731C4613-8132-4A7A-AF44-A75CF7F9F159}" destId="{5103166F-3CAC-4C2E-965B-D867D15B403F}" srcOrd="0" destOrd="0" presId="urn:microsoft.com/office/officeart/2005/8/layout/pList1"/>
    <dgm:cxn modelId="{E84429A7-377E-4B92-87D6-54663C5F48BB}" type="presParOf" srcId="{731C4613-8132-4A7A-AF44-A75CF7F9F159}" destId="{98EF4C21-7782-4FDD-B24C-1555EC5E5073}" srcOrd="1" destOrd="0" presId="urn:microsoft.com/office/officeart/2005/8/layout/pList1"/>
    <dgm:cxn modelId="{FE9C50A3-94D2-4D68-8245-3D24E7B343EB}" type="presParOf" srcId="{1BF3799D-298D-4C3F-9884-5E3C847CE1B5}" destId="{89657A8E-ECD0-43B3-9265-47ABD8971440}" srcOrd="3" destOrd="0" presId="urn:microsoft.com/office/officeart/2005/8/layout/pList1"/>
    <dgm:cxn modelId="{025F0C16-7F99-4145-A35B-A0230BAD15A3}" type="presParOf" srcId="{1BF3799D-298D-4C3F-9884-5E3C847CE1B5}" destId="{CB442251-935F-4C70-8A12-A6A087D322E1}" srcOrd="4" destOrd="0" presId="urn:microsoft.com/office/officeart/2005/8/layout/pList1"/>
    <dgm:cxn modelId="{DE55E90E-2C82-4F91-8DDF-932A9E18300B}" type="presParOf" srcId="{CB442251-935F-4C70-8A12-A6A087D322E1}" destId="{A5800394-6579-4105-A631-4BF8DA4AE0AA}" srcOrd="0" destOrd="0" presId="urn:microsoft.com/office/officeart/2005/8/layout/pList1"/>
    <dgm:cxn modelId="{77F4CD00-F24A-49A8-8662-28F9C212476F}" type="presParOf" srcId="{CB442251-935F-4C70-8A12-A6A087D322E1}" destId="{B6A91D7C-523D-4B46-AA04-4B2E4E6328F7}" srcOrd="1" destOrd="0" presId="urn:microsoft.com/office/officeart/2005/8/layout/pList1"/>
    <dgm:cxn modelId="{2F45AABF-1EED-43A1-B971-FF1762E6B794}" type="presParOf" srcId="{1BF3799D-298D-4C3F-9884-5E3C847CE1B5}" destId="{8BD49244-24DB-413C-80BC-D4B6D7E7CA13}" srcOrd="5" destOrd="0" presId="urn:microsoft.com/office/officeart/2005/8/layout/pList1"/>
    <dgm:cxn modelId="{CB605143-5D24-4BD1-84B9-E34CF6220097}" type="presParOf" srcId="{1BF3799D-298D-4C3F-9884-5E3C847CE1B5}" destId="{D8D45417-A7A4-447C-BE80-37AE0ACFE13A}" srcOrd="6" destOrd="0" presId="urn:microsoft.com/office/officeart/2005/8/layout/pList1"/>
    <dgm:cxn modelId="{842CF90A-A227-45FF-A193-3F7E8C1BFC80}" type="presParOf" srcId="{D8D45417-A7A4-447C-BE80-37AE0ACFE13A}" destId="{B4220A0A-C39C-47C8-9787-2E06010DB574}" srcOrd="0" destOrd="0" presId="urn:microsoft.com/office/officeart/2005/8/layout/pList1"/>
    <dgm:cxn modelId="{93320DBB-11BE-480E-AEBE-CB0DAC56D278}" type="presParOf" srcId="{D8D45417-A7A4-447C-BE80-37AE0ACFE13A}" destId="{F69A53A4-D6FB-452F-A715-F6A48E98FF8D}"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DB728D-E2EF-4C30-9CE9-FF343832A92F}">
      <dsp:nvSpPr>
        <dsp:cNvPr id="0" name=""/>
        <dsp:cNvSpPr/>
      </dsp:nvSpPr>
      <dsp:spPr>
        <a:xfrm>
          <a:off x="-59874" y="0"/>
          <a:ext cx="4222486" cy="4222486"/>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6AE7EA-BFD1-4E3C-99D1-62ACFF883108}">
      <dsp:nvSpPr>
        <dsp:cNvPr id="0" name=""/>
        <dsp:cNvSpPr/>
      </dsp:nvSpPr>
      <dsp:spPr>
        <a:xfrm>
          <a:off x="1931618" y="0"/>
          <a:ext cx="8172587" cy="4222486"/>
        </a:xfrm>
        <a:prstGeom prst="rect">
          <a:avLst/>
        </a:prstGeom>
        <a:solidFill>
          <a:schemeClr val="bg1"/>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lt-LT" sz="2400" kern="1200" dirty="0" smtClean="0">
            <a:latin typeface="Georgia" pitchFamily="18" charset="0"/>
          </a:endParaRPr>
        </a:p>
        <a:p>
          <a:pPr lvl="0" algn="ctr" defTabSz="1066800">
            <a:lnSpc>
              <a:spcPct val="90000"/>
            </a:lnSpc>
            <a:spcBef>
              <a:spcPct val="0"/>
            </a:spcBef>
            <a:spcAft>
              <a:spcPct val="35000"/>
            </a:spcAft>
          </a:pPr>
          <a:r>
            <a:rPr lang="lt-LT" sz="2400" kern="1200" dirty="0" smtClean="0">
              <a:latin typeface="Georgia" pitchFamily="18" charset="0"/>
            </a:rPr>
            <a:t>Konkurso tikslas -  atrinkti ir finansuoti nevyriausybinių organizacijų projektus, skirtus neįgaliųjų kūno kultūros ir sporto veiklai, kaip neįgaliųjų socialinės integracijos priemonei, organizuoti</a:t>
          </a:r>
          <a:endParaRPr lang="en-US" sz="2400" kern="1200" dirty="0">
            <a:latin typeface="Georgia" pitchFamily="18" charset="0"/>
          </a:endParaRPr>
        </a:p>
      </dsp:txBody>
      <dsp:txXfrm>
        <a:off x="1931618" y="0"/>
        <a:ext cx="8172587" cy="2005680"/>
      </dsp:txXfrm>
    </dsp:sp>
    <dsp:sp modelId="{8F79A3BE-0A33-4CAE-A310-6EE3AF92019E}">
      <dsp:nvSpPr>
        <dsp:cNvPr id="0" name=""/>
        <dsp:cNvSpPr/>
      </dsp:nvSpPr>
      <dsp:spPr>
        <a:xfrm>
          <a:off x="1048527" y="2005680"/>
          <a:ext cx="2005680" cy="2005680"/>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3CC3A3-006D-4F99-BA0D-39AF9B09D98D}">
      <dsp:nvSpPr>
        <dsp:cNvPr id="0" name=""/>
        <dsp:cNvSpPr/>
      </dsp:nvSpPr>
      <dsp:spPr>
        <a:xfrm>
          <a:off x="2051368" y="2005680"/>
          <a:ext cx="7933088" cy="2005680"/>
        </a:xfrm>
        <a:prstGeom prst="rect">
          <a:avLst/>
        </a:prstGeom>
        <a:solidFill>
          <a:schemeClr val="bg1">
            <a:alpha val="9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lt-LT" sz="2400" kern="1200" dirty="0" smtClean="0">
              <a:latin typeface="Georgia" pitchFamily="18" charset="0"/>
            </a:rPr>
            <a:t>Projektai skirti 2011–2020 metų valstybinės sporto plėtros strategijos įgyvendinimo tarpinstitucinio veiklos plano, 1.2.3 priemonei įgyvendinti</a:t>
          </a:r>
          <a:endParaRPr lang="en-US" sz="2400" kern="1200" dirty="0">
            <a:latin typeface="Georgia" pitchFamily="18" charset="0"/>
          </a:endParaRPr>
        </a:p>
      </dsp:txBody>
      <dsp:txXfrm>
        <a:off x="2051368" y="2005680"/>
        <a:ext cx="7933088" cy="20056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9123FC-1445-4C4D-BF8D-0DC8E3767D5D}">
      <dsp:nvSpPr>
        <dsp:cNvPr id="0" name=""/>
        <dsp:cNvSpPr/>
      </dsp:nvSpPr>
      <dsp:spPr>
        <a:xfrm>
          <a:off x="224580" y="336383"/>
          <a:ext cx="2044628" cy="1330321"/>
        </a:xfrm>
        <a:prstGeom prst="roundRect">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A17C17-CD1B-46E1-B5F3-CFECF0B4D891}">
      <dsp:nvSpPr>
        <dsp:cNvPr id="0" name=""/>
        <dsp:cNvSpPr/>
      </dsp:nvSpPr>
      <dsp:spPr>
        <a:xfrm>
          <a:off x="4843" y="1909226"/>
          <a:ext cx="2305131" cy="1952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lt-LT" sz="1400" kern="1200" dirty="0" smtClean="0">
              <a:latin typeface="Georgia" panose="02040502050405020303" pitchFamily="18" charset="0"/>
            </a:rPr>
            <a:t>veikloje kartu su neįgaliaisiais dalyvaujančių lydinčiųjų asmenų kelionės, maitinimo, apgyvendinimo išlaidos</a:t>
          </a:r>
          <a:endParaRPr lang="lt-LT" sz="1400" kern="1200" dirty="0">
            <a:latin typeface="Georgia" panose="02040502050405020303" pitchFamily="18" charset="0"/>
          </a:endParaRPr>
        </a:p>
      </dsp:txBody>
      <dsp:txXfrm>
        <a:off x="4843" y="1909226"/>
        <a:ext cx="2305131" cy="1952789"/>
      </dsp:txXfrm>
    </dsp:sp>
    <dsp:sp modelId="{5103166F-3CAC-4C2E-965B-D867D15B403F}">
      <dsp:nvSpPr>
        <dsp:cNvPr id="0" name=""/>
        <dsp:cNvSpPr/>
      </dsp:nvSpPr>
      <dsp:spPr>
        <a:xfrm>
          <a:off x="2779696" y="1266649"/>
          <a:ext cx="1826908" cy="1356273"/>
        </a:xfrm>
        <a:prstGeom prst="roundRect">
          <a:avLst/>
        </a:prstGeom>
        <a:blipFill rotWithShape="1">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EF4C21-7782-4FDD-B24C-1555EC5E5073}">
      <dsp:nvSpPr>
        <dsp:cNvPr id="0" name=""/>
        <dsp:cNvSpPr/>
      </dsp:nvSpPr>
      <dsp:spPr>
        <a:xfrm>
          <a:off x="2540584" y="2738903"/>
          <a:ext cx="2305131" cy="855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lt-LT" sz="1400" kern="1200" dirty="0" smtClean="0">
              <a:latin typeface="Georgia" panose="02040502050405020303" pitchFamily="18" charset="0"/>
            </a:rPr>
            <a:t>išlaidos projekto sklaidos ir viešinimo priemonėms bei paslaugoms įsigyti</a:t>
          </a:r>
          <a:endParaRPr lang="lt-LT" sz="1400" kern="1200" dirty="0">
            <a:latin typeface="Georgia" panose="02040502050405020303" pitchFamily="18" charset="0"/>
          </a:endParaRPr>
        </a:p>
      </dsp:txBody>
      <dsp:txXfrm>
        <a:off x="2540584" y="2738903"/>
        <a:ext cx="2305131" cy="855203"/>
      </dsp:txXfrm>
    </dsp:sp>
    <dsp:sp modelId="{A5800394-6579-4105-A631-4BF8DA4AE0AA}">
      <dsp:nvSpPr>
        <dsp:cNvPr id="0" name=""/>
        <dsp:cNvSpPr/>
      </dsp:nvSpPr>
      <dsp:spPr>
        <a:xfrm>
          <a:off x="5077305" y="456610"/>
          <a:ext cx="2174637" cy="1388165"/>
        </a:xfrm>
        <a:prstGeom prst="roundRect">
          <a:avLst/>
        </a:prstGeom>
        <a:blipFill rotWithShape="1">
          <a:blip xmlns:r="http://schemas.openxmlformats.org/officeDocument/2006/relationships" r:embed="rId3"/>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A91D7C-523D-4B46-AA04-4B2E4E6328F7}">
      <dsp:nvSpPr>
        <dsp:cNvPr id="0" name=""/>
        <dsp:cNvSpPr/>
      </dsp:nvSpPr>
      <dsp:spPr>
        <a:xfrm>
          <a:off x="5060282" y="1990072"/>
          <a:ext cx="2305131" cy="1832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lt-LT" sz="1400" kern="1200" dirty="0" smtClean="0">
              <a:latin typeface="Georgia" panose="02040502050405020303" pitchFamily="18" charset="0"/>
            </a:rPr>
            <a:t>išlaidos įmokoms už banko, kitų kredito ar mokėjimo įstaigų suteiktas piniginių lėšų pervedimo paslaugas</a:t>
          </a:r>
          <a:endParaRPr lang="lt-LT" sz="1400" kern="1200" dirty="0">
            <a:latin typeface="Georgia" panose="02040502050405020303" pitchFamily="18" charset="0"/>
          </a:endParaRPr>
        </a:p>
      </dsp:txBody>
      <dsp:txXfrm>
        <a:off x="5060282" y="1990072"/>
        <a:ext cx="2305131" cy="1832188"/>
      </dsp:txXfrm>
    </dsp:sp>
    <dsp:sp modelId="{B4220A0A-C39C-47C8-9787-2E06010DB574}">
      <dsp:nvSpPr>
        <dsp:cNvPr id="0" name=""/>
        <dsp:cNvSpPr/>
      </dsp:nvSpPr>
      <dsp:spPr>
        <a:xfrm>
          <a:off x="8312676" y="1343001"/>
          <a:ext cx="952042" cy="1148246"/>
        </a:xfrm>
        <a:prstGeom prst="roundRect">
          <a:avLst/>
        </a:prstGeom>
        <a:blipFill rotWithShape="1">
          <a:blip xmlns:r="http://schemas.openxmlformats.org/officeDocument/2006/relationships" r:embed="rId4"/>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9A53A4-D6FB-452F-A715-F6A48E98FF8D}">
      <dsp:nvSpPr>
        <dsp:cNvPr id="0" name=""/>
        <dsp:cNvSpPr/>
      </dsp:nvSpPr>
      <dsp:spPr>
        <a:xfrm>
          <a:off x="7612066" y="2759933"/>
          <a:ext cx="2305131" cy="757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lt-LT" sz="1400" kern="1200" dirty="0" smtClean="0">
              <a:latin typeface="Georgia" panose="02040502050405020303" pitchFamily="18" charset="0"/>
            </a:rPr>
            <a:t>išlaidos projekto dalyviams maitinti (jeigu planuojamų veiklų, renginių trukmė ilgesnė kaip 4 val.)</a:t>
          </a:r>
          <a:endParaRPr lang="lt-LT" sz="1400" kern="1200" dirty="0">
            <a:latin typeface="Georgia" panose="02040502050405020303" pitchFamily="18" charset="0"/>
          </a:endParaRPr>
        </a:p>
      </dsp:txBody>
      <dsp:txXfrm>
        <a:off x="7612066" y="2759933"/>
        <a:ext cx="2305131" cy="75782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9123FC-1445-4C4D-BF8D-0DC8E3767D5D}">
      <dsp:nvSpPr>
        <dsp:cNvPr id="0" name=""/>
        <dsp:cNvSpPr/>
      </dsp:nvSpPr>
      <dsp:spPr>
        <a:xfrm>
          <a:off x="127202" y="128347"/>
          <a:ext cx="1430684" cy="1244954"/>
        </a:xfrm>
        <a:prstGeom prst="roundRect">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A17C17-CD1B-46E1-B5F3-CFECF0B4D891}">
      <dsp:nvSpPr>
        <dsp:cNvPr id="0" name=""/>
        <dsp:cNvSpPr/>
      </dsp:nvSpPr>
      <dsp:spPr>
        <a:xfrm>
          <a:off x="0" y="1349602"/>
          <a:ext cx="2004882" cy="1698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lt-LT" sz="1400" kern="1200" dirty="0" smtClean="0">
              <a:latin typeface="Georgia" panose="02040502050405020303" pitchFamily="18" charset="0"/>
            </a:rPr>
            <a:t>išlaidos projekto nenuolatinio pobūdžio veiklos dalyviams apgyvendinti (jeigu planuojamų veiklų, renginių trukmė ilgesnė kaip 1 diena)</a:t>
          </a:r>
          <a:endParaRPr lang="lt-LT" sz="1400" kern="1200" dirty="0">
            <a:latin typeface="Georgia" panose="02040502050405020303" pitchFamily="18" charset="0"/>
          </a:endParaRPr>
        </a:p>
      </dsp:txBody>
      <dsp:txXfrm>
        <a:off x="0" y="1349602"/>
        <a:ext cx="2004882" cy="1698434"/>
      </dsp:txXfrm>
    </dsp:sp>
    <dsp:sp modelId="{5103166F-3CAC-4C2E-965B-D867D15B403F}">
      <dsp:nvSpPr>
        <dsp:cNvPr id="0" name=""/>
        <dsp:cNvSpPr/>
      </dsp:nvSpPr>
      <dsp:spPr>
        <a:xfrm>
          <a:off x="1937906" y="1860886"/>
          <a:ext cx="1625899" cy="1300071"/>
        </a:xfrm>
        <a:prstGeom prst="roundRect">
          <a:avLst/>
        </a:prstGeom>
        <a:blipFill rotWithShape="1">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EF4C21-7782-4FDD-B24C-1555EC5E5073}">
      <dsp:nvSpPr>
        <dsp:cNvPr id="0" name=""/>
        <dsp:cNvSpPr/>
      </dsp:nvSpPr>
      <dsp:spPr>
        <a:xfrm>
          <a:off x="1748956" y="3394801"/>
          <a:ext cx="2004882" cy="74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lt-LT" sz="1400" kern="1200" dirty="0" smtClean="0">
              <a:latin typeface="Georgia" panose="02040502050405020303" pitchFamily="18" charset="0"/>
            </a:rPr>
            <a:t>dalyvavimo tarptautinėse sporto varžybose užsienyje išlaidos (dalyvio mokestis, kelionės ir apgyvendinimo išlaidos)</a:t>
          </a:r>
          <a:endParaRPr lang="lt-LT" sz="1400" kern="1200" dirty="0">
            <a:latin typeface="Georgia" panose="02040502050405020303" pitchFamily="18" charset="0"/>
          </a:endParaRPr>
        </a:p>
      </dsp:txBody>
      <dsp:txXfrm>
        <a:off x="1748956" y="3394801"/>
        <a:ext cx="2004882" cy="743811"/>
      </dsp:txXfrm>
    </dsp:sp>
    <dsp:sp modelId="{A5800394-6579-4105-A631-4BF8DA4AE0AA}">
      <dsp:nvSpPr>
        <dsp:cNvPr id="0" name=""/>
        <dsp:cNvSpPr/>
      </dsp:nvSpPr>
      <dsp:spPr>
        <a:xfrm>
          <a:off x="3514389" y="152394"/>
          <a:ext cx="1891386" cy="1207353"/>
        </a:xfrm>
        <a:prstGeom prst="roundRect">
          <a:avLst/>
        </a:prstGeom>
        <a:blipFill rotWithShape="1">
          <a:blip xmlns:r="http://schemas.openxmlformats.org/officeDocument/2006/relationships" r:embed="rId3"/>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A91D7C-523D-4B46-AA04-4B2E4E6328F7}">
      <dsp:nvSpPr>
        <dsp:cNvPr id="0" name=""/>
        <dsp:cNvSpPr/>
      </dsp:nvSpPr>
      <dsp:spPr>
        <a:xfrm>
          <a:off x="3563439" y="1406330"/>
          <a:ext cx="2004882" cy="1593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lt-LT" sz="1400" kern="1200" dirty="0" smtClean="0">
              <a:latin typeface="Georgia" panose="02040502050405020303" pitchFamily="18" charset="0"/>
            </a:rPr>
            <a:t>starto mokestis dalyvaujant varžybose Lietuvoje</a:t>
          </a:r>
          <a:endParaRPr lang="lt-LT" sz="1400" kern="1200" dirty="0">
            <a:latin typeface="Georgia" panose="02040502050405020303" pitchFamily="18" charset="0"/>
          </a:endParaRPr>
        </a:p>
      </dsp:txBody>
      <dsp:txXfrm>
        <a:off x="3563439" y="1406330"/>
        <a:ext cx="2004882" cy="1593541"/>
      </dsp:txXfrm>
    </dsp:sp>
    <dsp:sp modelId="{B4220A0A-C39C-47C8-9787-2E06010DB574}">
      <dsp:nvSpPr>
        <dsp:cNvPr id="0" name=""/>
        <dsp:cNvSpPr/>
      </dsp:nvSpPr>
      <dsp:spPr>
        <a:xfrm>
          <a:off x="5298899" y="2364484"/>
          <a:ext cx="1396461" cy="977342"/>
        </a:xfrm>
        <a:prstGeom prst="roundRect">
          <a:avLst/>
        </a:prstGeom>
        <a:blipFill rotWithShape="1">
          <a:blip xmlns:r="http://schemas.openxmlformats.org/officeDocument/2006/relationships" r:embed="rId4"/>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9A53A4-D6FB-452F-A715-F6A48E98FF8D}">
      <dsp:nvSpPr>
        <dsp:cNvPr id="0" name=""/>
        <dsp:cNvSpPr/>
      </dsp:nvSpPr>
      <dsp:spPr>
        <a:xfrm>
          <a:off x="5067546" y="3706504"/>
          <a:ext cx="2004882" cy="659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lt-LT" sz="1400" kern="1200" dirty="0" smtClean="0">
              <a:latin typeface="Georgia" panose="02040502050405020303" pitchFamily="18" charset="0"/>
            </a:rPr>
            <a:t>išlaidos ilgalaikiam materialiajam turtui (patalpoms, technikai) nuomoti</a:t>
          </a:r>
          <a:endParaRPr lang="lt-LT" sz="1400" kern="1200" dirty="0">
            <a:latin typeface="Georgia" panose="02040502050405020303" pitchFamily="18" charset="0"/>
          </a:endParaRPr>
        </a:p>
      </dsp:txBody>
      <dsp:txXfrm>
        <a:off x="5067546" y="3706504"/>
        <a:ext cx="2004882" cy="659113"/>
      </dsp:txXfrm>
    </dsp:sp>
    <dsp:sp modelId="{1FEF13F7-32EE-42D9-9C3D-1C5A32FA3EA8}">
      <dsp:nvSpPr>
        <dsp:cNvPr id="0" name=""/>
        <dsp:cNvSpPr/>
      </dsp:nvSpPr>
      <dsp:spPr>
        <a:xfrm>
          <a:off x="7403810" y="441157"/>
          <a:ext cx="2004882" cy="1381364"/>
        </a:xfrm>
        <a:prstGeom prst="roundRect">
          <a:avLst/>
        </a:prstGeom>
        <a:blipFill rotWithShape="1">
          <a:blip xmlns:r="http://schemas.openxmlformats.org/officeDocument/2006/relationships" r:embed="rId5"/>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B698CD-EE83-4653-A74E-4277A051A160}">
      <dsp:nvSpPr>
        <dsp:cNvPr id="0" name=""/>
        <dsp:cNvSpPr/>
      </dsp:nvSpPr>
      <dsp:spPr>
        <a:xfrm>
          <a:off x="7423678" y="2328253"/>
          <a:ext cx="2004882" cy="74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lt-LT" sz="1400" kern="1200" dirty="0" smtClean="0">
              <a:latin typeface="Georgia" panose="02040502050405020303" pitchFamily="18" charset="0"/>
            </a:rPr>
            <a:t>išlaidos aprangai ir avalynei gali būti finansuojamos, kai ji perkama nacionalinio lygmens varžyboms arba jei pareiškėjas ne mažiau kaip 30 procentų visų aprangai ir avalynei skirtų išlaidų apmoka iš kitų finansavimo šaltinių</a:t>
          </a:r>
          <a:endParaRPr lang="lt-LT" sz="1400" kern="1200" dirty="0">
            <a:latin typeface="Georgia" panose="02040502050405020303" pitchFamily="18" charset="0"/>
          </a:endParaRPr>
        </a:p>
      </dsp:txBody>
      <dsp:txXfrm>
        <a:off x="7423678" y="2328253"/>
        <a:ext cx="2004882" cy="74381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09FE2D-198B-4098-A302-C047548E9D3C}">
      <dsp:nvSpPr>
        <dsp:cNvPr id="0" name=""/>
        <dsp:cNvSpPr/>
      </dsp:nvSpPr>
      <dsp:spPr>
        <a:xfrm>
          <a:off x="0" y="0"/>
          <a:ext cx="10254973" cy="290493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lt-LT" sz="1600" b="0" kern="1200" dirty="0" smtClean="0">
              <a:solidFill>
                <a:schemeClr val="tx1"/>
              </a:solidFill>
              <a:latin typeface="Georgia" panose="02040502050405020303" pitchFamily="18" charset="0"/>
            </a:rPr>
            <a:t>Nuostatų 55.1 (projekto vykdytojų ir projekto vykdytojų padėjėjų, kurie tiesiogiai vykdo projektą (yra įdarbinti pareiškėjo) ir 55.2 (</a:t>
          </a:r>
          <a:r>
            <a:rPr lang="lt-LT" sz="1600" kern="1200" dirty="0" smtClean="0">
              <a:solidFill>
                <a:schemeClr val="tx1"/>
              </a:solidFill>
              <a:latin typeface="Georgia" panose="02040502050405020303" pitchFamily="18" charset="0"/>
            </a:rPr>
            <a:t>projekto vadovo, kuris administruoja ir organizuoja projekto veiklas, ir buhalterio) </a:t>
          </a:r>
          <a:r>
            <a:rPr lang="lt-LT" sz="1600" b="0" kern="1200" dirty="0" smtClean="0">
              <a:solidFill>
                <a:schemeClr val="tx1"/>
              </a:solidFill>
              <a:latin typeface="Georgia" panose="02040502050405020303" pitchFamily="18" charset="0"/>
            </a:rPr>
            <a:t>papunkčiuose nurodytų asmenų darbo užmokesčio, įskaitant socialinio draudimo įmokas, įmokas į Garantinį fondą, išlaidos bei Nuostatų 55.3 (</a:t>
          </a:r>
          <a:r>
            <a:rPr lang="lt-LT" sz="1600" kern="1200" dirty="0" smtClean="0">
              <a:solidFill>
                <a:schemeClr val="tx1"/>
              </a:solidFill>
              <a:latin typeface="Georgia" panose="02040502050405020303" pitchFamily="18" charset="0"/>
            </a:rPr>
            <a:t>užmokestis už buhalterinės apskaitos paslaugas pagal paslaugų sutartį (kai paslauga perkama iš buhalterinės apskaitos paslaugas teikiančios įmonės (įstaigos) ar buhalterinės apskaitos paslaugas savarankiškai teikiančio asmens) </a:t>
          </a:r>
          <a:r>
            <a:rPr lang="lt-LT" sz="1600" b="0" kern="1200" dirty="0" smtClean="0">
              <a:solidFill>
                <a:schemeClr val="tx1"/>
              </a:solidFill>
              <a:latin typeface="Georgia" panose="02040502050405020303" pitchFamily="18" charset="0"/>
            </a:rPr>
            <a:t>papunktyje nurodytos išlaidos gali sudaryti ne daugiau kaip </a:t>
          </a:r>
          <a:r>
            <a:rPr lang="lt-LT" sz="1600" b="1" kern="1200" dirty="0" smtClean="0">
              <a:solidFill>
                <a:schemeClr val="tx1"/>
              </a:solidFill>
              <a:latin typeface="Georgia" panose="02040502050405020303" pitchFamily="18" charset="0"/>
            </a:rPr>
            <a:t>80 procentų </a:t>
          </a:r>
          <a:r>
            <a:rPr lang="lt-LT" sz="1600" b="0" kern="1200" dirty="0" smtClean="0">
              <a:solidFill>
                <a:schemeClr val="tx1"/>
              </a:solidFill>
              <a:latin typeface="Georgia" panose="02040502050405020303" pitchFamily="18" charset="0"/>
            </a:rPr>
            <a:t>projektui skirtų lėšų. Projekte dirbančių asmenų darbo užmokestis </a:t>
          </a:r>
          <a:r>
            <a:rPr lang="lt-LT" sz="1600" b="1" kern="1200" dirty="0" smtClean="0">
              <a:solidFill>
                <a:schemeClr val="tx1"/>
              </a:solidFill>
              <a:latin typeface="Georgia" panose="02040502050405020303" pitchFamily="18" charset="0"/>
            </a:rPr>
            <a:t>neturi viršyti vidutinio darbo užmokesčio šalies ūkyje</a:t>
          </a:r>
          <a:r>
            <a:rPr lang="lt-LT" sz="1600" b="0" kern="1200" dirty="0" smtClean="0">
              <a:solidFill>
                <a:schemeClr val="tx1"/>
              </a:solidFill>
              <a:latin typeface="Georgia" panose="02040502050405020303" pitchFamily="18" charset="0"/>
            </a:rPr>
            <a:t>.</a:t>
          </a:r>
          <a:endParaRPr lang="lt-LT" sz="1600" b="0" kern="1200" dirty="0">
            <a:solidFill>
              <a:schemeClr val="tx1"/>
            </a:solidFill>
            <a:latin typeface="Georgia" panose="02040502050405020303" pitchFamily="18" charset="0"/>
          </a:endParaRPr>
        </a:p>
      </dsp:txBody>
      <dsp:txXfrm>
        <a:off x="2260710" y="0"/>
        <a:ext cx="7994262" cy="2904937"/>
      </dsp:txXfrm>
    </dsp:sp>
    <dsp:sp modelId="{CFC50112-6B5C-4C81-91F7-13F4C2E404CA}">
      <dsp:nvSpPr>
        <dsp:cNvPr id="0" name=""/>
        <dsp:cNvSpPr/>
      </dsp:nvSpPr>
      <dsp:spPr>
        <a:xfrm>
          <a:off x="362812" y="669768"/>
          <a:ext cx="1744801" cy="1565400"/>
        </a:xfrm>
        <a:prstGeom prst="roundRect">
          <a:avLst>
            <a:gd name="adj" fmla="val 10000"/>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63E556-5925-4E96-ADC7-4BDE5968F584}">
      <dsp:nvSpPr>
        <dsp:cNvPr id="0" name=""/>
        <dsp:cNvSpPr/>
      </dsp:nvSpPr>
      <dsp:spPr>
        <a:xfrm>
          <a:off x="0" y="3114653"/>
          <a:ext cx="10254973" cy="209715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lt-LT" sz="1600" kern="1200" dirty="0" smtClean="0">
              <a:solidFill>
                <a:schemeClr val="tx1"/>
              </a:solidFill>
              <a:latin typeface="Georgia" panose="02040502050405020303" pitchFamily="18" charset="0"/>
            </a:rPr>
            <a:t>Projekto dalyvių maitinimo, nakvynės, kelionės į projekto vykdymo vietą ir grįžimo atgal išlaidos, užsienyje vykdomų veiklų limitai negali viršyti Lietuvos Respublikos Vyriausybės 2003 m. gruodžio 2 d. nutarime Nr. 1515 „Dėl neapmokestinamųjų piniginių kompensacijų dydžių nustatymo“, Komandiruočių sąnaudų atskaitymo iš pajamų taisyklėse, patvirtintose Lietuvos Respublikos Vyriausybės 2003 m. sausio 28 d. nutarimu Nr. 99 „Dėl Komandiruočių sąnaudų atskaitymo iš pajamų taisyklių patvirtinimo“, nustatytų piniginių dydžių.</a:t>
          </a:r>
          <a:endParaRPr lang="lt-LT" sz="1600" kern="1200" dirty="0">
            <a:solidFill>
              <a:schemeClr val="tx1"/>
            </a:solidFill>
            <a:latin typeface="Georgia" panose="02040502050405020303" pitchFamily="18" charset="0"/>
          </a:endParaRPr>
        </a:p>
      </dsp:txBody>
      <dsp:txXfrm>
        <a:off x="2260710" y="3114653"/>
        <a:ext cx="7994262" cy="2097155"/>
      </dsp:txXfrm>
    </dsp:sp>
    <dsp:sp modelId="{D3D59B0E-5C77-4D0E-99A5-2B603C311401}">
      <dsp:nvSpPr>
        <dsp:cNvPr id="0" name=""/>
        <dsp:cNvSpPr/>
      </dsp:nvSpPr>
      <dsp:spPr>
        <a:xfrm>
          <a:off x="407144" y="3453049"/>
          <a:ext cx="1656137" cy="1420361"/>
        </a:xfrm>
        <a:prstGeom prst="roundRect">
          <a:avLst>
            <a:gd name="adj" fmla="val 10000"/>
          </a:avLst>
        </a:prstGeom>
        <a:blipFill rotWithShape="1">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9E201A-27B6-4715-A749-21B5008260C3}">
      <dsp:nvSpPr>
        <dsp:cNvPr id="0" name=""/>
        <dsp:cNvSpPr/>
      </dsp:nvSpPr>
      <dsp:spPr>
        <a:xfrm rot="10800000">
          <a:off x="566309" y="0"/>
          <a:ext cx="8105957" cy="169176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333" tIns="60960" rIns="113792" bIns="60960" numCol="1" spcCol="1270" anchor="ctr" anchorCtr="0">
          <a:noAutofit/>
        </a:bodyPr>
        <a:lstStyle/>
        <a:p>
          <a:pPr lvl="0" algn="ctr" defTabSz="711200">
            <a:lnSpc>
              <a:spcPct val="90000"/>
            </a:lnSpc>
            <a:spcBef>
              <a:spcPct val="0"/>
            </a:spcBef>
            <a:spcAft>
              <a:spcPct val="35000"/>
            </a:spcAft>
          </a:pPr>
          <a:r>
            <a:rPr lang="lt-LT" sz="1600" b="1" kern="1200" dirty="0" smtClean="0">
              <a:solidFill>
                <a:schemeClr val="tx1"/>
              </a:solidFill>
              <a:latin typeface="Georgia" panose="02040502050405020303" pitchFamily="18" charset="0"/>
            </a:rPr>
            <a:t>Ilgalaikiam turtui</a:t>
          </a:r>
          <a:r>
            <a:rPr lang="lt-LT" sz="1600" kern="1200" dirty="0" smtClean="0">
              <a:solidFill>
                <a:schemeClr val="tx1"/>
              </a:solidFill>
              <a:latin typeface="Georgia" panose="02040502050405020303" pitchFamily="18" charset="0"/>
            </a:rPr>
            <a:t>, kaip jis apibrėžtas Lietuvos Respublikos pridėtinės vertės mokesčio įstatyme ir kaip jo vertės nustatymas reglamentuojamas Lietuvos Respublikos Vyriausybės 2009 m. birželio 10 d. nutarime Nr. 564 „Dėl minimalios ilgalaikio materialiojo turto vertės nustatymo ir ilgalaikio turto nusidėvėjimo (amortizacijos) minimalių ir maksimalių ekonominių normatyvų viešojo sektoriaus subjektams sąrašo patvirtinimo“, įsigyti pareiškėjas privalo turėti ne mažesnį kaip </a:t>
          </a:r>
          <a:r>
            <a:rPr lang="lt-LT" sz="1600" b="1" kern="1200" dirty="0" smtClean="0">
              <a:solidFill>
                <a:schemeClr val="tx1"/>
              </a:solidFill>
              <a:latin typeface="Georgia" panose="02040502050405020303" pitchFamily="18" charset="0"/>
            </a:rPr>
            <a:t>30 procentų </a:t>
          </a:r>
          <a:r>
            <a:rPr lang="lt-LT" sz="1600" b="0" kern="1200" dirty="0" smtClean="0">
              <a:solidFill>
                <a:schemeClr val="tx1"/>
              </a:solidFill>
              <a:latin typeface="Georgia" panose="02040502050405020303" pitchFamily="18" charset="0"/>
            </a:rPr>
            <a:t>finansavimą iš kitų šaltinių</a:t>
          </a:r>
          <a:endParaRPr lang="lt-LT" sz="1600" b="0" kern="1200" dirty="0">
            <a:solidFill>
              <a:schemeClr val="tx1"/>
            </a:solidFill>
            <a:latin typeface="Georgia" panose="02040502050405020303" pitchFamily="18" charset="0"/>
          </a:endParaRPr>
        </a:p>
      </dsp:txBody>
      <dsp:txXfrm rot="10800000">
        <a:off x="648894" y="82585"/>
        <a:ext cx="7940787" cy="1526592"/>
      </dsp:txXfrm>
    </dsp:sp>
    <dsp:sp modelId="{A6A127AE-1316-42EA-A658-600EDB969F5D}">
      <dsp:nvSpPr>
        <dsp:cNvPr id="0" name=""/>
        <dsp:cNvSpPr/>
      </dsp:nvSpPr>
      <dsp:spPr>
        <a:xfrm>
          <a:off x="277393" y="503139"/>
          <a:ext cx="676534" cy="676534"/>
        </a:xfrm>
        <a:prstGeom prst="wedgeEllipseCallout">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D1DB85-28BF-43CC-9445-C434BA1E2C85}">
      <dsp:nvSpPr>
        <dsp:cNvPr id="0" name=""/>
        <dsp:cNvSpPr/>
      </dsp:nvSpPr>
      <dsp:spPr>
        <a:xfrm rot="10800000">
          <a:off x="393052" y="1828370"/>
          <a:ext cx="8323381" cy="202741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333" tIns="60960" rIns="113792" bIns="60960" numCol="1" spcCol="1270" anchor="ctr" anchorCtr="0">
          <a:noAutofit/>
        </a:bodyPr>
        <a:lstStyle/>
        <a:p>
          <a:pPr lvl="0" algn="ctr" defTabSz="711200">
            <a:lnSpc>
              <a:spcPct val="90000"/>
            </a:lnSpc>
            <a:spcBef>
              <a:spcPct val="0"/>
            </a:spcBef>
            <a:spcAft>
              <a:spcPct val="35000"/>
            </a:spcAft>
          </a:pPr>
          <a:r>
            <a:rPr lang="lt-LT" sz="1600" kern="1200" dirty="0" smtClean="0">
              <a:solidFill>
                <a:schemeClr val="tx1"/>
              </a:solidFill>
              <a:latin typeface="Georgia" panose="02040502050405020303" pitchFamily="18" charset="0"/>
            </a:rPr>
            <a:t>savanoriškos veiklos organizavimo išlaidos, kompensuojamos Lietuvos Respublikos savanoriškos veiklos įstatymo ir Savanoriškos veiklos išlaidų kompensavimo sąlygų ir tvarkos aprašo, patvirtinto Lietuvos Respublikos socialinės apsaugos ir darbo ministro 2011 m. liepos 14 d. įsakymu Nr. A1-330 „Dėl Savanoriškos veiklos išlaidų kompensavimo sąlygų ir tvarkos aprašo patvirtinimo“, nustatyta tvarka. </a:t>
          </a:r>
          <a:r>
            <a:rPr lang="lt-LT" sz="1600" b="1" kern="1200" dirty="0" smtClean="0">
              <a:solidFill>
                <a:schemeClr val="tx1"/>
              </a:solidFill>
              <a:latin typeface="Georgia" panose="02040502050405020303" pitchFamily="18" charset="0"/>
            </a:rPr>
            <a:t>Savanorių apgyvendinimo Lietuvoje išlaidos </a:t>
          </a:r>
          <a:r>
            <a:rPr lang="lt-LT" sz="1600" kern="1200" dirty="0" smtClean="0">
              <a:solidFill>
                <a:schemeClr val="tx1"/>
              </a:solidFill>
              <a:latin typeface="Georgia" panose="02040502050405020303" pitchFamily="18" charset="0"/>
            </a:rPr>
            <a:t>gali būti finansuojamos tik vykdant nenuolatinio pobūdžio veiklą ir tik tuo atveju, jei pareiškėjas ne mažiau kaip</a:t>
          </a:r>
          <a:r>
            <a:rPr lang="lt-LT" sz="1600" b="1" kern="1200" dirty="0" smtClean="0">
              <a:solidFill>
                <a:schemeClr val="tx1"/>
              </a:solidFill>
              <a:latin typeface="Georgia" panose="02040502050405020303" pitchFamily="18" charset="0"/>
            </a:rPr>
            <a:t> 30 procentų </a:t>
          </a:r>
          <a:r>
            <a:rPr lang="lt-LT" sz="1600" b="0" kern="1200" dirty="0" smtClean="0">
              <a:solidFill>
                <a:schemeClr val="tx1"/>
              </a:solidFill>
              <a:latin typeface="Georgia" panose="02040502050405020303" pitchFamily="18" charset="0"/>
            </a:rPr>
            <a:t>visų apgyvendinimo išlaidų apmoka iš kitų finansavimo šaltinių</a:t>
          </a:r>
          <a:endParaRPr lang="lt-LT" sz="1600" b="0" kern="1200" dirty="0">
            <a:solidFill>
              <a:schemeClr val="tx1"/>
            </a:solidFill>
            <a:latin typeface="Georgia" panose="02040502050405020303" pitchFamily="18" charset="0"/>
          </a:endParaRPr>
        </a:p>
      </dsp:txBody>
      <dsp:txXfrm rot="10800000">
        <a:off x="492022" y="1927340"/>
        <a:ext cx="8125441" cy="1829478"/>
      </dsp:txXfrm>
    </dsp:sp>
    <dsp:sp modelId="{61C6D53D-AA83-44DC-82AD-A3F69EAD870A}">
      <dsp:nvSpPr>
        <dsp:cNvPr id="0" name=""/>
        <dsp:cNvSpPr/>
      </dsp:nvSpPr>
      <dsp:spPr>
        <a:xfrm>
          <a:off x="23770" y="2505226"/>
          <a:ext cx="774814" cy="695842"/>
        </a:xfrm>
        <a:prstGeom prst="wedgeEllipseCallout">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28AE9B-872F-4FED-9E41-8606D7BFD811}">
      <dsp:nvSpPr>
        <dsp:cNvPr id="0" name=""/>
        <dsp:cNvSpPr/>
      </dsp:nvSpPr>
      <dsp:spPr>
        <a:xfrm rot="10800000">
          <a:off x="560105" y="3973855"/>
          <a:ext cx="8156328" cy="129083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333" tIns="60960" rIns="113792" bIns="60960" numCol="1" spcCol="1270" anchor="ctr" anchorCtr="0">
          <a:noAutofit/>
        </a:bodyPr>
        <a:lstStyle/>
        <a:p>
          <a:pPr lvl="0" algn="ctr" defTabSz="711200">
            <a:lnSpc>
              <a:spcPct val="90000"/>
            </a:lnSpc>
            <a:spcBef>
              <a:spcPct val="0"/>
            </a:spcBef>
            <a:spcAft>
              <a:spcPct val="35000"/>
            </a:spcAft>
          </a:pPr>
          <a:r>
            <a:rPr lang="lt-LT" sz="1600" kern="1200" dirty="0" smtClean="0">
              <a:solidFill>
                <a:schemeClr val="tx1"/>
              </a:solidFill>
              <a:latin typeface="Georgia" panose="02040502050405020303" pitchFamily="18" charset="0"/>
            </a:rPr>
            <a:t>veikloje kartu su neįgaliaisiais dalyvaujančių </a:t>
          </a:r>
          <a:r>
            <a:rPr lang="lt-LT" sz="1600" b="1" kern="1200" dirty="0" smtClean="0">
              <a:solidFill>
                <a:schemeClr val="tx1"/>
              </a:solidFill>
              <a:latin typeface="Georgia" panose="02040502050405020303" pitchFamily="18" charset="0"/>
            </a:rPr>
            <a:t>lydinčiųjų asmenų </a:t>
          </a:r>
          <a:r>
            <a:rPr lang="lt-LT" sz="1600" kern="1200" dirty="0" smtClean="0">
              <a:solidFill>
                <a:schemeClr val="tx1"/>
              </a:solidFill>
              <a:latin typeface="Georgia" panose="02040502050405020303" pitchFamily="18" charset="0"/>
            </a:rPr>
            <a:t>kelionės, maitinimo, apgyvendinimo išlaidos. </a:t>
          </a:r>
          <a:r>
            <a:rPr lang="lt-LT" sz="1600" b="1" kern="1200" dirty="0" smtClean="0">
              <a:solidFill>
                <a:schemeClr val="tx1"/>
              </a:solidFill>
              <a:latin typeface="Georgia" panose="02040502050405020303" pitchFamily="18" charset="0"/>
            </a:rPr>
            <a:t>Apgyvendinimo išlaidos </a:t>
          </a:r>
          <a:r>
            <a:rPr lang="lt-LT" sz="1600" kern="1200" dirty="0" smtClean="0">
              <a:solidFill>
                <a:schemeClr val="tx1"/>
              </a:solidFill>
              <a:latin typeface="Georgia" panose="02040502050405020303" pitchFamily="18" charset="0"/>
            </a:rPr>
            <a:t>gali būti finansuojamos tik vykdant nenuolatinio pobūdžio veiklą ir tik tuo atveju, jei pareiškėjas ne mažiau kaip </a:t>
          </a:r>
          <a:r>
            <a:rPr lang="lt-LT" sz="1600" b="1" kern="1200" dirty="0" smtClean="0">
              <a:solidFill>
                <a:schemeClr val="tx1"/>
              </a:solidFill>
              <a:latin typeface="Georgia" panose="02040502050405020303" pitchFamily="18" charset="0"/>
            </a:rPr>
            <a:t>30 procentų </a:t>
          </a:r>
          <a:r>
            <a:rPr lang="lt-LT" sz="1600" b="0" kern="1200" dirty="0" smtClean="0">
              <a:solidFill>
                <a:schemeClr val="tx1"/>
              </a:solidFill>
              <a:latin typeface="Georgia" panose="02040502050405020303" pitchFamily="18" charset="0"/>
            </a:rPr>
            <a:t>visų apgyvendinimo išlaidų apmoka iš kitų finansavimo šaltinių</a:t>
          </a:r>
          <a:endParaRPr lang="lt-LT" sz="1600" b="0" kern="1200" dirty="0">
            <a:solidFill>
              <a:schemeClr val="tx1"/>
            </a:solidFill>
            <a:latin typeface="Georgia" panose="02040502050405020303" pitchFamily="18" charset="0"/>
          </a:endParaRPr>
        </a:p>
      </dsp:txBody>
      <dsp:txXfrm rot="10800000">
        <a:off x="623118" y="4036868"/>
        <a:ext cx="8030302" cy="1164808"/>
      </dsp:txXfrm>
    </dsp:sp>
    <dsp:sp modelId="{AC82764A-2423-405A-9A99-72654652526C}">
      <dsp:nvSpPr>
        <dsp:cNvPr id="0" name=""/>
        <dsp:cNvSpPr/>
      </dsp:nvSpPr>
      <dsp:spPr>
        <a:xfrm>
          <a:off x="200931" y="4258145"/>
          <a:ext cx="676534" cy="676534"/>
        </a:xfrm>
        <a:prstGeom prst="wedgeEllipseCallout">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9E201A-27B6-4715-A749-21B5008260C3}">
      <dsp:nvSpPr>
        <dsp:cNvPr id="0" name=""/>
        <dsp:cNvSpPr/>
      </dsp:nvSpPr>
      <dsp:spPr>
        <a:xfrm rot="10800000">
          <a:off x="469122" y="0"/>
          <a:ext cx="7798883" cy="185414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2493" tIns="60960" rIns="113792" bIns="60960" numCol="1" spcCol="1270" anchor="ctr" anchorCtr="0">
          <a:noAutofit/>
        </a:bodyPr>
        <a:lstStyle/>
        <a:p>
          <a:pPr lvl="0" algn="ctr" defTabSz="711200">
            <a:lnSpc>
              <a:spcPct val="90000"/>
            </a:lnSpc>
            <a:spcBef>
              <a:spcPct val="0"/>
            </a:spcBef>
            <a:spcAft>
              <a:spcPct val="35000"/>
            </a:spcAft>
          </a:pPr>
          <a:r>
            <a:rPr lang="lt-LT" sz="1600" kern="1200" dirty="0" smtClean="0">
              <a:solidFill>
                <a:schemeClr val="tx1"/>
              </a:solidFill>
              <a:latin typeface="Georgia" panose="02040502050405020303" pitchFamily="18" charset="0"/>
            </a:rPr>
            <a:t>išlaidos projekto </a:t>
          </a:r>
          <a:r>
            <a:rPr lang="lt-LT" sz="1600" b="1" kern="1200" dirty="0" smtClean="0">
              <a:solidFill>
                <a:schemeClr val="tx1"/>
              </a:solidFill>
              <a:latin typeface="Georgia" panose="02040502050405020303" pitchFamily="18" charset="0"/>
            </a:rPr>
            <a:t>nenuolatinio pobūdžio veiklos dalyviams apgyvendinti</a:t>
          </a:r>
          <a:r>
            <a:rPr lang="lt-LT" sz="1600" kern="1200" dirty="0" smtClean="0">
              <a:solidFill>
                <a:schemeClr val="tx1"/>
              </a:solidFill>
              <a:latin typeface="Georgia" panose="02040502050405020303" pitchFamily="18" charset="0"/>
            </a:rPr>
            <a:t> (jeigu planuojamų veiklų, renginių trukmė ilgesnė kaip 1 diena), kurios gali būti finansuojamos tik tuo atveju, jei pareiškėjas ne mažiau kaip</a:t>
          </a:r>
          <a:r>
            <a:rPr lang="lt-LT" sz="1600" b="1" kern="1200" dirty="0" smtClean="0">
              <a:solidFill>
                <a:schemeClr val="tx1"/>
              </a:solidFill>
              <a:latin typeface="Georgia" panose="02040502050405020303" pitchFamily="18" charset="0"/>
            </a:rPr>
            <a:t> 30 procentų </a:t>
          </a:r>
          <a:r>
            <a:rPr lang="lt-LT" sz="1600" kern="1200" dirty="0" smtClean="0">
              <a:solidFill>
                <a:schemeClr val="tx1"/>
              </a:solidFill>
              <a:latin typeface="Georgia" panose="02040502050405020303" pitchFamily="18" charset="0"/>
            </a:rPr>
            <a:t>visų apgyvendinimo išlaidų apmoka iš kitų finansavimo šaltinių</a:t>
          </a:r>
          <a:endParaRPr lang="lt-LT" sz="1600" b="1" kern="1200" dirty="0">
            <a:solidFill>
              <a:schemeClr val="tx1"/>
            </a:solidFill>
            <a:latin typeface="Georgia" panose="02040502050405020303" pitchFamily="18" charset="0"/>
          </a:endParaRPr>
        </a:p>
      </dsp:txBody>
      <dsp:txXfrm rot="10800000">
        <a:off x="559634" y="90512"/>
        <a:ext cx="7617859" cy="1673119"/>
      </dsp:txXfrm>
    </dsp:sp>
    <dsp:sp modelId="{A6A127AE-1316-42EA-A658-600EDB969F5D}">
      <dsp:nvSpPr>
        <dsp:cNvPr id="0" name=""/>
        <dsp:cNvSpPr/>
      </dsp:nvSpPr>
      <dsp:spPr>
        <a:xfrm>
          <a:off x="0" y="359018"/>
          <a:ext cx="1078927" cy="1114286"/>
        </a:xfrm>
        <a:prstGeom prst="wedgeEllipseCallout">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D1DB85-28BF-43CC-9445-C434BA1E2C85}">
      <dsp:nvSpPr>
        <dsp:cNvPr id="0" name=""/>
        <dsp:cNvSpPr/>
      </dsp:nvSpPr>
      <dsp:spPr>
        <a:xfrm rot="10800000">
          <a:off x="378162" y="2128155"/>
          <a:ext cx="8008070" cy="156364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2493" tIns="60960" rIns="113792" bIns="60960" numCol="1" spcCol="1270" anchor="ctr" anchorCtr="0">
          <a:noAutofit/>
        </a:bodyPr>
        <a:lstStyle/>
        <a:p>
          <a:pPr lvl="0" algn="ctr" defTabSz="711200">
            <a:lnSpc>
              <a:spcPct val="90000"/>
            </a:lnSpc>
            <a:spcBef>
              <a:spcPct val="0"/>
            </a:spcBef>
            <a:spcAft>
              <a:spcPct val="35000"/>
            </a:spcAft>
          </a:pPr>
          <a:r>
            <a:rPr lang="lt-LT" sz="1600" b="1" kern="1200" dirty="0" smtClean="0">
              <a:solidFill>
                <a:schemeClr val="tx1"/>
              </a:solidFill>
              <a:latin typeface="Georgia" panose="02040502050405020303" pitchFamily="18" charset="0"/>
            </a:rPr>
            <a:t>dalyvavimo tarptautinėse sporto varžybose užsienyje išlaidos </a:t>
          </a:r>
          <a:r>
            <a:rPr lang="lt-LT" sz="1600" kern="1200" dirty="0" smtClean="0">
              <a:solidFill>
                <a:schemeClr val="tx1"/>
              </a:solidFill>
              <a:latin typeface="Georgia" panose="02040502050405020303" pitchFamily="18" charset="0"/>
            </a:rPr>
            <a:t>(dalyvio mokestis, kelionės ir apgyvendinimo išlaidos), kurios gali būti finansuojamos tik tuo atveju, jei pareiškėjas ne mažiau kaip </a:t>
          </a:r>
          <a:r>
            <a:rPr lang="lt-LT" sz="1600" b="1" kern="1200" dirty="0" smtClean="0">
              <a:solidFill>
                <a:schemeClr val="tx1"/>
              </a:solidFill>
              <a:latin typeface="Georgia" panose="02040502050405020303" pitchFamily="18" charset="0"/>
            </a:rPr>
            <a:t>30 procentų </a:t>
          </a:r>
          <a:r>
            <a:rPr lang="lt-LT" sz="1600" kern="1200" dirty="0" smtClean="0">
              <a:solidFill>
                <a:schemeClr val="tx1"/>
              </a:solidFill>
              <a:latin typeface="Georgia" panose="02040502050405020303" pitchFamily="18" charset="0"/>
            </a:rPr>
            <a:t>visų dalyvavimo išlaidų apmoka iš kitų finansavimo šaltinių</a:t>
          </a:r>
          <a:endParaRPr lang="lt-LT" sz="1600" b="1" kern="1200" dirty="0">
            <a:solidFill>
              <a:schemeClr val="tx1"/>
            </a:solidFill>
            <a:latin typeface="Georgia" panose="02040502050405020303" pitchFamily="18" charset="0"/>
          </a:endParaRPr>
        </a:p>
      </dsp:txBody>
      <dsp:txXfrm rot="10800000">
        <a:off x="454493" y="2204486"/>
        <a:ext cx="7855408" cy="1410982"/>
      </dsp:txXfrm>
    </dsp:sp>
    <dsp:sp modelId="{61C6D53D-AA83-44DC-82AD-A3F69EAD870A}">
      <dsp:nvSpPr>
        <dsp:cNvPr id="0" name=""/>
        <dsp:cNvSpPr/>
      </dsp:nvSpPr>
      <dsp:spPr>
        <a:xfrm>
          <a:off x="0" y="2375719"/>
          <a:ext cx="1155658" cy="1002770"/>
        </a:xfrm>
        <a:prstGeom prst="wedgeEllipseCallout">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28AE9B-872F-4FED-9E41-8606D7BFD811}">
      <dsp:nvSpPr>
        <dsp:cNvPr id="0" name=""/>
        <dsp:cNvSpPr/>
      </dsp:nvSpPr>
      <dsp:spPr>
        <a:xfrm rot="10800000">
          <a:off x="530216" y="3941402"/>
          <a:ext cx="7847345" cy="116318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2493" tIns="60960" rIns="113792" bIns="60960" numCol="1" spcCol="1270" anchor="ctr" anchorCtr="0">
          <a:noAutofit/>
        </a:bodyPr>
        <a:lstStyle/>
        <a:p>
          <a:pPr lvl="0" algn="ctr" defTabSz="711200">
            <a:lnSpc>
              <a:spcPct val="90000"/>
            </a:lnSpc>
            <a:spcBef>
              <a:spcPct val="0"/>
            </a:spcBef>
            <a:spcAft>
              <a:spcPct val="35000"/>
            </a:spcAft>
          </a:pPr>
          <a:r>
            <a:rPr lang="lt-LT" sz="1600" kern="1200" dirty="0" smtClean="0">
              <a:solidFill>
                <a:schemeClr val="tx1"/>
              </a:solidFill>
              <a:latin typeface="Georgia" panose="02040502050405020303" pitchFamily="18" charset="0"/>
            </a:rPr>
            <a:t>išlaidos </a:t>
          </a:r>
          <a:r>
            <a:rPr lang="lt-LT" sz="1600" b="1" kern="1200" dirty="0" smtClean="0">
              <a:solidFill>
                <a:schemeClr val="tx1"/>
              </a:solidFill>
              <a:latin typeface="Georgia" panose="02040502050405020303" pitchFamily="18" charset="0"/>
            </a:rPr>
            <a:t>aprangai ir avalynei</a:t>
          </a:r>
          <a:r>
            <a:rPr lang="lt-LT" sz="1600" kern="1200" dirty="0" smtClean="0">
              <a:solidFill>
                <a:schemeClr val="tx1"/>
              </a:solidFill>
              <a:latin typeface="Georgia" panose="02040502050405020303" pitchFamily="18" charset="0"/>
            </a:rPr>
            <a:t> gali būti finansuojamos, kai ji perkama nacionalinio lygmens varžyboms arba jei pareiškėjas ne mažiau kaip </a:t>
          </a:r>
          <a:r>
            <a:rPr lang="lt-LT" sz="1600" b="1" kern="1200" dirty="0" smtClean="0">
              <a:solidFill>
                <a:schemeClr val="tx1"/>
              </a:solidFill>
              <a:latin typeface="Georgia" panose="02040502050405020303" pitchFamily="18" charset="0"/>
            </a:rPr>
            <a:t>30 procentų </a:t>
          </a:r>
          <a:r>
            <a:rPr lang="lt-LT" sz="1600" kern="1200" dirty="0" smtClean="0">
              <a:solidFill>
                <a:schemeClr val="tx1"/>
              </a:solidFill>
              <a:latin typeface="Georgia" panose="02040502050405020303" pitchFamily="18" charset="0"/>
            </a:rPr>
            <a:t>visų aprangai ir avalynei skirtų išlaidų apmoka iš kitų finansavimo šaltinių.</a:t>
          </a:r>
          <a:endParaRPr lang="lt-LT" sz="1600" b="1" kern="1200" dirty="0">
            <a:solidFill>
              <a:schemeClr val="tx1"/>
            </a:solidFill>
            <a:latin typeface="Georgia" panose="02040502050405020303" pitchFamily="18" charset="0"/>
          </a:endParaRPr>
        </a:p>
      </dsp:txBody>
      <dsp:txXfrm rot="10800000">
        <a:off x="586998" y="3998184"/>
        <a:ext cx="7733781" cy="1049622"/>
      </dsp:txXfrm>
    </dsp:sp>
    <dsp:sp modelId="{AC82764A-2423-405A-9A99-72654652526C}">
      <dsp:nvSpPr>
        <dsp:cNvPr id="0" name=""/>
        <dsp:cNvSpPr/>
      </dsp:nvSpPr>
      <dsp:spPr>
        <a:xfrm>
          <a:off x="0" y="3975471"/>
          <a:ext cx="983588" cy="980391"/>
        </a:xfrm>
        <a:prstGeom prst="wedgeEllipseCallout">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CC11F2-D705-48BF-8141-A6AD816B5917}">
      <dsp:nvSpPr>
        <dsp:cNvPr id="0" name=""/>
        <dsp:cNvSpPr/>
      </dsp:nvSpPr>
      <dsp:spPr>
        <a:xfrm rot="21300000">
          <a:off x="27373" y="2171423"/>
          <a:ext cx="8865332" cy="1015214"/>
        </a:xfrm>
        <a:prstGeom prst="mathMinus">
          <a:avLst/>
        </a:prstGeom>
        <a:solidFill>
          <a:schemeClr val="accent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5AE156-A3C5-474B-BF0A-389A004154BD}">
      <dsp:nvSpPr>
        <dsp:cNvPr id="0" name=""/>
        <dsp:cNvSpPr/>
      </dsp:nvSpPr>
      <dsp:spPr>
        <a:xfrm>
          <a:off x="1070409" y="267903"/>
          <a:ext cx="2676023" cy="2143224"/>
        </a:xfrm>
        <a:prstGeom prst="downArrow">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EABB67-E9BF-4359-A6B2-F2C58170ED63}">
      <dsp:nvSpPr>
        <dsp:cNvPr id="0" name=""/>
        <dsp:cNvSpPr/>
      </dsp:nvSpPr>
      <dsp:spPr>
        <a:xfrm>
          <a:off x="3498497" y="0"/>
          <a:ext cx="5312713" cy="2250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lt-LT" sz="2200" kern="1200" dirty="0" smtClean="0">
              <a:solidFill>
                <a:schemeClr val="tx1"/>
              </a:solidFill>
              <a:latin typeface="Georgia" panose="02040502050405020303" pitchFamily="18" charset="0"/>
            </a:rPr>
            <a:t>Savivaldybės administracijos paskirtas atsakingas struktūrinis padalinys ir (ar) asmuo paskelbia projektų paraiškų kitiems metams finansuoti priėmimą savivaldybės administracijos interneto svetainėje ne vėliau kaip iki einamųjų metų </a:t>
          </a:r>
          <a:r>
            <a:rPr lang="lt-LT" sz="2200" b="1" kern="1200" dirty="0" smtClean="0">
              <a:solidFill>
                <a:schemeClr val="tx1"/>
              </a:solidFill>
              <a:latin typeface="Georgia" panose="02040502050405020303" pitchFamily="18" charset="0"/>
            </a:rPr>
            <a:t>spalio 5 d.</a:t>
          </a:r>
          <a:endParaRPr lang="lt-LT" sz="2200" b="1" kern="1200" dirty="0">
            <a:solidFill>
              <a:schemeClr val="tx1"/>
            </a:solidFill>
            <a:latin typeface="Georgia" panose="02040502050405020303" pitchFamily="18" charset="0"/>
          </a:endParaRPr>
        </a:p>
      </dsp:txBody>
      <dsp:txXfrm>
        <a:off x="3498497" y="0"/>
        <a:ext cx="5312713" cy="2250386"/>
      </dsp:txXfrm>
    </dsp:sp>
    <dsp:sp modelId="{2ABD3063-E3AF-4E1F-913D-B7174739F460}">
      <dsp:nvSpPr>
        <dsp:cNvPr id="0" name=""/>
        <dsp:cNvSpPr/>
      </dsp:nvSpPr>
      <dsp:spPr>
        <a:xfrm>
          <a:off x="5173645" y="2946934"/>
          <a:ext cx="2676023" cy="2143224"/>
        </a:xfrm>
        <a:prstGeom prst="upArrow">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2C672C-5D28-47F2-9826-0F315BD44A18}">
      <dsp:nvSpPr>
        <dsp:cNvPr id="0" name=""/>
        <dsp:cNvSpPr/>
      </dsp:nvSpPr>
      <dsp:spPr>
        <a:xfrm>
          <a:off x="602854" y="3200403"/>
          <a:ext cx="4324739" cy="2064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lt-LT" sz="2200" kern="1200" dirty="0" smtClean="0">
              <a:latin typeface="Georgia" panose="02040502050405020303" pitchFamily="18" charset="0"/>
            </a:rPr>
            <a:t>Pareiškėjas teikia projekto paraišką kitiems metams finansuoti ne vėliau kaip iki einamųjų metų </a:t>
          </a:r>
          <a:r>
            <a:rPr lang="lt-LT" sz="2200" b="1" kern="1200" dirty="0" smtClean="0">
              <a:latin typeface="Georgia" panose="02040502050405020303" pitchFamily="18" charset="0"/>
            </a:rPr>
            <a:t>lapkričio 5 d.</a:t>
          </a:r>
          <a:endParaRPr lang="lt-LT" sz="2200" b="1" kern="1200" dirty="0">
            <a:latin typeface="Georgia" panose="02040502050405020303" pitchFamily="18" charset="0"/>
          </a:endParaRPr>
        </a:p>
      </dsp:txBody>
      <dsp:txXfrm>
        <a:off x="602854" y="3200403"/>
        <a:ext cx="4324739" cy="206493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08274B-B1EE-48AE-95DD-50C069D101BB}">
      <dsp:nvSpPr>
        <dsp:cNvPr id="0" name=""/>
        <dsp:cNvSpPr/>
      </dsp:nvSpPr>
      <dsp:spPr>
        <a:xfrm rot="5400000">
          <a:off x="-243672" y="409317"/>
          <a:ext cx="1563128" cy="1075783"/>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lt-LT" sz="3200" kern="1200" dirty="0" smtClean="0">
              <a:solidFill>
                <a:srgbClr val="5FCBEF"/>
              </a:solidFill>
            </a:rPr>
            <a:t>.</a:t>
          </a:r>
          <a:endParaRPr lang="lt-LT" sz="3200" kern="1200" dirty="0">
            <a:solidFill>
              <a:srgbClr val="5FCBEF"/>
            </a:solidFill>
          </a:endParaRPr>
        </a:p>
      </dsp:txBody>
      <dsp:txXfrm rot="-5400000">
        <a:off x="1" y="703537"/>
        <a:ext cx="1075783" cy="487345"/>
      </dsp:txXfrm>
    </dsp:sp>
    <dsp:sp modelId="{31D9314F-AA27-4883-BF2C-1992AF972891}">
      <dsp:nvSpPr>
        <dsp:cNvPr id="0" name=""/>
        <dsp:cNvSpPr/>
      </dsp:nvSpPr>
      <dsp:spPr>
        <a:xfrm rot="5400000">
          <a:off x="4683541" y="-3610358"/>
          <a:ext cx="1360942" cy="8576458"/>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lt-LT" sz="1800" kern="1200" dirty="0" smtClean="0">
              <a:solidFill>
                <a:schemeClr val="tx1"/>
              </a:solidFill>
              <a:latin typeface="Georgia" panose="02040502050405020303" pitchFamily="18" charset="0"/>
            </a:rPr>
            <a:t>Projektų paraiškų vertinimą organizuoja savivaldybės administracija.</a:t>
          </a:r>
          <a:endParaRPr lang="lt-LT" sz="1800" kern="1200" dirty="0"/>
        </a:p>
        <a:p>
          <a:pPr marL="171450" lvl="1" indent="-171450" algn="l" defTabSz="800100">
            <a:lnSpc>
              <a:spcPct val="90000"/>
            </a:lnSpc>
            <a:spcBef>
              <a:spcPct val="0"/>
            </a:spcBef>
            <a:spcAft>
              <a:spcPct val="15000"/>
            </a:spcAft>
            <a:buChar char="••"/>
          </a:pPr>
          <a:r>
            <a:rPr lang="lt-LT" sz="1800" kern="1200" dirty="0" smtClean="0">
              <a:solidFill>
                <a:schemeClr val="tx1"/>
              </a:solidFill>
              <a:latin typeface="Georgia" panose="02040502050405020303" pitchFamily="18" charset="0"/>
            </a:rPr>
            <a:t>Savivaldybės administracijos paskirti darbuotojai per 5 darbo dienas nuo paskutinės projektų pateikimo dienos įvertina jų atitiktį formaliesiems kriterijams.</a:t>
          </a:r>
          <a:endParaRPr lang="lt-LT" sz="1800" kern="1200" dirty="0"/>
        </a:p>
      </dsp:txBody>
      <dsp:txXfrm rot="-5400000">
        <a:off x="1075783" y="63836"/>
        <a:ext cx="8510022" cy="1228070"/>
      </dsp:txXfrm>
    </dsp:sp>
    <dsp:sp modelId="{C3FC6752-29EC-477A-8D0A-3F3DBBFFDD72}">
      <dsp:nvSpPr>
        <dsp:cNvPr id="0" name=""/>
        <dsp:cNvSpPr/>
      </dsp:nvSpPr>
      <dsp:spPr>
        <a:xfrm rot="5400000">
          <a:off x="-248997" y="2165583"/>
          <a:ext cx="1563128" cy="1065133"/>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lt-LT" sz="3200" kern="1200" dirty="0" smtClean="0">
              <a:solidFill>
                <a:srgbClr val="5FCBEF"/>
              </a:solidFill>
            </a:rPr>
            <a:t>.</a:t>
          </a:r>
          <a:endParaRPr lang="lt-LT" sz="3200" kern="1200" dirty="0">
            <a:solidFill>
              <a:srgbClr val="5FCBEF"/>
            </a:solidFill>
          </a:endParaRPr>
        </a:p>
      </dsp:txBody>
      <dsp:txXfrm rot="-5400000">
        <a:off x="1" y="2449153"/>
        <a:ext cx="1065133" cy="497995"/>
      </dsp:txXfrm>
    </dsp:sp>
    <dsp:sp modelId="{B0988577-1C26-46FD-9847-249A9372C727}">
      <dsp:nvSpPr>
        <dsp:cNvPr id="0" name=""/>
        <dsp:cNvSpPr/>
      </dsp:nvSpPr>
      <dsp:spPr>
        <a:xfrm rot="5400000">
          <a:off x="4506344" y="-1953871"/>
          <a:ext cx="1704686" cy="8576458"/>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x-none" sz="1800" b="0" kern="1200" dirty="0" smtClean="0">
              <a:solidFill>
                <a:schemeClr val="tx1"/>
              </a:solidFill>
              <a:latin typeface="Georgia" panose="02040502050405020303" pitchFamily="18" charset="0"/>
            </a:rPr>
            <a:t>Projektus vertina komisija, kurios sudarymo </a:t>
          </a:r>
          <a:r>
            <a:rPr lang="lt-LT" sz="1800" b="0" kern="1200" dirty="0" smtClean="0">
              <a:solidFill>
                <a:schemeClr val="tx1"/>
              </a:solidFill>
              <a:latin typeface="Georgia" panose="02040502050405020303" pitchFamily="18" charset="0"/>
            </a:rPr>
            <a:t>ir </a:t>
          </a:r>
          <a:r>
            <a:rPr lang="x-none" sz="1800" b="0" kern="1200" dirty="0" smtClean="0">
              <a:solidFill>
                <a:schemeClr val="tx1"/>
              </a:solidFill>
              <a:latin typeface="Georgia" panose="02040502050405020303" pitchFamily="18" charset="0"/>
            </a:rPr>
            <a:t>darbo organizavimo tvarkos aprašą tvirtina savivaldybės administracijos direktorius</a:t>
          </a:r>
          <a:r>
            <a:rPr lang="lt-LT" sz="1800" b="0" kern="1200" dirty="0" smtClean="0">
              <a:solidFill>
                <a:schemeClr val="tx1"/>
              </a:solidFill>
              <a:latin typeface="Georgia" panose="02040502050405020303" pitchFamily="18" charset="0"/>
            </a:rPr>
            <a:t>.</a:t>
          </a:r>
          <a:endParaRPr lang="lt-LT" sz="1800" kern="1200" dirty="0">
            <a:latin typeface="Georgia" panose="02040502050405020303" pitchFamily="18" charset="0"/>
          </a:endParaRPr>
        </a:p>
        <a:p>
          <a:pPr marL="171450" lvl="1" indent="-171450" algn="l" defTabSz="800100">
            <a:lnSpc>
              <a:spcPct val="90000"/>
            </a:lnSpc>
            <a:spcBef>
              <a:spcPct val="0"/>
            </a:spcBef>
            <a:spcAft>
              <a:spcPct val="15000"/>
            </a:spcAft>
            <a:buChar char="••"/>
          </a:pPr>
          <a:r>
            <a:rPr lang="lt-LT" sz="1800" kern="1200" dirty="0" smtClean="0">
              <a:latin typeface="Georgia" panose="02040502050405020303" pitchFamily="18" charset="0"/>
            </a:rPr>
            <a:t>Komisijos sudarymo ir </a:t>
          </a:r>
          <a:r>
            <a:rPr lang="x-none" sz="1800" kern="1200" dirty="0" smtClean="0">
              <a:latin typeface="Georgia" panose="02040502050405020303" pitchFamily="18" charset="0"/>
            </a:rPr>
            <a:t>darbo organizavimo tvarkos apraš</a:t>
          </a:r>
          <a:r>
            <a:rPr lang="lt-LT" sz="1800" kern="1200" dirty="0" smtClean="0">
              <a:latin typeface="Georgia" panose="02040502050405020303" pitchFamily="18" charset="0"/>
            </a:rPr>
            <a:t>as rengiamas</a:t>
          </a:r>
          <a:r>
            <a:rPr lang="x-none" sz="1800" kern="1200" dirty="0" smtClean="0">
              <a:latin typeface="Georgia" panose="02040502050405020303" pitchFamily="18" charset="0"/>
            </a:rPr>
            <a:t> vadovaujantis Neįgaliųjų reikalų departamento direktoriaus patvirtintu Neįgaliųjų socialinės integracijos per kūno kultūrą ir sportą projektų vertinimo ir atrankos komisijos darbo organizavimo tvarkos aprašu</a:t>
          </a:r>
          <a:r>
            <a:rPr lang="lt-LT" sz="1800" kern="1200" dirty="0" smtClean="0">
              <a:latin typeface="Georgia" panose="02040502050405020303" pitchFamily="18" charset="0"/>
            </a:rPr>
            <a:t>.</a:t>
          </a:r>
          <a:endParaRPr lang="lt-LT" sz="1800" kern="1200" dirty="0">
            <a:latin typeface="Georgia" panose="02040502050405020303" pitchFamily="18" charset="0"/>
          </a:endParaRPr>
        </a:p>
      </dsp:txBody>
      <dsp:txXfrm rot="-5400000">
        <a:off x="1070458" y="1565231"/>
        <a:ext cx="8493242" cy="1538254"/>
      </dsp:txXfrm>
    </dsp:sp>
    <dsp:sp modelId="{D291FC82-1AA5-45F3-9378-2C5D3D351F6A}">
      <dsp:nvSpPr>
        <dsp:cNvPr id="0" name=""/>
        <dsp:cNvSpPr/>
      </dsp:nvSpPr>
      <dsp:spPr>
        <a:xfrm rot="5400000">
          <a:off x="-243672" y="4145332"/>
          <a:ext cx="1563128" cy="1075783"/>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lt-LT" sz="3200" kern="1200" dirty="0" smtClean="0">
              <a:solidFill>
                <a:srgbClr val="5FCBEF"/>
              </a:solidFill>
            </a:rPr>
            <a:t>.</a:t>
          </a:r>
          <a:endParaRPr lang="lt-LT" sz="3200" kern="1200" dirty="0">
            <a:solidFill>
              <a:srgbClr val="5FCBEF"/>
            </a:solidFill>
          </a:endParaRPr>
        </a:p>
      </dsp:txBody>
      <dsp:txXfrm rot="-5400000">
        <a:off x="1" y="4439552"/>
        <a:ext cx="1075783" cy="487345"/>
      </dsp:txXfrm>
    </dsp:sp>
    <dsp:sp modelId="{D8BC8CEA-387D-4529-8043-2089D2915655}">
      <dsp:nvSpPr>
        <dsp:cNvPr id="0" name=""/>
        <dsp:cNvSpPr/>
      </dsp:nvSpPr>
      <dsp:spPr>
        <a:xfrm rot="5400000">
          <a:off x="4277536" y="125656"/>
          <a:ext cx="2172952" cy="8576458"/>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lt-LT" sz="1800" kern="1200" dirty="0" smtClean="0">
              <a:solidFill>
                <a:schemeClr val="tx1"/>
              </a:solidFill>
              <a:latin typeface="Georgia" panose="02040502050405020303" pitchFamily="18" charset="0"/>
            </a:rPr>
            <a:t>K</a:t>
          </a:r>
          <a:r>
            <a:rPr lang="x-none" sz="1800" kern="1200" dirty="0" smtClean="0">
              <a:solidFill>
                <a:schemeClr val="tx1"/>
              </a:solidFill>
              <a:latin typeface="Georgia" panose="02040502050405020303" pitchFamily="18" charset="0"/>
            </a:rPr>
            <a:t>omisija sudaroma </a:t>
          </a:r>
          <a:r>
            <a:rPr lang="lt-LT" sz="1800" kern="1200" dirty="0" smtClean="0">
              <a:solidFill>
                <a:schemeClr val="tx1"/>
              </a:solidFill>
              <a:latin typeface="Georgia" panose="02040502050405020303" pitchFamily="18" charset="0"/>
            </a:rPr>
            <a:t>dvejiems</a:t>
          </a:r>
          <a:r>
            <a:rPr lang="x-none" sz="1800" kern="1200" dirty="0" smtClean="0">
              <a:solidFill>
                <a:schemeClr val="tx1"/>
              </a:solidFill>
              <a:latin typeface="Georgia" panose="02040502050405020303" pitchFamily="18" charset="0"/>
            </a:rPr>
            <a:t> metams iš ne mažiau kaip trijų specialistų</a:t>
          </a:r>
          <a:r>
            <a:rPr lang="lt-LT" sz="1800" kern="1200" dirty="0" smtClean="0">
              <a:solidFill>
                <a:schemeClr val="tx1"/>
              </a:solidFill>
              <a:latin typeface="Georgia" panose="02040502050405020303" pitchFamily="18" charset="0"/>
            </a:rPr>
            <a:t>. </a:t>
          </a:r>
          <a:endParaRPr lang="lt-LT" sz="1800" kern="1200" dirty="0"/>
        </a:p>
        <a:p>
          <a:pPr marL="171450" lvl="1" indent="-171450" algn="l" defTabSz="800100">
            <a:lnSpc>
              <a:spcPct val="90000"/>
            </a:lnSpc>
            <a:spcBef>
              <a:spcPct val="0"/>
            </a:spcBef>
            <a:spcAft>
              <a:spcPct val="15000"/>
            </a:spcAft>
            <a:buChar char="••"/>
          </a:pPr>
          <a:r>
            <a:rPr lang="x-none" sz="1800" kern="1200" dirty="0" smtClean="0">
              <a:solidFill>
                <a:schemeClr val="tx1"/>
              </a:solidFill>
              <a:latin typeface="Georgia" panose="02040502050405020303" pitchFamily="18" charset="0"/>
            </a:rPr>
            <a:t>Į komisijos sudėtį privalo būti įtrauktas ne mažiau kaip vienas už sporto, laisvalaikio ar </a:t>
          </a:r>
          <a:r>
            <a:rPr lang="lt-LT" sz="1800" kern="1200" dirty="0" smtClean="0">
              <a:solidFill>
                <a:schemeClr val="tx1"/>
              </a:solidFill>
              <a:latin typeface="Georgia" panose="02040502050405020303" pitchFamily="18" charset="0"/>
            </a:rPr>
            <a:t>kūno </a:t>
          </a:r>
          <a:r>
            <a:rPr lang="x-none" sz="1800" kern="1200" dirty="0" smtClean="0">
              <a:solidFill>
                <a:schemeClr val="tx1"/>
              </a:solidFill>
              <a:latin typeface="Georgia" panose="02040502050405020303" pitchFamily="18" charset="0"/>
            </a:rPr>
            <a:t>kultūros veiklos ar šiai veiklai artimos veiklos organizavimą, įgyvendinimą ar koordinavimą savivaldybėje atsakingas specialistas</a:t>
          </a:r>
          <a:r>
            <a:rPr lang="en-US" sz="1800" kern="1200" dirty="0" smtClean="0">
              <a:solidFill>
                <a:schemeClr val="tx1"/>
              </a:solidFill>
              <a:latin typeface="Georgia" panose="02040502050405020303" pitchFamily="18" charset="0"/>
            </a:rPr>
            <a:t>, o </a:t>
          </a:r>
          <a:r>
            <a:rPr lang="lt-LT" sz="1800" kern="1200" dirty="0" smtClean="0">
              <a:solidFill>
                <a:schemeClr val="tx1"/>
              </a:solidFill>
              <a:latin typeface="Georgia" panose="02040502050405020303" pitchFamily="18" charset="0"/>
            </a:rPr>
            <a:t>jeigu tokių specialistų savivaldybėje nėra – kiti specialistai, kurių vykdomos funkcijos susijusios </a:t>
          </a:r>
          <a:r>
            <a:rPr lang="en-US" sz="1800" kern="1200" dirty="0" smtClean="0">
              <a:solidFill>
                <a:schemeClr val="tx1"/>
              </a:solidFill>
              <a:latin typeface="Georgia" panose="02040502050405020303" pitchFamily="18" charset="0"/>
            </a:rPr>
            <a:t>su </a:t>
          </a:r>
          <a:r>
            <a:rPr lang="x-none" sz="1800" kern="1200" dirty="0" smtClean="0">
              <a:solidFill>
                <a:schemeClr val="tx1"/>
              </a:solidFill>
              <a:latin typeface="Georgia" panose="02040502050405020303" pitchFamily="18" charset="0"/>
            </a:rPr>
            <a:t>sporto, laisvalaikio ar </a:t>
          </a:r>
          <a:r>
            <a:rPr lang="lt-LT" sz="1800" kern="1200" dirty="0" smtClean="0">
              <a:solidFill>
                <a:schemeClr val="tx1"/>
              </a:solidFill>
              <a:latin typeface="Georgia" panose="02040502050405020303" pitchFamily="18" charset="0"/>
            </a:rPr>
            <a:t>kūno </a:t>
          </a:r>
          <a:r>
            <a:rPr lang="x-none" sz="1800" kern="1200" dirty="0" smtClean="0">
              <a:solidFill>
                <a:schemeClr val="tx1"/>
              </a:solidFill>
              <a:latin typeface="Georgia" panose="02040502050405020303" pitchFamily="18" charset="0"/>
            </a:rPr>
            <a:t>kultūros veiklos organizavim</a:t>
          </a:r>
          <a:r>
            <a:rPr lang="lt-LT" sz="1800" kern="1200" dirty="0" smtClean="0">
              <a:solidFill>
                <a:schemeClr val="tx1"/>
              </a:solidFill>
              <a:latin typeface="Georgia" panose="02040502050405020303" pitchFamily="18" charset="0"/>
            </a:rPr>
            <a:t>u</a:t>
          </a:r>
          <a:r>
            <a:rPr lang="x-none" sz="1800" kern="1200" dirty="0" smtClean="0">
              <a:solidFill>
                <a:schemeClr val="tx1"/>
              </a:solidFill>
              <a:latin typeface="Georgia" panose="02040502050405020303" pitchFamily="18" charset="0"/>
            </a:rPr>
            <a:t>, įgyvendinim</a:t>
          </a:r>
          <a:r>
            <a:rPr lang="lt-LT" sz="1800" kern="1200" dirty="0" smtClean="0">
              <a:solidFill>
                <a:schemeClr val="tx1"/>
              </a:solidFill>
              <a:latin typeface="Georgia" panose="02040502050405020303" pitchFamily="18" charset="0"/>
            </a:rPr>
            <a:t>u</a:t>
          </a:r>
          <a:r>
            <a:rPr lang="x-none" sz="1800" kern="1200" dirty="0" smtClean="0">
              <a:solidFill>
                <a:schemeClr val="tx1"/>
              </a:solidFill>
              <a:latin typeface="Georgia" panose="02040502050405020303" pitchFamily="18" charset="0"/>
            </a:rPr>
            <a:t> ar koordinavim</a:t>
          </a:r>
          <a:r>
            <a:rPr lang="lt-LT" sz="1800" kern="1200" dirty="0" smtClean="0">
              <a:solidFill>
                <a:schemeClr val="tx1"/>
              </a:solidFill>
              <a:latin typeface="Georgia" panose="02040502050405020303" pitchFamily="18" charset="0"/>
            </a:rPr>
            <a:t>u.</a:t>
          </a:r>
          <a:endParaRPr lang="lt-LT" sz="1800" kern="1200" dirty="0"/>
        </a:p>
      </dsp:txBody>
      <dsp:txXfrm rot="-5400000">
        <a:off x="1075784" y="3433484"/>
        <a:ext cx="8470383" cy="196080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08274B-B1EE-48AE-95DD-50C069D101BB}">
      <dsp:nvSpPr>
        <dsp:cNvPr id="0" name=""/>
        <dsp:cNvSpPr/>
      </dsp:nvSpPr>
      <dsp:spPr>
        <a:xfrm rot="5400000">
          <a:off x="-140930" y="615628"/>
          <a:ext cx="1146254" cy="889748"/>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lt-LT" sz="1700" kern="1200" dirty="0" smtClean="0">
              <a:solidFill>
                <a:srgbClr val="5FCBEF"/>
              </a:solidFill>
            </a:rPr>
            <a:t>.</a:t>
          </a:r>
          <a:endParaRPr lang="lt-LT" sz="1700" kern="1200" dirty="0">
            <a:solidFill>
              <a:srgbClr val="5FCBEF"/>
            </a:solidFill>
          </a:endParaRPr>
        </a:p>
      </dsp:txBody>
      <dsp:txXfrm rot="-5400000">
        <a:off x="-12677" y="932249"/>
        <a:ext cx="889748" cy="256506"/>
      </dsp:txXfrm>
    </dsp:sp>
    <dsp:sp modelId="{31D9314F-AA27-4883-BF2C-1992AF972891}">
      <dsp:nvSpPr>
        <dsp:cNvPr id="0" name=""/>
        <dsp:cNvSpPr/>
      </dsp:nvSpPr>
      <dsp:spPr>
        <a:xfrm rot="5400000">
          <a:off x="4311785" y="-3324906"/>
          <a:ext cx="1509166" cy="8429309"/>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lt-LT" sz="2000" kern="1200" dirty="0" smtClean="0">
              <a:latin typeface="Georgia" panose="02040502050405020303" pitchFamily="18" charset="0"/>
            </a:rPr>
            <a:t>Projektai turi būti įvertinti per laikotarpį, ne ilgesnį kaip 15 darbo dienų, pradedant skaičiuoti nuo vertintinų projektų pateikimo komisijos nariams dienos iki savivaldybės administracijos paskirtų darbuotojų parengtos projektų vertinimo suvestinės pateikimo komisijai dienos.</a:t>
          </a:r>
          <a:endParaRPr lang="lt-LT" sz="2000" kern="1200" dirty="0">
            <a:latin typeface="Georgia" panose="02040502050405020303" pitchFamily="18" charset="0"/>
          </a:endParaRPr>
        </a:p>
      </dsp:txBody>
      <dsp:txXfrm rot="-5400000">
        <a:off x="851714" y="208836"/>
        <a:ext cx="8355638" cy="1361824"/>
      </dsp:txXfrm>
    </dsp:sp>
    <dsp:sp modelId="{BB385371-B0D9-44BA-804C-276848600B56}">
      <dsp:nvSpPr>
        <dsp:cNvPr id="0" name=""/>
        <dsp:cNvSpPr/>
      </dsp:nvSpPr>
      <dsp:spPr>
        <a:xfrm rot="5400000">
          <a:off x="-135521" y="1934512"/>
          <a:ext cx="1125461" cy="802377"/>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lt-LT" sz="1600" kern="1200" dirty="0">
            <a:latin typeface="Georgia" panose="02040502050405020303" pitchFamily="18" charset="0"/>
          </a:endParaRPr>
        </a:p>
      </dsp:txBody>
      <dsp:txXfrm rot="-5400000">
        <a:off x="26022" y="2174159"/>
        <a:ext cx="802377" cy="323084"/>
      </dsp:txXfrm>
    </dsp:sp>
    <dsp:sp modelId="{CF453966-B856-4B3B-BE68-A5AFE3FAB2D6}">
      <dsp:nvSpPr>
        <dsp:cNvPr id="0" name=""/>
        <dsp:cNvSpPr/>
      </dsp:nvSpPr>
      <dsp:spPr>
        <a:xfrm rot="5400000">
          <a:off x="4623635" y="-1997406"/>
          <a:ext cx="873909" cy="8415509"/>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lt-LT" sz="2000" kern="1200" dirty="0" smtClean="0">
              <a:latin typeface="Georgia" panose="02040502050405020303" pitchFamily="18" charset="0"/>
            </a:rPr>
            <a:t>Kiekvieną projektą vertina du komisijos nariai. </a:t>
          </a:r>
          <a:endParaRPr lang="lt-LT" sz="2000" kern="1200" dirty="0">
            <a:latin typeface="Georgia" panose="02040502050405020303" pitchFamily="18" charset="0"/>
          </a:endParaRPr>
        </a:p>
      </dsp:txBody>
      <dsp:txXfrm rot="-5400000">
        <a:off x="852836" y="1816054"/>
        <a:ext cx="8372848" cy="788587"/>
      </dsp:txXfrm>
    </dsp:sp>
    <dsp:sp modelId="{F777BDBD-69DF-4B78-8197-DD3D183B2DD3}">
      <dsp:nvSpPr>
        <dsp:cNvPr id="0" name=""/>
        <dsp:cNvSpPr/>
      </dsp:nvSpPr>
      <dsp:spPr>
        <a:xfrm rot="5400000">
          <a:off x="-132598" y="3006964"/>
          <a:ext cx="1146254" cy="82901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lt-LT" sz="1600" kern="1200" dirty="0">
            <a:latin typeface="Georgia" panose="02040502050405020303" pitchFamily="18" charset="0"/>
          </a:endParaRPr>
        </a:p>
      </dsp:txBody>
      <dsp:txXfrm rot="-5400000">
        <a:off x="26021" y="3262853"/>
        <a:ext cx="829016" cy="317238"/>
      </dsp:txXfrm>
    </dsp:sp>
    <dsp:sp modelId="{E4020642-4DB0-4C06-95B5-9304BCA1C577}">
      <dsp:nvSpPr>
        <dsp:cNvPr id="0" name=""/>
        <dsp:cNvSpPr/>
      </dsp:nvSpPr>
      <dsp:spPr>
        <a:xfrm rot="5400000">
          <a:off x="4460730" y="-848406"/>
          <a:ext cx="1149360" cy="839104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lt-LT" sz="2000" kern="1200" dirty="0" smtClean="0">
              <a:latin typeface="Georgia" panose="02040502050405020303" pitchFamily="18" charset="0"/>
            </a:rPr>
            <a:t>Komisijos narys projektus vertina pildydamas projekto vertinimo anketą (Nuostatų 3 priedas), vadovaudamasis šioje anketoje nurodytais vertinimo kriterijais.</a:t>
          </a:r>
          <a:endParaRPr lang="lt-LT" sz="2000" kern="1200" dirty="0">
            <a:latin typeface="Georgia" panose="02040502050405020303" pitchFamily="18" charset="0"/>
          </a:endParaRPr>
        </a:p>
      </dsp:txBody>
      <dsp:txXfrm rot="-5400000">
        <a:off x="839889" y="2828542"/>
        <a:ext cx="8334936" cy="1037146"/>
      </dsp:txXfrm>
    </dsp:sp>
    <dsp:sp modelId="{117AB2F5-83A2-422C-8C86-B92CD79FBE73}">
      <dsp:nvSpPr>
        <dsp:cNvPr id="0" name=""/>
        <dsp:cNvSpPr/>
      </dsp:nvSpPr>
      <dsp:spPr>
        <a:xfrm rot="5400000">
          <a:off x="-132598" y="4188459"/>
          <a:ext cx="1146254" cy="82901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lang="lt-LT" sz="1700" kern="1200" dirty="0"/>
        </a:p>
      </dsp:txBody>
      <dsp:txXfrm rot="-5400000">
        <a:off x="26021" y="4444348"/>
        <a:ext cx="829016" cy="317238"/>
      </dsp:txXfrm>
    </dsp:sp>
    <dsp:sp modelId="{7E38374F-CC79-4AA0-BDFE-4183770AC575}">
      <dsp:nvSpPr>
        <dsp:cNvPr id="0" name=""/>
        <dsp:cNvSpPr/>
      </dsp:nvSpPr>
      <dsp:spPr>
        <a:xfrm rot="5400000">
          <a:off x="4427156" y="416606"/>
          <a:ext cx="1206856" cy="8382746"/>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lt-LT" sz="2000" kern="1200" dirty="0" smtClean="0">
              <a:solidFill>
                <a:schemeClr val="tx1"/>
              </a:solidFill>
              <a:latin typeface="Georgia" panose="02040502050405020303" pitchFamily="18" charset="0"/>
            </a:rPr>
            <a:t>Galimas didžiausias projektui skirtinų balų skaičius – 80</a:t>
          </a:r>
          <a:endParaRPr lang="lt-LT" sz="2000" kern="1200" dirty="0">
            <a:solidFill>
              <a:schemeClr val="tx1"/>
            </a:solidFill>
            <a:latin typeface="Georgia" panose="02040502050405020303" pitchFamily="18" charset="0"/>
          </a:endParaRPr>
        </a:p>
        <a:p>
          <a:pPr marL="228600" lvl="1" indent="-228600" algn="l" defTabSz="889000">
            <a:lnSpc>
              <a:spcPct val="90000"/>
            </a:lnSpc>
            <a:spcBef>
              <a:spcPct val="0"/>
            </a:spcBef>
            <a:spcAft>
              <a:spcPct val="15000"/>
            </a:spcAft>
            <a:buChar char="••"/>
          </a:pPr>
          <a:r>
            <a:rPr lang="lt-LT" sz="2000" kern="1200" dirty="0" smtClean="0">
              <a:solidFill>
                <a:schemeClr val="tx1"/>
              </a:solidFill>
              <a:latin typeface="Georgia" panose="02040502050405020303" pitchFamily="18" charset="0"/>
            </a:rPr>
            <a:t>Privaloma surinkti minimali balų suma – 40 balų</a:t>
          </a:r>
          <a:endParaRPr lang="lt-LT" sz="2000" kern="1200" dirty="0">
            <a:solidFill>
              <a:schemeClr val="tx1"/>
            </a:solidFill>
            <a:latin typeface="Georgia" panose="02040502050405020303" pitchFamily="18" charset="0"/>
          </a:endParaRPr>
        </a:p>
        <a:p>
          <a:pPr marL="228600" lvl="1" indent="-228600" algn="l" defTabSz="889000">
            <a:lnSpc>
              <a:spcPct val="90000"/>
            </a:lnSpc>
            <a:spcBef>
              <a:spcPct val="0"/>
            </a:spcBef>
            <a:spcAft>
              <a:spcPct val="15000"/>
            </a:spcAft>
            <a:buChar char="••"/>
          </a:pPr>
          <a:r>
            <a:rPr lang="lt-LT" sz="2000" kern="1200" dirty="0" smtClean="0">
              <a:solidFill>
                <a:schemeClr val="tx1"/>
              </a:solidFill>
              <a:latin typeface="Georgia" panose="02040502050405020303" pitchFamily="18" charset="0"/>
            </a:rPr>
            <a:t>Projektai, kurie nesurinko 40 balų sumos, nefinansuojami</a:t>
          </a:r>
          <a:endParaRPr lang="lt-LT" sz="2000" kern="1200" dirty="0">
            <a:solidFill>
              <a:schemeClr val="tx1"/>
            </a:solidFill>
            <a:latin typeface="Georgia" panose="02040502050405020303" pitchFamily="18" charset="0"/>
          </a:endParaRPr>
        </a:p>
      </dsp:txBody>
      <dsp:txXfrm rot="-5400000">
        <a:off x="839211" y="4063465"/>
        <a:ext cx="8323832" cy="108902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39D2E1-952D-451F-B482-687E6D7692F3}">
      <dsp:nvSpPr>
        <dsp:cNvPr id="0" name=""/>
        <dsp:cNvSpPr/>
      </dsp:nvSpPr>
      <dsp:spPr>
        <a:xfrm>
          <a:off x="8343" y="0"/>
          <a:ext cx="1641115" cy="410209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lt-LT" sz="1800" kern="1200" dirty="0" smtClean="0">
              <a:solidFill>
                <a:schemeClr val="tx1"/>
              </a:solidFill>
              <a:latin typeface="Georgia" panose="02040502050405020303" pitchFamily="18" charset="0"/>
            </a:rPr>
            <a:t>Komisijos pirmininkas paskirsto projektus  komisijos nariams taip, kad 1 projektą vertintų 2 komisijos nariai </a:t>
          </a:r>
          <a:endParaRPr lang="lt-LT" sz="1800" kern="1200" dirty="0">
            <a:solidFill>
              <a:schemeClr val="tx1"/>
            </a:solidFill>
            <a:latin typeface="Georgia" panose="02040502050405020303" pitchFamily="18" charset="0"/>
          </a:endParaRPr>
        </a:p>
      </dsp:txBody>
      <dsp:txXfrm>
        <a:off x="56410" y="48067"/>
        <a:ext cx="1544981" cy="4005965"/>
      </dsp:txXfrm>
    </dsp:sp>
    <dsp:sp modelId="{1843DD15-9634-4D24-A68E-331DE9B9D883}">
      <dsp:nvSpPr>
        <dsp:cNvPr id="0" name=""/>
        <dsp:cNvSpPr/>
      </dsp:nvSpPr>
      <dsp:spPr>
        <a:xfrm>
          <a:off x="1773458" y="1897290"/>
          <a:ext cx="262878" cy="3075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lt-LT" sz="1300" kern="1200"/>
        </a:p>
      </dsp:txBody>
      <dsp:txXfrm>
        <a:off x="1773458" y="1958793"/>
        <a:ext cx="184015" cy="184511"/>
      </dsp:txXfrm>
    </dsp:sp>
    <dsp:sp modelId="{339AE640-71DF-407E-85E7-AAF909A8F4BF}">
      <dsp:nvSpPr>
        <dsp:cNvPr id="0" name=""/>
        <dsp:cNvSpPr/>
      </dsp:nvSpPr>
      <dsp:spPr>
        <a:xfrm>
          <a:off x="2145456" y="62574"/>
          <a:ext cx="2039153" cy="397694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lt-LT" sz="1800" b="0" kern="1200" dirty="0" smtClean="0">
              <a:solidFill>
                <a:schemeClr val="tx1"/>
              </a:solidFill>
              <a:latin typeface="Georgia" panose="02040502050405020303" pitchFamily="18" charset="0"/>
            </a:rPr>
            <a:t>Komisijos nariai užpildo vertinimo anketas ir pateikia savivaldybės administracijos paskirtiems darbuotojams per 14 k. d. </a:t>
          </a:r>
          <a:endParaRPr lang="lt-LT" sz="1800" b="0" kern="1200" dirty="0">
            <a:solidFill>
              <a:schemeClr val="tx1"/>
            </a:solidFill>
            <a:latin typeface="Georgia" panose="02040502050405020303" pitchFamily="18" charset="0"/>
          </a:endParaRPr>
        </a:p>
      </dsp:txBody>
      <dsp:txXfrm>
        <a:off x="2205181" y="122299"/>
        <a:ext cx="1919703" cy="3857499"/>
      </dsp:txXfrm>
    </dsp:sp>
    <dsp:sp modelId="{89036F34-3FA8-4585-9E15-4AB200C87279}">
      <dsp:nvSpPr>
        <dsp:cNvPr id="0" name=""/>
        <dsp:cNvSpPr/>
      </dsp:nvSpPr>
      <dsp:spPr>
        <a:xfrm>
          <a:off x="4308608" y="1897290"/>
          <a:ext cx="262878" cy="3075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lt-LT" sz="1300" kern="1200"/>
        </a:p>
      </dsp:txBody>
      <dsp:txXfrm>
        <a:off x="4308608" y="1958793"/>
        <a:ext cx="184015" cy="184511"/>
      </dsp:txXfrm>
    </dsp:sp>
    <dsp:sp modelId="{1F64FFE2-2F68-48F6-A2A9-D9989AA4F232}">
      <dsp:nvSpPr>
        <dsp:cNvPr id="0" name=""/>
        <dsp:cNvSpPr/>
      </dsp:nvSpPr>
      <dsp:spPr>
        <a:xfrm>
          <a:off x="4680605" y="37544"/>
          <a:ext cx="1894855" cy="402700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lt-LT" sz="1800" kern="1200" dirty="0" smtClean="0">
              <a:solidFill>
                <a:schemeClr val="tx1"/>
              </a:solidFill>
              <a:latin typeface="Georgia" panose="02040502050405020303" pitchFamily="18" charset="0"/>
            </a:rPr>
            <a:t>savivaldybės administracijos paskirti darbuotojai apskaičiuoja kiekvienam projektui komisijos narių skirtų balų vidurkį ir reitinguoja projektus balų mažėjimo tvarka</a:t>
          </a:r>
          <a:endParaRPr lang="lt-LT" sz="1800" kern="1200" dirty="0">
            <a:solidFill>
              <a:schemeClr val="tx1"/>
            </a:solidFill>
            <a:latin typeface="Georgia" panose="02040502050405020303" pitchFamily="18" charset="0"/>
          </a:endParaRPr>
        </a:p>
      </dsp:txBody>
      <dsp:txXfrm>
        <a:off x="4736103" y="93042"/>
        <a:ext cx="1783859" cy="3916013"/>
      </dsp:txXfrm>
    </dsp:sp>
    <dsp:sp modelId="{39D38F0E-B6BA-40E0-9811-0FBDAF35D52F}">
      <dsp:nvSpPr>
        <dsp:cNvPr id="0" name=""/>
        <dsp:cNvSpPr/>
      </dsp:nvSpPr>
      <dsp:spPr>
        <a:xfrm>
          <a:off x="6699460" y="1897290"/>
          <a:ext cx="262878" cy="3075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lt-LT" sz="1300" kern="1200"/>
        </a:p>
      </dsp:txBody>
      <dsp:txXfrm>
        <a:off x="6699460" y="1958793"/>
        <a:ext cx="184015" cy="184511"/>
      </dsp:txXfrm>
    </dsp:sp>
    <dsp:sp modelId="{3A7E1991-50A0-44B4-B217-931245E5D386}">
      <dsp:nvSpPr>
        <dsp:cNvPr id="0" name=""/>
        <dsp:cNvSpPr/>
      </dsp:nvSpPr>
      <dsp:spPr>
        <a:xfrm>
          <a:off x="7071457" y="12514"/>
          <a:ext cx="2122393" cy="407706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lt-LT" sz="1800" kern="1200" dirty="0" smtClean="0">
              <a:solidFill>
                <a:schemeClr val="tx1"/>
              </a:solidFill>
              <a:latin typeface="Georgia" panose="02040502050405020303" pitchFamily="18" charset="0"/>
            </a:rPr>
            <a:t>Komisija apsvarsčiusi ir  įvertinusi projektų vertinimo suvestinėje pateiktus duomenis priima protokolinį sprendimą, parengia ir pateikia savivaldybės administracijos direktoriui siūlymus dėl lėšų skyrimo</a:t>
          </a:r>
          <a:endParaRPr lang="lt-LT" sz="1800" kern="1200" dirty="0">
            <a:solidFill>
              <a:schemeClr val="tx1"/>
            </a:solidFill>
            <a:latin typeface="Georgia" panose="02040502050405020303" pitchFamily="18" charset="0"/>
          </a:endParaRPr>
        </a:p>
      </dsp:txBody>
      <dsp:txXfrm>
        <a:off x="7133620" y="74677"/>
        <a:ext cx="1998067" cy="3952743"/>
      </dsp:txXfrm>
    </dsp:sp>
    <dsp:sp modelId="{10229768-7206-4689-A685-276C7252A610}">
      <dsp:nvSpPr>
        <dsp:cNvPr id="0" name=""/>
        <dsp:cNvSpPr/>
      </dsp:nvSpPr>
      <dsp:spPr>
        <a:xfrm rot="21582982">
          <a:off x="9319934" y="1890751"/>
          <a:ext cx="267303" cy="3075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lt-LT" sz="1300" kern="1200"/>
        </a:p>
      </dsp:txBody>
      <dsp:txXfrm>
        <a:off x="9319934" y="1952452"/>
        <a:ext cx="187112" cy="184511"/>
      </dsp:txXfrm>
    </dsp:sp>
    <dsp:sp modelId="{F5E568F9-7EC7-450D-A89B-250D8FE18844}">
      <dsp:nvSpPr>
        <dsp:cNvPr id="0" name=""/>
        <dsp:cNvSpPr/>
      </dsp:nvSpPr>
      <dsp:spPr>
        <a:xfrm>
          <a:off x="9698191" y="12521"/>
          <a:ext cx="1922308" cy="405203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lt-LT" sz="1800" kern="1200" dirty="0" smtClean="0">
              <a:solidFill>
                <a:schemeClr val="tx1"/>
              </a:solidFill>
              <a:latin typeface="Georgia" panose="02040502050405020303" pitchFamily="18" charset="0"/>
            </a:rPr>
            <a:t>Pasiūlymus dėl lėšų paskirstymo komisija pateikia savivaldybės administracijos direktoriui ne vėliau kaip iki einamųjų metų gruodžio 20 d.</a:t>
          </a:r>
          <a:endParaRPr lang="lt-LT" sz="1800" kern="1200" dirty="0">
            <a:solidFill>
              <a:schemeClr val="tx1"/>
            </a:solidFill>
            <a:latin typeface="Georgia" panose="02040502050405020303" pitchFamily="18" charset="0"/>
          </a:endParaRPr>
        </a:p>
      </dsp:txBody>
      <dsp:txXfrm>
        <a:off x="9754493" y="68823"/>
        <a:ext cx="1809704" cy="393943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30636-D33D-452E-BAA8-9E03D54D1914}">
      <dsp:nvSpPr>
        <dsp:cNvPr id="0" name=""/>
        <dsp:cNvSpPr/>
      </dsp:nvSpPr>
      <dsp:spPr>
        <a:xfrm>
          <a:off x="0" y="9370"/>
          <a:ext cx="10274968" cy="234848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lt-LT" sz="1700" kern="1200" dirty="0" smtClean="0">
              <a:solidFill>
                <a:schemeClr val="tx1"/>
              </a:solidFill>
              <a:latin typeface="Georgia" panose="02040502050405020303" pitchFamily="18" charset="0"/>
            </a:rPr>
            <a:t>Pareiškėjas be savivaldybės administracijos leidimo gali tikslinti projekto išlaidų sąmatą tuo atveju, jeigu nėra įtraukiama nauja išlaidų rūšis ir išlaidų dydžio pakeitimai neviršija 10 procentų tikslinamos bendros išlaidų rūšies eilutės dydžio arba išlaidų dydis mažėja</a:t>
          </a:r>
        </a:p>
        <a:p>
          <a:pPr lvl="0" algn="l" defTabSz="755650">
            <a:lnSpc>
              <a:spcPct val="90000"/>
            </a:lnSpc>
            <a:spcBef>
              <a:spcPct val="0"/>
            </a:spcBef>
            <a:spcAft>
              <a:spcPct val="35000"/>
            </a:spcAft>
          </a:pPr>
          <a:r>
            <a:rPr lang="lt-LT" sz="1700" kern="1200" dirty="0" smtClean="0">
              <a:solidFill>
                <a:schemeClr val="tx1"/>
              </a:solidFill>
              <a:latin typeface="Georgia" panose="02040502050405020303" pitchFamily="18" charset="0"/>
            </a:rPr>
            <a:t>Pareiškėjas gali teikti prašymą tikslinti projekto veiklas ir išlaidas tik dėl dar nepatirtų išlaidų tikslinimo. Prašymai dėl projekto veiklų, jų vykdymo grafikų ir (ar) projekto išlaidų sąmatos tikslinimo teikiami iki einamųjų metų gruodžio 1 d.</a:t>
          </a:r>
          <a:endParaRPr lang="lt-LT" sz="1700" kern="1200" dirty="0"/>
        </a:p>
      </dsp:txBody>
      <dsp:txXfrm>
        <a:off x="2260934" y="9370"/>
        <a:ext cx="8014033" cy="2348488"/>
      </dsp:txXfrm>
    </dsp:sp>
    <dsp:sp modelId="{78D7DC99-B4A8-44BB-A0D9-E0E7136B91E9}">
      <dsp:nvSpPr>
        <dsp:cNvPr id="0" name=""/>
        <dsp:cNvSpPr/>
      </dsp:nvSpPr>
      <dsp:spPr>
        <a:xfrm>
          <a:off x="549833" y="562146"/>
          <a:ext cx="1367207" cy="1224195"/>
        </a:xfrm>
        <a:prstGeom prst="roundRect">
          <a:avLst>
            <a:gd name="adj" fmla="val 10000"/>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AC361E-60E2-4AD4-B8AF-38CCBCA17E1E}">
      <dsp:nvSpPr>
        <dsp:cNvPr id="0" name=""/>
        <dsp:cNvSpPr/>
      </dsp:nvSpPr>
      <dsp:spPr>
        <a:xfrm>
          <a:off x="0" y="2421412"/>
          <a:ext cx="10274968" cy="265239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lt-LT" sz="1700" kern="1200" dirty="0" smtClean="0">
              <a:solidFill>
                <a:schemeClr val="tx1"/>
              </a:solidFill>
              <a:latin typeface="Georgia" panose="02040502050405020303" pitchFamily="18" charset="0"/>
            </a:rPr>
            <a:t>Savivaldybės administracija, apsvarsčiusi pateiktą prašymą tikslinti projekto veiklas, jų vykdymo grafikus ir (ar) projekto išlaidų sąmatą, per 10 darbo dienų nuo prašymo tikslinti projekto veiklas, jų vykdymo grafikus ir (ar) projekto išlaidų sąmatą gavimo dienos priima sprendimą dėl projekto veiklų, jų vykdymo grafikų ir (ar) projekto išlaidų sąmatos tikslinimo, kurį tvirtina savivaldybės administracijos direktorius arba jo įgaliotas savivaldybės administracijos darbuotojas</a:t>
          </a:r>
        </a:p>
        <a:p>
          <a:pPr lvl="0" algn="l" defTabSz="755650">
            <a:lnSpc>
              <a:spcPct val="90000"/>
            </a:lnSpc>
            <a:spcBef>
              <a:spcPct val="0"/>
            </a:spcBef>
            <a:spcAft>
              <a:spcPct val="35000"/>
            </a:spcAft>
          </a:pPr>
          <a:r>
            <a:rPr lang="lt-LT" sz="1700" kern="1200" dirty="0" smtClean="0">
              <a:solidFill>
                <a:schemeClr val="tx1"/>
              </a:solidFill>
              <a:latin typeface="Georgia" panose="02040502050405020303" pitchFamily="18" charset="0"/>
            </a:rPr>
            <a:t>Pareiškėjas per 5 darbo dienas nuo informacijos apie priimtą sprendimą leisti pareiškėjui tikslinti projekto veiklas, jų vykdymo grafikus ir (ar) projekto išlaidų sąmatą gavimo dienos privalo patikslinti projekto veiklas, jų vykdymo grafikus ir (ar) projekto išlaidų sąmatą ir pateikti savivaldybės administracijai</a:t>
          </a:r>
          <a:endParaRPr lang="lt-LT" sz="1700" kern="1200" dirty="0">
            <a:solidFill>
              <a:schemeClr val="tx1"/>
            </a:solidFill>
            <a:latin typeface="Georgia" panose="02040502050405020303" pitchFamily="18" charset="0"/>
          </a:endParaRPr>
        </a:p>
      </dsp:txBody>
      <dsp:txXfrm>
        <a:off x="2260934" y="2421412"/>
        <a:ext cx="8014033" cy="2652395"/>
      </dsp:txXfrm>
    </dsp:sp>
    <dsp:sp modelId="{1A320823-F9EC-4354-B69B-E583E3145EC0}">
      <dsp:nvSpPr>
        <dsp:cNvPr id="0" name=""/>
        <dsp:cNvSpPr/>
      </dsp:nvSpPr>
      <dsp:spPr>
        <a:xfrm>
          <a:off x="565873" y="2972328"/>
          <a:ext cx="1335129" cy="1816596"/>
        </a:xfrm>
        <a:prstGeom prst="roundRect">
          <a:avLst>
            <a:gd name="adj" fmla="val 10000"/>
          </a:avLst>
        </a:prstGeom>
        <a:blipFill rotWithShape="1">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A8284-F6F9-444B-A449-AFBE039BE8A1}">
      <dsp:nvSpPr>
        <dsp:cNvPr id="0" name=""/>
        <dsp:cNvSpPr/>
      </dsp:nvSpPr>
      <dsp:spPr>
        <a:xfrm rot="5400000">
          <a:off x="6431717" y="-1679406"/>
          <a:ext cx="1336653" cy="5078776"/>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22350">
            <a:lnSpc>
              <a:spcPct val="90000"/>
            </a:lnSpc>
            <a:spcBef>
              <a:spcPct val="0"/>
            </a:spcBef>
            <a:spcAft>
              <a:spcPct val="15000"/>
            </a:spcAft>
            <a:buChar char="••"/>
          </a:pPr>
          <a:r>
            <a:rPr lang="lt-LT" sz="2300" kern="1200" dirty="0" smtClean="0">
              <a:latin typeface="Georgia" pitchFamily="18" charset="0"/>
            </a:rPr>
            <a:t>įvairių sporto šakų treniruotės</a:t>
          </a:r>
          <a:r>
            <a:rPr lang="en-US" sz="2300" kern="1200" dirty="0" smtClean="0">
              <a:latin typeface="Georgia" pitchFamily="18" charset="0"/>
            </a:rPr>
            <a:t>;</a:t>
          </a:r>
          <a:endParaRPr lang="en-US" sz="2300" kern="1200" dirty="0">
            <a:latin typeface="Georgia" pitchFamily="18" charset="0"/>
          </a:endParaRPr>
        </a:p>
        <a:p>
          <a:pPr marL="228600" lvl="1" indent="-228600" algn="l" defTabSz="1022350">
            <a:lnSpc>
              <a:spcPct val="90000"/>
            </a:lnSpc>
            <a:spcBef>
              <a:spcPct val="0"/>
            </a:spcBef>
            <a:spcAft>
              <a:spcPct val="15000"/>
            </a:spcAft>
            <a:buChar char="••"/>
          </a:pPr>
          <a:r>
            <a:rPr lang="lt-LT" sz="2300" kern="1200" dirty="0" smtClean="0">
              <a:latin typeface="Georgia" pitchFamily="18" charset="0"/>
            </a:rPr>
            <a:t>kūno kultūros pratybos</a:t>
          </a:r>
          <a:r>
            <a:rPr lang="en-US" sz="2300" kern="1200" dirty="0" smtClean="0">
              <a:latin typeface="Georgia" pitchFamily="18" charset="0"/>
            </a:rPr>
            <a:t>;</a:t>
          </a:r>
          <a:endParaRPr lang="en-US" sz="2300" kern="1200" dirty="0">
            <a:latin typeface="Georgia" pitchFamily="18" charset="0"/>
          </a:endParaRPr>
        </a:p>
        <a:p>
          <a:pPr marL="228600" lvl="1" indent="-228600" algn="l" defTabSz="1022350">
            <a:lnSpc>
              <a:spcPct val="90000"/>
            </a:lnSpc>
            <a:spcBef>
              <a:spcPct val="0"/>
            </a:spcBef>
            <a:spcAft>
              <a:spcPct val="15000"/>
            </a:spcAft>
            <a:buChar char="••"/>
          </a:pPr>
          <a:r>
            <a:rPr lang="lt-LT" sz="2300" kern="1200" dirty="0" smtClean="0">
              <a:latin typeface="Georgia" pitchFamily="18" charset="0"/>
            </a:rPr>
            <a:t>aktyvi fizinė veikla</a:t>
          </a:r>
          <a:r>
            <a:rPr lang="en-US" sz="2300" kern="1200" dirty="0" smtClean="0">
              <a:latin typeface="Georgia" pitchFamily="18" charset="0"/>
            </a:rPr>
            <a:t>.</a:t>
          </a:r>
          <a:endParaRPr lang="en-US" sz="2300" kern="1200" dirty="0">
            <a:latin typeface="Georgia" pitchFamily="18" charset="0"/>
          </a:endParaRPr>
        </a:p>
      </dsp:txBody>
      <dsp:txXfrm rot="-5400000">
        <a:off x="4560656" y="256905"/>
        <a:ext cx="5013526" cy="1206153"/>
      </dsp:txXfrm>
    </dsp:sp>
    <dsp:sp modelId="{F127C5DB-8A47-481E-8569-3F20771B0394}">
      <dsp:nvSpPr>
        <dsp:cNvPr id="0" name=""/>
        <dsp:cNvSpPr/>
      </dsp:nvSpPr>
      <dsp:spPr>
        <a:xfrm>
          <a:off x="0" y="365"/>
          <a:ext cx="4556528" cy="167081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tx1"/>
              </a:solidFill>
              <a:latin typeface="Georgia" pitchFamily="18" charset="0"/>
            </a:rPr>
            <a:t>N</a:t>
          </a:r>
          <a:r>
            <a:rPr lang="lt-LT" sz="2500" kern="1200" dirty="0" smtClean="0">
              <a:solidFill>
                <a:schemeClr val="tx1"/>
              </a:solidFill>
              <a:latin typeface="Georgia" pitchFamily="18" charset="0"/>
            </a:rPr>
            <a:t>uolatinio pobūdžio veiklos </a:t>
          </a:r>
          <a:r>
            <a:rPr lang="en-US" sz="2500" kern="1200" dirty="0" err="1" smtClean="0">
              <a:solidFill>
                <a:schemeClr val="tx1"/>
              </a:solidFill>
              <a:latin typeface="Georgia" pitchFamily="18" charset="0"/>
            </a:rPr>
            <a:t>t.y</a:t>
          </a:r>
          <a:r>
            <a:rPr lang="en-US" sz="2500" kern="1200" dirty="0" smtClean="0">
              <a:solidFill>
                <a:schemeClr val="tx1"/>
              </a:solidFill>
              <a:latin typeface="Georgia" pitchFamily="18" charset="0"/>
            </a:rPr>
            <a:t>. </a:t>
          </a:r>
          <a:r>
            <a:rPr lang="lt-LT" sz="2500" kern="1200" dirty="0" smtClean="0">
              <a:solidFill>
                <a:schemeClr val="tx1"/>
              </a:solidFill>
              <a:latin typeface="Georgia" pitchFamily="18" charset="0"/>
            </a:rPr>
            <a:t>nepertraukiamos ir vykdomos ne rečiau kaip du kartus per savaitę</a:t>
          </a:r>
          <a:r>
            <a:rPr lang="en-US" sz="2500" kern="1200" dirty="0" smtClean="0">
              <a:solidFill>
                <a:schemeClr val="tx1"/>
              </a:solidFill>
              <a:latin typeface="Georgia" pitchFamily="18" charset="0"/>
            </a:rPr>
            <a:t>:</a:t>
          </a:r>
          <a:endParaRPr lang="en-US" sz="2500" kern="1200" dirty="0">
            <a:solidFill>
              <a:schemeClr val="tx1"/>
            </a:solidFill>
            <a:latin typeface="Georgia" pitchFamily="18" charset="0"/>
          </a:endParaRPr>
        </a:p>
      </dsp:txBody>
      <dsp:txXfrm>
        <a:off x="81563" y="81928"/>
        <a:ext cx="4393402" cy="1507691"/>
      </dsp:txXfrm>
    </dsp:sp>
    <dsp:sp modelId="{78F078F5-97A0-4509-A131-333F1F6D719E}">
      <dsp:nvSpPr>
        <dsp:cNvPr id="0" name=""/>
        <dsp:cNvSpPr/>
      </dsp:nvSpPr>
      <dsp:spPr>
        <a:xfrm rot="5400000">
          <a:off x="5835126" y="510377"/>
          <a:ext cx="2559959" cy="5048653"/>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22350">
            <a:lnSpc>
              <a:spcPct val="90000"/>
            </a:lnSpc>
            <a:spcBef>
              <a:spcPct val="0"/>
            </a:spcBef>
            <a:spcAft>
              <a:spcPct val="15000"/>
            </a:spcAft>
            <a:buChar char="••"/>
          </a:pPr>
          <a:r>
            <a:rPr lang="lt-LT" sz="2300" kern="1200" dirty="0" smtClean="0">
              <a:latin typeface="Georgia" pitchFamily="18" charset="0"/>
            </a:rPr>
            <a:t>pasirengimas dalyvauti nacionalinių pirminių atrankų varžybose;</a:t>
          </a:r>
          <a:endParaRPr lang="en-US" sz="2300" kern="1200" dirty="0">
            <a:latin typeface="Georgia" pitchFamily="18" charset="0"/>
          </a:endParaRPr>
        </a:p>
        <a:p>
          <a:pPr marL="228600" lvl="1" indent="-228600" algn="l" defTabSz="1022350">
            <a:lnSpc>
              <a:spcPct val="90000"/>
            </a:lnSpc>
            <a:spcBef>
              <a:spcPct val="0"/>
            </a:spcBef>
            <a:spcAft>
              <a:spcPct val="15000"/>
            </a:spcAft>
            <a:buChar char="••"/>
          </a:pPr>
          <a:r>
            <a:rPr lang="lt-LT" sz="2300" kern="1200" dirty="0" smtClean="0">
              <a:latin typeface="Georgia" pitchFamily="18" charset="0"/>
            </a:rPr>
            <a:t>savivaldybės vykdomi ir regioniniai sveikatingumo, fiziškai aktyvaus laisvalaikio bei parodomieji kūno kultūros ir sporto renginiai.</a:t>
          </a:r>
          <a:endParaRPr lang="en-US" sz="2300" kern="1200" dirty="0">
            <a:latin typeface="Georgia" pitchFamily="18" charset="0"/>
          </a:endParaRPr>
        </a:p>
      </dsp:txBody>
      <dsp:txXfrm rot="-5400000">
        <a:off x="4590780" y="1879691"/>
        <a:ext cx="4923686" cy="2310025"/>
      </dsp:txXfrm>
    </dsp:sp>
    <dsp:sp modelId="{63001A4D-36EE-4399-A74A-E09167845693}">
      <dsp:nvSpPr>
        <dsp:cNvPr id="0" name=""/>
        <dsp:cNvSpPr/>
      </dsp:nvSpPr>
      <dsp:spPr>
        <a:xfrm>
          <a:off x="904" y="2199294"/>
          <a:ext cx="4588970" cy="167081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tx1"/>
              </a:solidFill>
              <a:latin typeface="Georgia" pitchFamily="18" charset="0"/>
            </a:rPr>
            <a:t>N</a:t>
          </a:r>
          <a:r>
            <a:rPr lang="lt-LT" sz="2500" kern="1200" dirty="0" smtClean="0">
              <a:solidFill>
                <a:schemeClr val="tx1"/>
              </a:solidFill>
              <a:latin typeface="Georgia" pitchFamily="18" charset="0"/>
            </a:rPr>
            <a:t>enuolatinio pobūdžio veiklos finansuojamos tik esant projekte numatytai tai pačiai nuolatinio pobūdžio veiklai</a:t>
          </a:r>
          <a:r>
            <a:rPr lang="en-US" sz="2500" kern="1200" dirty="0" smtClean="0">
              <a:solidFill>
                <a:schemeClr val="tx1"/>
              </a:solidFill>
              <a:latin typeface="Georgia" pitchFamily="18" charset="0"/>
            </a:rPr>
            <a:t>:</a:t>
          </a:r>
          <a:r>
            <a:rPr lang="lt-LT" sz="2500" kern="1200" dirty="0" smtClean="0">
              <a:solidFill>
                <a:schemeClr val="tx1"/>
              </a:solidFill>
              <a:latin typeface="Georgia" pitchFamily="18" charset="0"/>
            </a:rPr>
            <a:t> </a:t>
          </a:r>
          <a:endParaRPr lang="en-US" sz="2500" kern="1200" dirty="0">
            <a:solidFill>
              <a:schemeClr val="tx1"/>
            </a:solidFill>
            <a:latin typeface="Georgia" pitchFamily="18" charset="0"/>
          </a:endParaRPr>
        </a:p>
      </dsp:txBody>
      <dsp:txXfrm>
        <a:off x="82467" y="2280857"/>
        <a:ext cx="4425844" cy="150769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E1101-26A4-4B9F-A61C-5E918CDF5589}">
      <dsp:nvSpPr>
        <dsp:cNvPr id="0" name=""/>
        <dsp:cNvSpPr/>
      </dsp:nvSpPr>
      <dsp:spPr>
        <a:xfrm rot="2339441">
          <a:off x="2098865" y="3702991"/>
          <a:ext cx="537021" cy="51152"/>
        </a:xfrm>
        <a:custGeom>
          <a:avLst/>
          <a:gdLst/>
          <a:ahLst/>
          <a:cxnLst/>
          <a:rect l="0" t="0" r="0" b="0"/>
          <a:pathLst>
            <a:path>
              <a:moveTo>
                <a:pt x="0" y="25576"/>
              </a:moveTo>
              <a:lnTo>
                <a:pt x="537021" y="2557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BE061F-9F2A-4910-93EB-497921A48C60}">
      <dsp:nvSpPr>
        <dsp:cNvPr id="0" name=""/>
        <dsp:cNvSpPr/>
      </dsp:nvSpPr>
      <dsp:spPr>
        <a:xfrm rot="95067">
          <a:off x="2158490" y="2824235"/>
          <a:ext cx="973388" cy="51152"/>
        </a:xfrm>
        <a:custGeom>
          <a:avLst/>
          <a:gdLst/>
          <a:ahLst/>
          <a:cxnLst/>
          <a:rect l="0" t="0" r="0" b="0"/>
          <a:pathLst>
            <a:path>
              <a:moveTo>
                <a:pt x="0" y="25576"/>
              </a:moveTo>
              <a:lnTo>
                <a:pt x="973388" y="2557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65B35F-AD44-403F-9460-5DC9AD45E717}">
      <dsp:nvSpPr>
        <dsp:cNvPr id="0" name=""/>
        <dsp:cNvSpPr/>
      </dsp:nvSpPr>
      <dsp:spPr>
        <a:xfrm rot="19346642">
          <a:off x="2123191" y="1969553"/>
          <a:ext cx="342458" cy="51152"/>
        </a:xfrm>
        <a:custGeom>
          <a:avLst/>
          <a:gdLst/>
          <a:ahLst/>
          <a:cxnLst/>
          <a:rect l="0" t="0" r="0" b="0"/>
          <a:pathLst>
            <a:path>
              <a:moveTo>
                <a:pt x="0" y="25576"/>
              </a:moveTo>
              <a:lnTo>
                <a:pt x="342458" y="2557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FB0A58-AC11-42E7-8C45-CCE805483E8F}">
      <dsp:nvSpPr>
        <dsp:cNvPr id="0" name=""/>
        <dsp:cNvSpPr/>
      </dsp:nvSpPr>
      <dsp:spPr>
        <a:xfrm>
          <a:off x="116523" y="1849224"/>
          <a:ext cx="2270645" cy="2378745"/>
        </a:xfrm>
        <a:prstGeom prst="ellipse">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973C6D-F298-4C13-A160-1839CC7EAB9C}">
      <dsp:nvSpPr>
        <dsp:cNvPr id="0" name=""/>
        <dsp:cNvSpPr/>
      </dsp:nvSpPr>
      <dsp:spPr>
        <a:xfrm>
          <a:off x="1054413" y="-39423"/>
          <a:ext cx="5111591" cy="204573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lt-LT" sz="1600" kern="1200" dirty="0" smtClean="0">
              <a:solidFill>
                <a:schemeClr val="tx1"/>
              </a:solidFill>
              <a:latin typeface="Georgia" panose="02040502050405020303" pitchFamily="18" charset="0"/>
            </a:rPr>
            <a:t>Informacija, susijusi su projektų paraiškų vertinimu ir projektų atranka, pateikiama atitinkamos savivaldybės administracijos interneto svetainėje (pvz. skelbimas apie konkursą, organizacijų, pateikusių paraiškas sąrašas, finansuojami ir nefinansuojami projektai, skiriamos lėšos...)</a:t>
          </a:r>
          <a:endParaRPr lang="lt-LT" sz="1600" kern="1200" dirty="0">
            <a:solidFill>
              <a:schemeClr val="tx1"/>
            </a:solidFill>
            <a:latin typeface="Georgia" panose="02040502050405020303" pitchFamily="18" charset="0"/>
          </a:endParaRPr>
        </a:p>
      </dsp:txBody>
      <dsp:txXfrm>
        <a:off x="1802988" y="260168"/>
        <a:ext cx="3614441" cy="1446555"/>
      </dsp:txXfrm>
    </dsp:sp>
    <dsp:sp modelId="{71C3B1E2-3BED-4DA9-AF80-D93D4D47BA1B}">
      <dsp:nvSpPr>
        <dsp:cNvPr id="0" name=""/>
        <dsp:cNvSpPr/>
      </dsp:nvSpPr>
      <dsp:spPr>
        <a:xfrm>
          <a:off x="3126058" y="1967722"/>
          <a:ext cx="4781548" cy="192304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lt-LT" sz="1600" kern="1200" dirty="0" smtClean="0">
              <a:solidFill>
                <a:schemeClr val="tx1"/>
              </a:solidFill>
              <a:latin typeface="Georgia" panose="02040502050405020303" pitchFamily="18" charset="0"/>
            </a:rPr>
            <a:t>Pareiškėjas ir savivaldybės administracija turi viešinti projektą, kad projekto tikslinė (-ės) grupė (-ės) ir visuomenė daugiau sužinotų apie projekto tikslus, uždavinius, eigą ir jo rezultatus</a:t>
          </a:r>
          <a:endParaRPr lang="lt-LT" sz="1600" kern="1200" dirty="0"/>
        </a:p>
      </dsp:txBody>
      <dsp:txXfrm>
        <a:off x="3826299" y="2249345"/>
        <a:ext cx="3381066" cy="1359795"/>
      </dsp:txXfrm>
    </dsp:sp>
    <dsp:sp modelId="{F01E21A4-72EE-4197-B31A-6B9722A5377D}">
      <dsp:nvSpPr>
        <dsp:cNvPr id="0" name=""/>
        <dsp:cNvSpPr/>
      </dsp:nvSpPr>
      <dsp:spPr>
        <a:xfrm>
          <a:off x="1229207" y="3811235"/>
          <a:ext cx="4703557" cy="179953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lt-LT" sz="1600" kern="1200" dirty="0" smtClean="0">
              <a:solidFill>
                <a:schemeClr val="tx1"/>
              </a:solidFill>
              <a:latin typeface="Georgia" panose="02040502050405020303" pitchFamily="18" charset="0"/>
            </a:rPr>
            <a:t>Viešindamas projektą, pareiškėjas turi nepažeisti viešosios tvarkos, laikytis teisės aktų nustatytos tvarkos ir nurodyti, kad projektui lėšų skyrė Socialinės apsaugos ir darbo ministerija</a:t>
          </a:r>
          <a:endParaRPr lang="lt-LT" sz="1600" kern="1200" dirty="0">
            <a:solidFill>
              <a:schemeClr val="tx1"/>
            </a:solidFill>
            <a:latin typeface="Georgia" panose="02040502050405020303" pitchFamily="18" charset="0"/>
          </a:endParaRPr>
        </a:p>
      </dsp:txBody>
      <dsp:txXfrm>
        <a:off x="1918027" y="4074771"/>
        <a:ext cx="3325917" cy="12724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A8F1F3-C510-4A7E-98CC-66D17C7455FA}">
      <dsp:nvSpPr>
        <dsp:cNvPr id="0" name=""/>
        <dsp:cNvSpPr/>
      </dsp:nvSpPr>
      <dsp:spPr>
        <a:xfrm>
          <a:off x="8020" y="2233"/>
          <a:ext cx="8211882" cy="144354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solidFill>
                <a:schemeClr val="tx1"/>
              </a:solidFill>
              <a:latin typeface="Georgia" pitchFamily="18" charset="0"/>
            </a:rPr>
            <a:t>Nuolatinio pobūdžio veiklose projekto vykdymo laikotarpiu turi dalyvauti ne mažiau kaip 10 neįgaliųjų</a:t>
          </a:r>
          <a:endParaRPr lang="en-US" sz="2400" kern="1200" dirty="0">
            <a:solidFill>
              <a:schemeClr val="tx1"/>
            </a:solidFill>
            <a:latin typeface="Georgia" pitchFamily="18" charset="0"/>
          </a:endParaRPr>
        </a:p>
      </dsp:txBody>
      <dsp:txXfrm>
        <a:off x="78488" y="72701"/>
        <a:ext cx="8070946" cy="1302611"/>
      </dsp:txXfrm>
    </dsp:sp>
    <dsp:sp modelId="{6B74F6D7-6D32-47D4-BC7B-3C51041DD382}">
      <dsp:nvSpPr>
        <dsp:cNvPr id="0" name=""/>
        <dsp:cNvSpPr/>
      </dsp:nvSpPr>
      <dsp:spPr>
        <a:xfrm>
          <a:off x="4010" y="1674422"/>
          <a:ext cx="8211882" cy="290511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a:lnSpc>
              <a:spcPct val="90000"/>
            </a:lnSpc>
            <a:spcBef>
              <a:spcPct val="0"/>
            </a:spcBef>
            <a:spcAft>
              <a:spcPct val="35000"/>
            </a:spcAft>
          </a:pPr>
          <a:r>
            <a:rPr lang="lt-LT" sz="2400" kern="1200" dirty="0" smtClean="0">
              <a:solidFill>
                <a:schemeClr val="tx1"/>
              </a:solidFill>
              <a:latin typeface="Georgia" pitchFamily="18" charset="0"/>
            </a:rPr>
            <a:t>Tikslinė asmenų grupė – neįgalieji, kuriems Neįgaliųjų socialinės integracijos įstatymo nustatyta tvarka nustatytas:</a:t>
          </a:r>
        </a:p>
        <a:p>
          <a:pPr lvl="0" algn="l" defTabSz="1066800">
            <a:lnSpc>
              <a:spcPct val="90000"/>
            </a:lnSpc>
            <a:spcBef>
              <a:spcPct val="0"/>
            </a:spcBef>
            <a:spcAft>
              <a:spcPct val="35000"/>
            </a:spcAft>
          </a:pPr>
          <a:r>
            <a:rPr lang="en-US" sz="2400" kern="1200" dirty="0" smtClean="0">
              <a:solidFill>
                <a:schemeClr val="tx1"/>
              </a:solidFill>
              <a:latin typeface="Georgia" pitchFamily="18" charset="0"/>
            </a:rPr>
            <a:t>* </a:t>
          </a:r>
          <a:r>
            <a:rPr lang="lt-LT" sz="2400" kern="1200" dirty="0" smtClean="0">
              <a:solidFill>
                <a:schemeClr val="tx1"/>
              </a:solidFill>
              <a:latin typeface="Georgia" pitchFamily="18" charset="0"/>
            </a:rPr>
            <a:t>neįgalumo lygis;</a:t>
          </a:r>
        </a:p>
        <a:p>
          <a:pPr lvl="0" algn="l" defTabSz="1066800">
            <a:lnSpc>
              <a:spcPct val="90000"/>
            </a:lnSpc>
            <a:spcBef>
              <a:spcPct val="0"/>
            </a:spcBef>
            <a:spcAft>
              <a:spcPct val="35000"/>
            </a:spcAft>
          </a:pPr>
          <a:r>
            <a:rPr lang="en-US" sz="2400" kern="1200" dirty="0" smtClean="0">
              <a:solidFill>
                <a:schemeClr val="tx1"/>
              </a:solidFill>
              <a:latin typeface="Georgia" pitchFamily="18" charset="0"/>
            </a:rPr>
            <a:t>* </a:t>
          </a:r>
          <a:r>
            <a:rPr lang="lt-LT" sz="2400" kern="1200" dirty="0" smtClean="0">
              <a:solidFill>
                <a:schemeClr val="tx1"/>
              </a:solidFill>
              <a:latin typeface="Georgia" pitchFamily="18" charset="0"/>
            </a:rPr>
            <a:t>55 procentų ir mažesnis darbingumo lygis;</a:t>
          </a:r>
        </a:p>
        <a:p>
          <a:pPr lvl="0" algn="l" defTabSz="1066800">
            <a:lnSpc>
              <a:spcPct val="90000"/>
            </a:lnSpc>
            <a:spcBef>
              <a:spcPct val="0"/>
            </a:spcBef>
            <a:spcAft>
              <a:spcPct val="35000"/>
            </a:spcAft>
          </a:pPr>
          <a:r>
            <a:rPr lang="en-US" sz="2400" kern="1200" dirty="0" smtClean="0">
              <a:solidFill>
                <a:schemeClr val="tx1"/>
              </a:solidFill>
              <a:latin typeface="Georgia" pitchFamily="18" charset="0"/>
            </a:rPr>
            <a:t>* </a:t>
          </a:r>
          <a:r>
            <a:rPr lang="lt-LT" sz="2400" kern="1200" dirty="0" smtClean="0">
              <a:solidFill>
                <a:schemeClr val="tx1"/>
              </a:solidFill>
              <a:latin typeface="Georgia" pitchFamily="18" charset="0"/>
            </a:rPr>
            <a:t>specialiųjų poreikių lygis.</a:t>
          </a:r>
          <a:endParaRPr lang="en-US" sz="2400" kern="1200" dirty="0">
            <a:solidFill>
              <a:schemeClr val="tx1"/>
            </a:solidFill>
            <a:latin typeface="Georgia" pitchFamily="18" charset="0"/>
          </a:endParaRPr>
        </a:p>
      </dsp:txBody>
      <dsp:txXfrm>
        <a:off x="145826" y="1816238"/>
        <a:ext cx="7928250" cy="26214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BF9D6-A758-4FCE-81BC-3CD29B3CF3F5}">
      <dsp:nvSpPr>
        <dsp:cNvPr id="0" name=""/>
        <dsp:cNvSpPr/>
      </dsp:nvSpPr>
      <dsp:spPr>
        <a:xfrm>
          <a:off x="0" y="4372860"/>
          <a:ext cx="10803988" cy="71740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lt-LT" sz="1800" kern="1200" dirty="0" smtClean="0">
              <a:solidFill>
                <a:schemeClr val="tx1"/>
              </a:solidFill>
              <a:latin typeface="Georgia" pitchFamily="18" charset="0"/>
            </a:rPr>
            <a:t>projektas ne mažiau kaip 10 procentų skaičiuojant nuo prašomos sumos remiamas iš kitų finansavimo šaltinių.</a:t>
          </a:r>
          <a:endParaRPr lang="en-US" sz="1800" kern="1200" dirty="0">
            <a:solidFill>
              <a:schemeClr val="tx1"/>
            </a:solidFill>
            <a:latin typeface="Georgia" pitchFamily="18" charset="0"/>
          </a:endParaRPr>
        </a:p>
      </dsp:txBody>
      <dsp:txXfrm>
        <a:off x="0" y="4372860"/>
        <a:ext cx="10803988" cy="717404"/>
      </dsp:txXfrm>
    </dsp:sp>
    <dsp:sp modelId="{9B51D568-E0DA-4F9B-8E6A-73F51AB19EC0}">
      <dsp:nvSpPr>
        <dsp:cNvPr id="0" name=""/>
        <dsp:cNvSpPr/>
      </dsp:nvSpPr>
      <dsp:spPr>
        <a:xfrm rot="10800000">
          <a:off x="0" y="3339736"/>
          <a:ext cx="10803988" cy="110336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lt-LT" sz="1800" kern="1200" dirty="0" smtClean="0">
              <a:solidFill>
                <a:schemeClr val="tx1"/>
              </a:solidFill>
              <a:latin typeface="Georgia" pitchFamily="18" charset="0"/>
            </a:rPr>
            <a:t>į numatytas projekto veiklas įtraukiami neįgalūs vaikai ir jaunimas iki 29 metų, kurie sudaro ne mažiau kaip 10 procentų projekto tikslinės asmenų grupės;</a:t>
          </a:r>
          <a:endParaRPr lang="en-US" sz="1800" kern="1200" dirty="0">
            <a:solidFill>
              <a:schemeClr val="tx1"/>
            </a:solidFill>
            <a:latin typeface="Georgia" pitchFamily="18" charset="0"/>
          </a:endParaRPr>
        </a:p>
      </dsp:txBody>
      <dsp:txXfrm rot="10800000">
        <a:off x="0" y="3339736"/>
        <a:ext cx="10803988" cy="1103367"/>
      </dsp:txXfrm>
    </dsp:sp>
    <dsp:sp modelId="{8845FBF1-B804-4E73-BC02-62CD8DC89CCE}">
      <dsp:nvSpPr>
        <dsp:cNvPr id="0" name=""/>
        <dsp:cNvSpPr/>
      </dsp:nvSpPr>
      <dsp:spPr>
        <a:xfrm rot="10800000">
          <a:off x="0" y="2187647"/>
          <a:ext cx="10803988" cy="110336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lt-LT" sz="1800" kern="1200" dirty="0" smtClean="0">
              <a:solidFill>
                <a:schemeClr val="tx1"/>
              </a:solidFill>
              <a:latin typeface="Georgia" pitchFamily="18" charset="0"/>
            </a:rPr>
            <a:t>projektą teikia neįgaliųjų sporto visuomeninė organizacija (klubas), plėtojanti vieną ar kelias sporto šakas ir esanti respublikinės sporto šakos organizacijos (federacijos, komiteto), atskiros sporto federacijos ar komiteto narė;</a:t>
          </a:r>
          <a:endParaRPr lang="en-US" sz="1800" kern="1200" dirty="0">
            <a:solidFill>
              <a:schemeClr val="tx1"/>
            </a:solidFill>
            <a:latin typeface="Georgia" pitchFamily="18" charset="0"/>
          </a:endParaRPr>
        </a:p>
      </dsp:txBody>
      <dsp:txXfrm rot="10800000">
        <a:off x="0" y="2187647"/>
        <a:ext cx="10803988" cy="1103367"/>
      </dsp:txXfrm>
    </dsp:sp>
    <dsp:sp modelId="{F652AA99-15B5-4556-A815-B00A96CD517A}">
      <dsp:nvSpPr>
        <dsp:cNvPr id="0" name=""/>
        <dsp:cNvSpPr/>
      </dsp:nvSpPr>
      <dsp:spPr>
        <a:xfrm rot="10800000">
          <a:off x="0" y="1095040"/>
          <a:ext cx="10803988" cy="110336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lt-LT" sz="1800" kern="1200" dirty="0" smtClean="0">
              <a:solidFill>
                <a:schemeClr val="tx1"/>
              </a:solidFill>
              <a:latin typeface="Georgia" pitchFamily="18" charset="0"/>
            </a:rPr>
            <a:t>pareiškėjai projekte numatytą veiklą vykdys kartu su partneriu pagal jungtinės veiklos sutartį. Partneris turi atitikti pareiškėjams Nuostatų 13.1 papunktyje keliamus reikalavimus;</a:t>
          </a:r>
        </a:p>
      </dsp:txBody>
      <dsp:txXfrm rot="10800000">
        <a:off x="0" y="1095040"/>
        <a:ext cx="10803988" cy="1103367"/>
      </dsp:txXfrm>
    </dsp:sp>
    <dsp:sp modelId="{CA89F5B8-DDA1-40AC-90FA-AFBB007889CD}">
      <dsp:nvSpPr>
        <dsp:cNvPr id="0" name=""/>
        <dsp:cNvSpPr/>
      </dsp:nvSpPr>
      <dsp:spPr>
        <a:xfrm rot="10800000">
          <a:off x="0" y="42089"/>
          <a:ext cx="10803988" cy="110336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lt-LT" sz="1800" kern="1200" dirty="0" smtClean="0">
              <a:solidFill>
                <a:schemeClr val="tx1"/>
              </a:solidFill>
              <a:latin typeface="Georgia" pitchFamily="18" charset="0"/>
            </a:rPr>
            <a:t>Kai projekte į veiklą įtraukiami neįgalieji, kurie sudaro ne mažiau kaip 40 procentų projektų tikslinės grupės ir kuriems Neįgaliųjų socialinės integracijos įstatymo nustatyta tvarka nustatytas sunkus ar vidutinis neįgalumo lygis arba 0–40 procentų darbingumo lygis, arba didelių ar vidutinių specialiųjų poreikių lygis;</a:t>
          </a:r>
          <a:endParaRPr lang="en-US" sz="1800" kern="1200" dirty="0">
            <a:solidFill>
              <a:schemeClr val="tx1"/>
            </a:solidFill>
            <a:latin typeface="Georgia" pitchFamily="18" charset="0"/>
          </a:endParaRPr>
        </a:p>
      </dsp:txBody>
      <dsp:txXfrm rot="10800000">
        <a:off x="0" y="42089"/>
        <a:ext cx="10803988" cy="11033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AFFD5-C0F7-47A9-BF26-91C60451B703}">
      <dsp:nvSpPr>
        <dsp:cNvPr id="0" name=""/>
        <dsp:cNvSpPr/>
      </dsp:nvSpPr>
      <dsp:spPr>
        <a:xfrm>
          <a:off x="5458124" y="1707143"/>
          <a:ext cx="1995468" cy="433926"/>
        </a:xfrm>
        <a:custGeom>
          <a:avLst/>
          <a:gdLst/>
          <a:ahLst/>
          <a:cxnLst/>
          <a:rect l="0" t="0" r="0" b="0"/>
          <a:pathLst>
            <a:path>
              <a:moveTo>
                <a:pt x="0" y="0"/>
              </a:moveTo>
              <a:lnTo>
                <a:pt x="0" y="361336"/>
              </a:lnTo>
              <a:lnTo>
                <a:pt x="1995468" y="361336"/>
              </a:lnTo>
              <a:lnTo>
                <a:pt x="1995468" y="43392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67BAFE-1A5B-4AA8-9642-7678A67F0823}">
      <dsp:nvSpPr>
        <dsp:cNvPr id="0" name=""/>
        <dsp:cNvSpPr/>
      </dsp:nvSpPr>
      <dsp:spPr>
        <a:xfrm>
          <a:off x="1885977" y="1707143"/>
          <a:ext cx="3572146" cy="367380"/>
        </a:xfrm>
        <a:custGeom>
          <a:avLst/>
          <a:gdLst/>
          <a:ahLst/>
          <a:cxnLst/>
          <a:rect l="0" t="0" r="0" b="0"/>
          <a:pathLst>
            <a:path>
              <a:moveTo>
                <a:pt x="3572146" y="0"/>
              </a:moveTo>
              <a:lnTo>
                <a:pt x="3572146" y="294790"/>
              </a:lnTo>
              <a:lnTo>
                <a:pt x="0" y="294790"/>
              </a:lnTo>
              <a:lnTo>
                <a:pt x="0" y="36738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1AD3DA-438E-4761-B6FA-A7D282764544}">
      <dsp:nvSpPr>
        <dsp:cNvPr id="0" name=""/>
        <dsp:cNvSpPr/>
      </dsp:nvSpPr>
      <dsp:spPr>
        <a:xfrm>
          <a:off x="2311403" y="460035"/>
          <a:ext cx="6293440" cy="124710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794A22-0BD4-4CAA-B19E-EC4388703462}">
      <dsp:nvSpPr>
        <dsp:cNvPr id="0" name=""/>
        <dsp:cNvSpPr/>
      </dsp:nvSpPr>
      <dsp:spPr>
        <a:xfrm>
          <a:off x="2398468" y="542746"/>
          <a:ext cx="6293440" cy="124710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lt-LT" sz="2000" kern="1200" dirty="0" smtClean="0">
              <a:latin typeface="Georgia" pitchFamily="18" charset="0"/>
            </a:rPr>
            <a:t>Projekto paraišką gali teikti įregistruotas juridinis asmuo, teikiantis paslaugas tos savivaldybės teritorijoje gyvenantiems neįgaliesiems. Pagal veiklos pobūdį ir teisinę formą yra:</a:t>
          </a:r>
        </a:p>
      </dsp:txBody>
      <dsp:txXfrm>
        <a:off x="2434995" y="579273"/>
        <a:ext cx="6220386" cy="1174053"/>
      </dsp:txXfrm>
    </dsp:sp>
    <dsp:sp modelId="{8AD70014-0085-454E-8E64-FE07CF914F75}">
      <dsp:nvSpPr>
        <dsp:cNvPr id="0" name=""/>
        <dsp:cNvSpPr/>
      </dsp:nvSpPr>
      <dsp:spPr>
        <a:xfrm>
          <a:off x="-36583" y="2074524"/>
          <a:ext cx="3845121" cy="230489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972AD6-B755-4EC8-8D9A-87774A72AAAF}">
      <dsp:nvSpPr>
        <dsp:cNvPr id="0" name=""/>
        <dsp:cNvSpPr/>
      </dsp:nvSpPr>
      <dsp:spPr>
        <a:xfrm>
          <a:off x="50481" y="2157235"/>
          <a:ext cx="3845121" cy="230489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lt-LT" sz="2000" kern="1200" dirty="0" smtClean="0">
              <a:solidFill>
                <a:schemeClr val="tx1"/>
              </a:solidFill>
              <a:latin typeface="Georgia" pitchFamily="18" charset="0"/>
            </a:rPr>
            <a:t>neįgaliųjų sporto mėgėjų organizacija (klubas), išskyrus švietimo ir mokslo įstaigų padalinius, vienijančius kurios nors vienos arba kelių sporto šakų sportininkus</a:t>
          </a:r>
          <a:endParaRPr lang="en-US" sz="2000" kern="1200" dirty="0">
            <a:solidFill>
              <a:schemeClr val="tx1"/>
            </a:solidFill>
            <a:latin typeface="Georgia" pitchFamily="18" charset="0"/>
          </a:endParaRPr>
        </a:p>
      </dsp:txBody>
      <dsp:txXfrm>
        <a:off x="117989" y="2224743"/>
        <a:ext cx="3710105" cy="2169878"/>
      </dsp:txXfrm>
    </dsp:sp>
    <dsp:sp modelId="{520FCB5B-91FF-484B-BC56-CB9C93B2D445}">
      <dsp:nvSpPr>
        <dsp:cNvPr id="0" name=""/>
        <dsp:cNvSpPr/>
      </dsp:nvSpPr>
      <dsp:spPr>
        <a:xfrm>
          <a:off x="4021448" y="2141069"/>
          <a:ext cx="6864286" cy="299376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C605DF-6A76-4C71-89B4-4AB5311252F2}">
      <dsp:nvSpPr>
        <dsp:cNvPr id="0" name=""/>
        <dsp:cNvSpPr/>
      </dsp:nvSpPr>
      <dsp:spPr>
        <a:xfrm>
          <a:off x="4108513" y="2223781"/>
          <a:ext cx="6864286" cy="2993769"/>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lt-LT" sz="2000" kern="1200" dirty="0" smtClean="0">
              <a:solidFill>
                <a:schemeClr val="tx1"/>
              </a:solidFill>
              <a:latin typeface="Georgia" pitchFamily="18" charset="0"/>
            </a:rPr>
            <a:t>neįgaliųjų socialinės integracijos srityje veikianti organizacija – asociacija (išskyrus sporto federacijas, komitetus ir asociacijas, atstovaujančias neįgaliesiems, gyvenantiems ne mažiau kaip pusėje savivaldybių arba ne mažiau kaip pusėje apskričių), labdaros ir paramos fondas, religinė bendruomenė ar bendrija, viešoji įstaiga (išskyrus viešąsias įstaigas, kurių savininkė arba dalininkė yra valstybė arba savivaldybė) ir vykdanti sporto veiklas neįgaliesiems</a:t>
          </a:r>
          <a:endParaRPr lang="en-US" sz="2000" kern="1200" dirty="0">
            <a:solidFill>
              <a:schemeClr val="tx1"/>
            </a:solidFill>
            <a:latin typeface="Georgia" pitchFamily="18" charset="0"/>
          </a:endParaRPr>
        </a:p>
      </dsp:txBody>
      <dsp:txXfrm>
        <a:off x="4196198" y="2311466"/>
        <a:ext cx="6688916" cy="28183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BAF8D-19A4-40FA-998B-9969E0795FE9}">
      <dsp:nvSpPr>
        <dsp:cNvPr id="0" name=""/>
        <dsp:cNvSpPr/>
      </dsp:nvSpPr>
      <dsp:spPr>
        <a:xfrm>
          <a:off x="115091" y="946"/>
          <a:ext cx="3216391" cy="225148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lt-LT" sz="1800" kern="1200" dirty="0" smtClean="0">
              <a:solidFill>
                <a:schemeClr val="tx1"/>
              </a:solidFill>
              <a:latin typeface="Georgia" pitchFamily="18" charset="0"/>
            </a:rPr>
            <a:t>steigimo dokumentuose nurodyta, kad pareiškėjas vykdo arba organizuoja neįgaliųjų kūno kultūros ir sporto veiklą</a:t>
          </a:r>
          <a:endParaRPr lang="lt-LT" sz="1800" kern="1200" dirty="0"/>
        </a:p>
      </dsp:txBody>
      <dsp:txXfrm>
        <a:off x="115091" y="946"/>
        <a:ext cx="3216391" cy="2251480"/>
      </dsp:txXfrm>
    </dsp:sp>
    <dsp:sp modelId="{C4E4E468-B209-4BBC-8CCD-57338FAC868B}">
      <dsp:nvSpPr>
        <dsp:cNvPr id="0" name=""/>
        <dsp:cNvSpPr/>
      </dsp:nvSpPr>
      <dsp:spPr>
        <a:xfrm>
          <a:off x="3653121" y="42225"/>
          <a:ext cx="3216391" cy="216892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lt-LT" sz="1800" kern="1200" dirty="0" smtClean="0">
              <a:solidFill>
                <a:schemeClr val="tx1"/>
              </a:solidFill>
              <a:latin typeface="Georgia" pitchFamily="18" charset="0"/>
            </a:rPr>
            <a:t>pareiškėjas nėra likviduojamas (pagal viešus Juridinių asmenų registro duomenis)</a:t>
          </a:r>
          <a:endParaRPr lang="lt-LT" sz="1800" kern="1200" dirty="0"/>
        </a:p>
      </dsp:txBody>
      <dsp:txXfrm>
        <a:off x="3653121" y="42225"/>
        <a:ext cx="3216391" cy="2168921"/>
      </dsp:txXfrm>
    </dsp:sp>
    <dsp:sp modelId="{177B90CE-8CBF-498B-AEFE-FDB2A93EDF3B}">
      <dsp:nvSpPr>
        <dsp:cNvPr id="0" name=""/>
        <dsp:cNvSpPr/>
      </dsp:nvSpPr>
      <dsp:spPr>
        <a:xfrm>
          <a:off x="7191151" y="42225"/>
          <a:ext cx="3216391" cy="216892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lt-LT" sz="1800" kern="1200" dirty="0" smtClean="0">
              <a:solidFill>
                <a:schemeClr val="tx1"/>
              </a:solidFill>
              <a:latin typeface="Georgia" pitchFamily="18" charset="0"/>
            </a:rPr>
            <a:t>pareiškėjas nėra skolingas Lietuvos Respublikos valstybinio socialinio draudimo fondo biudžetui daugiau nei 150 eurų</a:t>
          </a:r>
          <a:endParaRPr lang="lt-LT" sz="1500" kern="1200" dirty="0"/>
        </a:p>
      </dsp:txBody>
      <dsp:txXfrm>
        <a:off x="7191151" y="42225"/>
        <a:ext cx="3216391" cy="2168921"/>
      </dsp:txXfrm>
    </dsp:sp>
    <dsp:sp modelId="{7E371106-6637-497F-9B31-C7CD539FD840}">
      <dsp:nvSpPr>
        <dsp:cNvPr id="0" name=""/>
        <dsp:cNvSpPr/>
      </dsp:nvSpPr>
      <dsp:spPr>
        <a:xfrm>
          <a:off x="168805" y="2587188"/>
          <a:ext cx="3108963" cy="256158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lt-LT" sz="1800" kern="1200" dirty="0" smtClean="0">
              <a:solidFill>
                <a:schemeClr val="tx1"/>
              </a:solidFill>
              <a:latin typeface="Georgia" pitchFamily="18" charset="0"/>
            </a:rPr>
            <a:t>pareiškėjas yra įvykdęs mokesčių, išskyrus valstybinio socialinio draudimo įmokas, mokėjimo įsipareigojimus, viršijančius 150 eurų sumą</a:t>
          </a:r>
          <a:endParaRPr lang="lt-LT" sz="1800" kern="1200" dirty="0"/>
        </a:p>
      </dsp:txBody>
      <dsp:txXfrm>
        <a:off x="168805" y="2587188"/>
        <a:ext cx="3108963" cy="2561585"/>
      </dsp:txXfrm>
    </dsp:sp>
    <dsp:sp modelId="{3F237095-26CE-4CF8-B452-D88F62A132C0}">
      <dsp:nvSpPr>
        <dsp:cNvPr id="0" name=""/>
        <dsp:cNvSpPr/>
      </dsp:nvSpPr>
      <dsp:spPr>
        <a:xfrm>
          <a:off x="3599407" y="2601971"/>
          <a:ext cx="3216391" cy="253202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lt-LT" sz="1800" kern="1200" dirty="0" smtClean="0">
              <a:solidFill>
                <a:schemeClr val="tx1"/>
              </a:solidFill>
              <a:latin typeface="Georgia" pitchFamily="18" charset="0"/>
            </a:rPr>
            <a:t>pareiškėjas yra atsiskaitęs už ankstesniais metais iš </a:t>
          </a:r>
          <a:r>
            <a:rPr lang="x-none" sz="1800" kern="1200" smtClean="0">
              <a:solidFill>
                <a:schemeClr val="tx1"/>
              </a:solidFill>
              <a:latin typeface="Georgia" pitchFamily="18" charset="0"/>
            </a:rPr>
            <a:t>Neįgaliųjų reikalų departamento</a:t>
          </a:r>
          <a:r>
            <a:rPr lang="lt-LT" sz="1800" kern="1200" dirty="0" smtClean="0">
              <a:solidFill>
                <a:schemeClr val="tx1"/>
              </a:solidFill>
              <a:latin typeface="Georgia" pitchFamily="18" charset="0"/>
            </a:rPr>
            <a:t> gautų valstybės biudžeto lėšų ir (ar) savivaldybės biudžeto lėšų panaudojimą atitinkamo projekto konkurso finansavimo nuostatuose nustatyta tvarka</a:t>
          </a:r>
          <a:endParaRPr lang="lt-LT" sz="1800" kern="1200" dirty="0"/>
        </a:p>
      </dsp:txBody>
      <dsp:txXfrm>
        <a:off x="3599407" y="2601971"/>
        <a:ext cx="3216391" cy="2532020"/>
      </dsp:txXfrm>
    </dsp:sp>
    <dsp:sp modelId="{438589E1-DED5-4505-A683-C5205FB19B70}">
      <dsp:nvSpPr>
        <dsp:cNvPr id="0" name=""/>
        <dsp:cNvSpPr/>
      </dsp:nvSpPr>
      <dsp:spPr>
        <a:xfrm>
          <a:off x="7137437" y="2574066"/>
          <a:ext cx="3216391" cy="258783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lt-LT" sz="1800" kern="1200" dirty="0" smtClean="0">
              <a:solidFill>
                <a:schemeClr val="tx1"/>
              </a:solidFill>
              <a:latin typeface="Georgia" pitchFamily="18" charset="0"/>
            </a:rPr>
            <a:t>nėra įsiteisėjusio teismo sprendimo, kad iš </a:t>
          </a:r>
          <a:r>
            <a:rPr lang="x-none" sz="1800" kern="1200" dirty="0" smtClean="0">
              <a:solidFill>
                <a:schemeClr val="tx1"/>
              </a:solidFill>
              <a:latin typeface="Georgia" pitchFamily="18" charset="0"/>
            </a:rPr>
            <a:t>Neįgaliųjų reikalų departamento</a:t>
          </a:r>
          <a:r>
            <a:rPr lang="lt-LT" sz="1800" kern="1200" dirty="0" smtClean="0">
              <a:solidFill>
                <a:schemeClr val="tx1"/>
              </a:solidFill>
              <a:latin typeface="Georgia" pitchFamily="18" charset="0"/>
            </a:rPr>
            <a:t> ir (ar) savivaldybės administracijos gautas lėšas pareiškėjas yra panaudojęs ne pagal tikslinę paskirtį, ir (ar) yra pasibaigęs Nuostatų 68 punkte numatytas trejų metų terminas</a:t>
          </a:r>
          <a:endParaRPr lang="en-US" sz="1800" kern="1200" dirty="0" smtClean="0">
            <a:solidFill>
              <a:schemeClr val="tx1"/>
            </a:solidFill>
            <a:latin typeface="Georgia" pitchFamily="18" charset="0"/>
          </a:endParaRPr>
        </a:p>
      </dsp:txBody>
      <dsp:txXfrm>
        <a:off x="7137437" y="2574066"/>
        <a:ext cx="3216391" cy="25878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0D8785-0871-4B7D-A9A6-3F027A1AF676}">
      <dsp:nvSpPr>
        <dsp:cNvPr id="0" name=""/>
        <dsp:cNvSpPr/>
      </dsp:nvSpPr>
      <dsp:spPr>
        <a:xfrm rot="5400000">
          <a:off x="5305949" y="-2125735"/>
          <a:ext cx="3328111" cy="7581176"/>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lt-LT" sz="1800" kern="1200" dirty="0" smtClean="0">
              <a:solidFill>
                <a:schemeClr val="tx1"/>
              </a:solidFill>
              <a:latin typeface="Georgia" panose="02040502050405020303" pitchFamily="18" charset="0"/>
            </a:rPr>
            <a:t>kūno kultūros ir sporto užsiėmimus neįgaliesiems organizuos ir ves sporto pedagogo, kineziterapeuto, trenerio, taikomosios fizinės veiklos specialisto kvalifikaciją arba kitą su sportu susijusią specialybę turintis darbuotojas (-ai)</a:t>
          </a:r>
          <a:endParaRPr lang="lt-LT" sz="1800" kern="1200" dirty="0">
            <a:solidFill>
              <a:schemeClr val="tx1"/>
            </a:solidFill>
            <a:latin typeface="Georgia" panose="02040502050405020303" pitchFamily="18" charset="0"/>
          </a:endParaRPr>
        </a:p>
        <a:p>
          <a:pPr marL="171450" lvl="1" indent="-171450" algn="l" defTabSz="800100">
            <a:lnSpc>
              <a:spcPct val="90000"/>
            </a:lnSpc>
            <a:spcBef>
              <a:spcPct val="0"/>
            </a:spcBef>
            <a:spcAft>
              <a:spcPct val="15000"/>
            </a:spcAft>
            <a:buChar char="••"/>
          </a:pPr>
          <a:r>
            <a:rPr lang="lt-LT" sz="1800" kern="1200" dirty="0" smtClean="0">
              <a:solidFill>
                <a:schemeClr val="tx1"/>
              </a:solidFill>
              <a:latin typeface="Georgia" panose="02040502050405020303" pitchFamily="18" charset="0"/>
            </a:rPr>
            <a:t>projekto finansininkas turi buhalterio arba auditoriaus, arba apskaitininko, arba ekonomisto (turinčio ne mažiau nei vienų metų darbo apskaitos ir (ar) finansų srityje patirtį arba baigusio buhalterinės apskaitos kursus) kvalifikaciją arba buhalterinę apskaitą tvarko buhalterines paslaugas teikianti įmonė (įstaiga) arba buhalterinės apskaitos paslaugas savarankiškai teikiantis asmuo)</a:t>
          </a:r>
          <a:endParaRPr lang="lt-LT" sz="1800" kern="1200" dirty="0">
            <a:solidFill>
              <a:schemeClr val="tx1"/>
            </a:solidFill>
            <a:latin typeface="Georgia" panose="02040502050405020303" pitchFamily="18" charset="0"/>
          </a:endParaRPr>
        </a:p>
      </dsp:txBody>
      <dsp:txXfrm rot="-5400000">
        <a:off x="3179417" y="163262"/>
        <a:ext cx="7418711" cy="3003181"/>
      </dsp:txXfrm>
    </dsp:sp>
    <dsp:sp modelId="{15AFE968-3906-48D9-882C-697CED0D1A57}">
      <dsp:nvSpPr>
        <dsp:cNvPr id="0" name=""/>
        <dsp:cNvSpPr/>
      </dsp:nvSpPr>
      <dsp:spPr>
        <a:xfrm>
          <a:off x="1191" y="323192"/>
          <a:ext cx="3178224" cy="26833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lt-LT" sz="2500" b="1" kern="1200" dirty="0" smtClean="0">
              <a:solidFill>
                <a:schemeClr val="tx1"/>
              </a:solidFill>
              <a:latin typeface="Georgia" panose="02040502050405020303" pitchFamily="18" charset="0"/>
            </a:rPr>
            <a:t>žmogiškųjų išteklių ir tinkamų administracinių gebėjimų</a:t>
          </a:r>
          <a:endParaRPr lang="lt-LT" sz="2500" b="1" kern="1200" dirty="0">
            <a:solidFill>
              <a:schemeClr val="tx1"/>
            </a:solidFill>
            <a:latin typeface="Georgia" panose="02040502050405020303" pitchFamily="18" charset="0"/>
          </a:endParaRPr>
        </a:p>
      </dsp:txBody>
      <dsp:txXfrm>
        <a:off x="132180" y="454181"/>
        <a:ext cx="2916246" cy="2421342"/>
      </dsp:txXfrm>
    </dsp:sp>
    <dsp:sp modelId="{C4C0AF16-0D9F-4E76-9C96-2D968FCD6A9F}">
      <dsp:nvSpPr>
        <dsp:cNvPr id="0" name=""/>
        <dsp:cNvSpPr/>
      </dsp:nvSpPr>
      <dsp:spPr>
        <a:xfrm rot="5400000">
          <a:off x="6159132" y="753902"/>
          <a:ext cx="1003368" cy="6887542"/>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lt-LT" sz="1800" kern="1200" dirty="0" smtClean="0">
              <a:solidFill>
                <a:schemeClr val="tx1"/>
              </a:solidFill>
              <a:latin typeface="Georgia" panose="02040502050405020303" pitchFamily="18" charset="0"/>
            </a:rPr>
            <a:t>nuosavybės ir (ar) panaudos, ir (ar) nuomos pagrindais projektui vykdyti patalpas, pritaikytas specialiesiems neįgaliųjų poreikiams, projekto veikloms vykdyti reikalingą inventorių ar įrangą</a:t>
          </a:r>
          <a:endParaRPr lang="lt-LT" sz="1800" kern="1200" dirty="0">
            <a:solidFill>
              <a:schemeClr val="tx1"/>
            </a:solidFill>
            <a:latin typeface="Georgia" panose="02040502050405020303" pitchFamily="18" charset="0"/>
          </a:endParaRPr>
        </a:p>
      </dsp:txBody>
      <dsp:txXfrm rot="-5400000">
        <a:off x="3217045" y="3744969"/>
        <a:ext cx="6838562" cy="905408"/>
      </dsp:txXfrm>
    </dsp:sp>
    <dsp:sp modelId="{0146E9A1-449E-4127-A63F-F2F14BB04EC7}">
      <dsp:nvSpPr>
        <dsp:cNvPr id="0" name=""/>
        <dsp:cNvSpPr/>
      </dsp:nvSpPr>
      <dsp:spPr>
        <a:xfrm>
          <a:off x="1191" y="3463074"/>
          <a:ext cx="3215853" cy="146919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lt-LT" sz="2500" b="1" kern="1200" dirty="0" smtClean="0">
              <a:solidFill>
                <a:schemeClr val="tx1"/>
              </a:solidFill>
              <a:latin typeface="Georgia" panose="02040502050405020303" pitchFamily="18" charset="0"/>
            </a:rPr>
            <a:t>materialinių išteklių </a:t>
          </a:r>
          <a:endParaRPr lang="lt-LT" sz="2500" b="1" kern="1200" dirty="0">
            <a:solidFill>
              <a:schemeClr val="tx1"/>
            </a:solidFill>
            <a:latin typeface="Georgia" panose="02040502050405020303" pitchFamily="18" charset="0"/>
          </a:endParaRPr>
        </a:p>
      </dsp:txBody>
      <dsp:txXfrm>
        <a:off x="72911" y="3534794"/>
        <a:ext cx="3072413" cy="13257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9123FC-1445-4C4D-BF8D-0DC8E3767D5D}">
      <dsp:nvSpPr>
        <dsp:cNvPr id="0" name=""/>
        <dsp:cNvSpPr/>
      </dsp:nvSpPr>
      <dsp:spPr>
        <a:xfrm>
          <a:off x="152393" y="692657"/>
          <a:ext cx="2349960" cy="1704136"/>
        </a:xfrm>
        <a:prstGeom prst="roundRect">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A17C17-CD1B-46E1-B5F3-CFECF0B4D891}">
      <dsp:nvSpPr>
        <dsp:cNvPr id="0" name=""/>
        <dsp:cNvSpPr/>
      </dsp:nvSpPr>
      <dsp:spPr>
        <a:xfrm>
          <a:off x="30874" y="2319985"/>
          <a:ext cx="2293024" cy="1942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lt-LT" sz="1600" kern="1200" dirty="0" smtClean="0">
              <a:solidFill>
                <a:schemeClr val="tx1"/>
              </a:solidFill>
              <a:latin typeface="Georgia" panose="02040502050405020303" pitchFamily="18" charset="0"/>
            </a:rPr>
            <a:t>projekto vykdytojų ir projekto vykdytojų padėjėjų, kurie tiesiogiai vykdo projektą (yra įdarbinti pareiškėjo), darbo užmokesčiui, socialinio draudimo įmokoms, įmokoms į Garantinį fondą</a:t>
          </a:r>
          <a:endParaRPr lang="lt-LT" sz="1600" kern="1200" dirty="0"/>
        </a:p>
      </dsp:txBody>
      <dsp:txXfrm>
        <a:off x="30874" y="2319985"/>
        <a:ext cx="2293024" cy="1942532"/>
      </dsp:txXfrm>
    </dsp:sp>
    <dsp:sp modelId="{5103166F-3CAC-4C2E-965B-D867D15B403F}">
      <dsp:nvSpPr>
        <dsp:cNvPr id="0" name=""/>
        <dsp:cNvSpPr/>
      </dsp:nvSpPr>
      <dsp:spPr>
        <a:xfrm>
          <a:off x="2819620" y="1585583"/>
          <a:ext cx="1817313" cy="1349150"/>
        </a:xfrm>
        <a:prstGeom prst="roundRect">
          <a:avLst/>
        </a:prstGeom>
        <a:blipFill rotWithShape="1">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EF4C21-7782-4FDD-B24C-1555EC5E5073}">
      <dsp:nvSpPr>
        <dsp:cNvPr id="0" name=""/>
        <dsp:cNvSpPr/>
      </dsp:nvSpPr>
      <dsp:spPr>
        <a:xfrm>
          <a:off x="2581765" y="3050104"/>
          <a:ext cx="2293024" cy="850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lt-LT" sz="1600" kern="1200" dirty="0" smtClean="0">
              <a:solidFill>
                <a:schemeClr val="tx1"/>
              </a:solidFill>
              <a:latin typeface="Georgia" panose="02040502050405020303" pitchFamily="18" charset="0"/>
            </a:rPr>
            <a:t>autoriniams atlyginimams (pagal autorines sutartis) ir atlygiui už suteiktas paslaugas (pagal atlygintinų paslaugų sutartis), kai autorinius atlyginimus gaunantys asmenys ir paslaugų teikėjai nėra pareiškėjo darbuotojai</a:t>
          </a:r>
          <a:endParaRPr lang="lt-LT" sz="1600" kern="1200" dirty="0"/>
        </a:p>
      </dsp:txBody>
      <dsp:txXfrm>
        <a:off x="2581765" y="3050104"/>
        <a:ext cx="2293024" cy="850712"/>
      </dsp:txXfrm>
    </dsp:sp>
    <dsp:sp modelId="{A5800394-6579-4105-A631-4BF8DA4AE0AA}">
      <dsp:nvSpPr>
        <dsp:cNvPr id="0" name=""/>
        <dsp:cNvSpPr/>
      </dsp:nvSpPr>
      <dsp:spPr>
        <a:xfrm>
          <a:off x="5088137" y="458759"/>
          <a:ext cx="2293024" cy="1579893"/>
        </a:xfrm>
        <a:prstGeom prst="roundRect">
          <a:avLst/>
        </a:prstGeom>
        <a:blipFill rotWithShape="1">
          <a:blip xmlns:r="http://schemas.openxmlformats.org/officeDocument/2006/relationships" r:embed="rId3"/>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A91D7C-523D-4B46-AA04-4B2E4E6328F7}">
      <dsp:nvSpPr>
        <dsp:cNvPr id="0" name=""/>
        <dsp:cNvSpPr/>
      </dsp:nvSpPr>
      <dsp:spPr>
        <a:xfrm>
          <a:off x="5104188" y="2378900"/>
          <a:ext cx="2293024" cy="1822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lt-LT" sz="1600" kern="1200" dirty="0" smtClean="0">
              <a:solidFill>
                <a:schemeClr val="tx1"/>
              </a:solidFill>
              <a:latin typeface="Georgia" panose="02040502050405020303" pitchFamily="18" charset="0"/>
            </a:rPr>
            <a:t>projektui įgyvendinti reikalingoms priemonėms, įrangai, prekėms ir reikmenims įsigyti (įskaitant ilgalaikį turtą)</a:t>
          </a:r>
          <a:endParaRPr lang="lt-LT" sz="1600" kern="1200" dirty="0"/>
        </a:p>
      </dsp:txBody>
      <dsp:txXfrm>
        <a:off x="5104188" y="2378900"/>
        <a:ext cx="2293024" cy="1822565"/>
      </dsp:txXfrm>
    </dsp:sp>
    <dsp:sp modelId="{B4220A0A-C39C-47C8-9787-2E06010DB574}">
      <dsp:nvSpPr>
        <dsp:cNvPr id="0" name=""/>
        <dsp:cNvSpPr/>
      </dsp:nvSpPr>
      <dsp:spPr>
        <a:xfrm>
          <a:off x="7912241" y="1625856"/>
          <a:ext cx="1721763" cy="1284927"/>
        </a:xfrm>
        <a:prstGeom prst="roundRect">
          <a:avLst/>
        </a:prstGeom>
        <a:blipFill rotWithShape="1">
          <a:blip xmlns:r="http://schemas.openxmlformats.org/officeDocument/2006/relationships" r:embed="rId4"/>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9A53A4-D6FB-452F-A715-F6A48E98FF8D}">
      <dsp:nvSpPr>
        <dsp:cNvPr id="0" name=""/>
        <dsp:cNvSpPr/>
      </dsp:nvSpPr>
      <dsp:spPr>
        <a:xfrm>
          <a:off x="7626611" y="3106702"/>
          <a:ext cx="2293024" cy="753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lt-LT" sz="1600" kern="1200" dirty="0" smtClean="0">
              <a:solidFill>
                <a:schemeClr val="tx1"/>
              </a:solidFill>
              <a:latin typeface="Georgia" panose="02040502050405020303" pitchFamily="18" charset="0"/>
            </a:rPr>
            <a:t>sporto varžybų nugalėtojų apdovanojimams (rašytiniams apdovanojimams, medaliams, taurėms)</a:t>
          </a:r>
          <a:endParaRPr lang="lt-LT" sz="1600" kern="1200" dirty="0"/>
        </a:p>
      </dsp:txBody>
      <dsp:txXfrm>
        <a:off x="7626611" y="3106702"/>
        <a:ext cx="2293024" cy="75384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9123FC-1445-4C4D-BF8D-0DC8E3767D5D}">
      <dsp:nvSpPr>
        <dsp:cNvPr id="0" name=""/>
        <dsp:cNvSpPr/>
      </dsp:nvSpPr>
      <dsp:spPr>
        <a:xfrm>
          <a:off x="468912" y="350189"/>
          <a:ext cx="1019743" cy="1307181"/>
        </a:xfrm>
        <a:prstGeom prst="roundRect">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A17C17-CD1B-46E1-B5F3-CFECF0B4D891}">
      <dsp:nvSpPr>
        <dsp:cNvPr id="0" name=""/>
        <dsp:cNvSpPr/>
      </dsp:nvSpPr>
      <dsp:spPr>
        <a:xfrm>
          <a:off x="4843" y="1903441"/>
          <a:ext cx="2305131" cy="1952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lt-LT" sz="1400" kern="1200" dirty="0" smtClean="0">
              <a:solidFill>
                <a:schemeClr val="tx1"/>
              </a:solidFill>
              <a:latin typeface="Georgia" panose="02040502050405020303" pitchFamily="18" charset="0"/>
            </a:rPr>
            <a:t>patalpoms, skirtoms projekto veiklai vykdyti, nuomoti ir (ar) eksploatuoti (šildymo, elektros energijos, vandens, nuotekų šalinimo, kitos patalpų išlaikymo ir priežiūros išlaidos)</a:t>
          </a:r>
          <a:endParaRPr lang="lt-LT" sz="1400" kern="1200" dirty="0"/>
        </a:p>
      </dsp:txBody>
      <dsp:txXfrm>
        <a:off x="4843" y="1903441"/>
        <a:ext cx="2305131" cy="1952789"/>
      </dsp:txXfrm>
    </dsp:sp>
    <dsp:sp modelId="{5103166F-3CAC-4C2E-965B-D867D15B403F}">
      <dsp:nvSpPr>
        <dsp:cNvPr id="0" name=""/>
        <dsp:cNvSpPr/>
      </dsp:nvSpPr>
      <dsp:spPr>
        <a:xfrm>
          <a:off x="2779696" y="1266649"/>
          <a:ext cx="1826908" cy="1356273"/>
        </a:xfrm>
        <a:prstGeom prst="roundRect">
          <a:avLst/>
        </a:prstGeom>
        <a:blipFill rotWithShape="1">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EF4C21-7782-4FDD-B24C-1555EC5E5073}">
      <dsp:nvSpPr>
        <dsp:cNvPr id="0" name=""/>
        <dsp:cNvSpPr/>
      </dsp:nvSpPr>
      <dsp:spPr>
        <a:xfrm>
          <a:off x="2540584" y="2738903"/>
          <a:ext cx="2305131" cy="855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lt-LT" sz="1400" kern="1200" dirty="0" smtClean="0">
              <a:latin typeface="Georgia" panose="02040502050405020303" pitchFamily="18" charset="0"/>
            </a:rPr>
            <a:t>ryšio paslaugoms teikti (telefono, fakso, interneto, pašto išlaidos)</a:t>
          </a:r>
          <a:endParaRPr lang="lt-LT" sz="1400" kern="1200" dirty="0">
            <a:latin typeface="Georgia" panose="02040502050405020303" pitchFamily="18" charset="0"/>
          </a:endParaRPr>
        </a:p>
      </dsp:txBody>
      <dsp:txXfrm>
        <a:off x="2540584" y="2738903"/>
        <a:ext cx="2305131" cy="855203"/>
      </dsp:txXfrm>
    </dsp:sp>
    <dsp:sp modelId="{A5800394-6579-4105-A631-4BF8DA4AE0AA}">
      <dsp:nvSpPr>
        <dsp:cNvPr id="0" name=""/>
        <dsp:cNvSpPr/>
      </dsp:nvSpPr>
      <dsp:spPr>
        <a:xfrm>
          <a:off x="5406443" y="423872"/>
          <a:ext cx="1516361" cy="1519115"/>
        </a:xfrm>
        <a:prstGeom prst="roundRect">
          <a:avLst/>
        </a:prstGeom>
        <a:blipFill rotWithShape="1">
          <a:blip xmlns:r="http://schemas.openxmlformats.org/officeDocument/2006/relationships" r:embed="rId3"/>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A91D7C-523D-4B46-AA04-4B2E4E6328F7}">
      <dsp:nvSpPr>
        <dsp:cNvPr id="0" name=""/>
        <dsp:cNvSpPr/>
      </dsp:nvSpPr>
      <dsp:spPr>
        <a:xfrm>
          <a:off x="5076325" y="2046875"/>
          <a:ext cx="2305131" cy="1832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lt-LT" sz="1400" kern="1200" dirty="0" smtClean="0">
              <a:latin typeface="Georgia" panose="02040502050405020303" pitchFamily="18" charset="0"/>
            </a:rPr>
            <a:t>transporto išlaidos Lietuvoje (degalai, eksploatacija, transporto priemonės valdytojų civilinės atsakomybės privalomasis draudimas, transporto priemonės remontas, transporto nuoma, transporto bilietai)</a:t>
          </a:r>
          <a:endParaRPr lang="lt-LT" sz="1400" kern="1200" dirty="0">
            <a:latin typeface="Georgia" panose="02040502050405020303" pitchFamily="18" charset="0"/>
          </a:endParaRPr>
        </a:p>
      </dsp:txBody>
      <dsp:txXfrm>
        <a:off x="5076325" y="2046875"/>
        <a:ext cx="2305131" cy="1832188"/>
      </dsp:txXfrm>
    </dsp:sp>
    <dsp:sp modelId="{B4220A0A-C39C-47C8-9787-2E06010DB574}">
      <dsp:nvSpPr>
        <dsp:cNvPr id="0" name=""/>
        <dsp:cNvSpPr/>
      </dsp:nvSpPr>
      <dsp:spPr>
        <a:xfrm>
          <a:off x="7923271" y="1307135"/>
          <a:ext cx="1730853" cy="1291711"/>
        </a:xfrm>
        <a:prstGeom prst="roundRect">
          <a:avLst/>
        </a:prstGeom>
        <a:blipFill rotWithShape="1">
          <a:blip xmlns:r="http://schemas.openxmlformats.org/officeDocument/2006/relationships" r:embed="rId4"/>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9A53A4-D6FB-452F-A715-F6A48E98FF8D}">
      <dsp:nvSpPr>
        <dsp:cNvPr id="0" name=""/>
        <dsp:cNvSpPr/>
      </dsp:nvSpPr>
      <dsp:spPr>
        <a:xfrm>
          <a:off x="7612066" y="2795799"/>
          <a:ext cx="2305131" cy="757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lt-LT" sz="1400" kern="1200" dirty="0" smtClean="0">
              <a:latin typeface="Georgia" panose="02040502050405020303" pitchFamily="18" charset="0"/>
            </a:rPr>
            <a:t>savanoriškos veiklos organizavimo išlaidos</a:t>
          </a:r>
          <a:endParaRPr lang="lt-LT" sz="1400" kern="1200" dirty="0">
            <a:latin typeface="Georgia" panose="02040502050405020303" pitchFamily="18" charset="0"/>
          </a:endParaRPr>
        </a:p>
      </dsp:txBody>
      <dsp:txXfrm>
        <a:off x="7612066" y="2795799"/>
        <a:ext cx="2305131" cy="757821"/>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pPr/>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pPr/>
              <a:t>10/17/2018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pPr/>
              <a:t>10/17/2018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10/17/2018</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10/17/2018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png"/><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3.png"/><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lt/url?sa=i&amp;rct=j&amp;q=&amp;esrc=s&amp;source=images&amp;cd=&amp;cad=rja&amp;uact=8&amp;ved=2ahUKEwjE9_-cxeTdAhVLWywKHT6kCU4QjRx6BAgBEAU&amp;url=http://www.smartstartofmeck.org/event/executive-meeting/&amp;psig=AOvVaw0j9dFXsXiDI-9NR2o2LWNF&amp;ust=1538459155262610"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3.png"/><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3.png"/><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3.png"/><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3.png"/><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3.png"/><Relationship Id="rId2" Type="http://schemas.openxmlformats.org/officeDocument/2006/relationships/diagramData" Target="../diagrams/data12.xml"/><Relationship Id="rId1" Type="http://schemas.openxmlformats.org/officeDocument/2006/relationships/slideLayout" Target="../slideLayouts/slideLayout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3.png"/><Relationship Id="rId2" Type="http://schemas.openxmlformats.org/officeDocument/2006/relationships/diagramData" Target="../diagrams/data13.xml"/><Relationship Id="rId1" Type="http://schemas.openxmlformats.org/officeDocument/2006/relationships/slideLayout" Target="../slideLayouts/slideLayout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3.png"/><Relationship Id="rId2" Type="http://schemas.openxmlformats.org/officeDocument/2006/relationships/diagramData" Target="../diagrams/data14.xml"/><Relationship Id="rId1" Type="http://schemas.openxmlformats.org/officeDocument/2006/relationships/slideLayout" Target="../slideLayouts/slideLayout1.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3.png"/><Relationship Id="rId2" Type="http://schemas.openxmlformats.org/officeDocument/2006/relationships/diagramData" Target="../diagrams/data15.xml"/><Relationship Id="rId1" Type="http://schemas.openxmlformats.org/officeDocument/2006/relationships/slideLayout" Target="../slideLayouts/slideLayout1.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3.png"/><Relationship Id="rId2" Type="http://schemas.openxmlformats.org/officeDocument/2006/relationships/diagramData" Target="../diagrams/data18.xml"/><Relationship Id="rId1" Type="http://schemas.openxmlformats.org/officeDocument/2006/relationships/slideLayout" Target="../slideLayouts/slideLayout1.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3.png"/><Relationship Id="rId2" Type="http://schemas.openxmlformats.org/officeDocument/2006/relationships/diagramData" Target="../diagrams/data20.xml"/><Relationship Id="rId1" Type="http://schemas.openxmlformats.org/officeDocument/2006/relationships/slideLayout" Target="../slideLayouts/slideLayout1.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lt/url?sa=i&amp;rct=j&amp;q=&amp;esrc=s&amp;source=images&amp;cd=&amp;cad=rja&amp;uact=8&amp;ved=2ahUKEwjjvNyWxuTdAhVTKywKHfBnCO0QjRx6BAgBEAU&amp;url=http://www.beladm.ru/obshestvennoe-obsuzhdenie/&amp;psig=AOvVaw3jOWmarJIF7JYOIfQnmvYT&amp;ust=1538459432060207"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png"/><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1460665"/>
            <a:ext cx="7766936" cy="3111335"/>
          </a:xfrm>
        </p:spPr>
        <p:txBody>
          <a:bodyPr/>
          <a:lstStyle/>
          <a:p>
            <a:pPr algn="ctr"/>
            <a:r>
              <a:rPr lang="en-US" sz="3200" b="1" dirty="0" smtClean="0">
                <a:solidFill>
                  <a:schemeClr val="tx1"/>
                </a:solidFill>
                <a:latin typeface="Georgia" pitchFamily="18" charset="0"/>
              </a:rPr>
              <a:t>NEĮGALIŲJŲ SOCIALINĖS INTEGRACIJOS PER KŪNO KULTŪRĄ IR SPORTĄ PROJEKTŲ ATRANKOS KONKURSO ORGANIZAVIMAS IR PROJEKTŲ ĮGYVENDINIMAS</a:t>
            </a:r>
            <a:endParaRPr lang="en-US" sz="3200" b="1" dirty="0">
              <a:solidFill>
                <a:schemeClr val="tx1"/>
              </a:solidFill>
              <a:latin typeface="Georgia" pitchFamily="18" charset="0"/>
            </a:endParaRPr>
          </a:p>
        </p:txBody>
      </p:sp>
      <p:sp>
        <p:nvSpPr>
          <p:cNvPr id="3" name="Subtitle 2"/>
          <p:cNvSpPr>
            <a:spLocks noGrp="1"/>
          </p:cNvSpPr>
          <p:nvPr>
            <p:ph type="subTitle" idx="1"/>
          </p:nvPr>
        </p:nvSpPr>
        <p:spPr>
          <a:xfrm>
            <a:off x="1507067" y="5925787"/>
            <a:ext cx="7766936" cy="932213"/>
          </a:xfrm>
        </p:spPr>
        <p:txBody>
          <a:bodyPr/>
          <a:lstStyle/>
          <a:p>
            <a:pPr algn="ctr"/>
            <a:r>
              <a:rPr lang="lt-LT" sz="3200" b="1" dirty="0" smtClean="0">
                <a:latin typeface="Georgia" pitchFamily="18" charset="0"/>
              </a:rPr>
              <a:t>2018 spalis</a:t>
            </a:r>
          </a:p>
          <a:p>
            <a:pPr algn="ctr"/>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2979" y="343938"/>
            <a:ext cx="4695112" cy="832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5272" y="339160"/>
            <a:ext cx="646113"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5167" y="478860"/>
            <a:ext cx="938213"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590185" y="4787228"/>
            <a:ext cx="5600700" cy="923330"/>
          </a:xfrm>
          <a:prstGeom prst="rect">
            <a:avLst/>
          </a:prstGeom>
          <a:noFill/>
        </p:spPr>
        <p:txBody>
          <a:bodyPr wrap="square" rtlCol="0">
            <a:spAutoFit/>
          </a:bodyPr>
          <a:lstStyle/>
          <a:p>
            <a:pPr algn="ctr"/>
            <a:r>
              <a:rPr lang="lt-LT" dirty="0" smtClean="0">
                <a:latin typeface="Georgia" panose="02040502050405020303" pitchFamily="18" charset="0"/>
              </a:rPr>
              <a:t>Pranešimą </a:t>
            </a:r>
            <a:r>
              <a:rPr lang="lt-LT" dirty="0">
                <a:latin typeface="Georgia" panose="02040502050405020303" pitchFamily="18" charset="0"/>
              </a:rPr>
              <a:t>parengė Programų koordinavimo ir įgyvendinimo skyriaus vyriausioji </a:t>
            </a:r>
            <a:r>
              <a:rPr lang="lt-LT" dirty="0" smtClean="0">
                <a:latin typeface="Georgia" panose="02040502050405020303" pitchFamily="18" charset="0"/>
              </a:rPr>
              <a:t>specialistė</a:t>
            </a:r>
          </a:p>
          <a:p>
            <a:pPr algn="ctr"/>
            <a:r>
              <a:rPr lang="lt-LT" dirty="0" smtClean="0">
                <a:latin typeface="Georgia" panose="02040502050405020303" pitchFamily="18" charset="0"/>
              </a:rPr>
              <a:t>Rasa </a:t>
            </a:r>
            <a:r>
              <a:rPr lang="lt-LT" dirty="0">
                <a:latin typeface="Georgia" panose="02040502050405020303" pitchFamily="18" charset="0"/>
              </a:rPr>
              <a:t>Grigaliūnienė</a:t>
            </a:r>
            <a:endParaRPr lang="en-US" dirty="0"/>
          </a:p>
        </p:txBody>
      </p:sp>
    </p:spTree>
    <p:extLst>
      <p:ext uri="{BB962C8B-B14F-4D97-AF65-F5344CB8AC3E}">
        <p14:creationId xmlns:p14="http://schemas.microsoft.com/office/powerpoint/2010/main" val="28843653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71020"/>
            <a:ext cx="7292802" cy="618978"/>
          </a:xfrm>
        </p:spPr>
        <p:txBody>
          <a:bodyPr/>
          <a:lstStyle/>
          <a:p>
            <a:pPr algn="ctr"/>
            <a:r>
              <a:rPr lang="lt-LT" sz="3200" b="1" dirty="0">
                <a:solidFill>
                  <a:schemeClr val="tx1"/>
                </a:solidFill>
                <a:latin typeface="Georgia" pitchFamily="18" charset="0"/>
              </a:rPr>
              <a:t>Reikalavimai pareiškėjams</a:t>
            </a:r>
            <a:endParaRPr lang="en-US" sz="3200" dirty="0"/>
          </a:p>
        </p:txBody>
      </p:sp>
      <p:graphicFrame>
        <p:nvGraphicFramePr>
          <p:cNvPr id="8" name="Diagram 7"/>
          <p:cNvGraphicFramePr/>
          <p:nvPr>
            <p:extLst>
              <p:ext uri="{D42A27DB-BD31-4B8C-83A1-F6EECF244321}">
                <p14:modId xmlns:p14="http://schemas.microsoft.com/office/powerpoint/2010/main" val="1483663401"/>
              </p:ext>
            </p:extLst>
          </p:nvPr>
        </p:nvGraphicFramePr>
        <p:xfrm>
          <a:off x="604911" y="1533378"/>
          <a:ext cx="10522634" cy="51628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2987" y="97860"/>
            <a:ext cx="938213"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12091" y="927100"/>
            <a:ext cx="8305007"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lt-LT" sz="2400" b="1" dirty="0" smtClean="0">
                <a:solidFill>
                  <a:schemeClr val="tx1"/>
                </a:solidFill>
                <a:latin typeface="Georgia" panose="02040502050405020303" pitchFamily="18" charset="0"/>
              </a:rPr>
              <a:t>Pareiškėjas negali būti kito pareiškėjo partneris</a:t>
            </a:r>
            <a:endParaRPr lang="lt-LT" sz="2400" b="1" dirty="0">
              <a:solidFill>
                <a:schemeClr val="tx1"/>
              </a:solidFill>
              <a:latin typeface="Georgia" panose="02040502050405020303" pitchFamily="18" charset="0"/>
            </a:endParaRPr>
          </a:p>
        </p:txBody>
      </p:sp>
    </p:spTree>
    <p:extLst>
      <p:ext uri="{BB962C8B-B14F-4D97-AF65-F5344CB8AC3E}">
        <p14:creationId xmlns:p14="http://schemas.microsoft.com/office/powerpoint/2010/main" val="1429731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599" y="87465"/>
            <a:ext cx="6301409" cy="701531"/>
          </a:xfrm>
        </p:spPr>
        <p:txBody>
          <a:bodyPr/>
          <a:lstStyle/>
          <a:p>
            <a:pPr algn="ctr"/>
            <a:r>
              <a:rPr lang="lt-LT" sz="3200" b="1" dirty="0">
                <a:solidFill>
                  <a:schemeClr val="tx1"/>
                </a:solidFill>
                <a:latin typeface="Georgia" pitchFamily="18" charset="0"/>
              </a:rPr>
              <a:t>Reikalavimai pareiškėjams</a:t>
            </a:r>
            <a:endParaRPr lang="en-US" sz="3200" dirty="0"/>
          </a:p>
        </p:txBody>
      </p:sp>
      <p:graphicFrame>
        <p:nvGraphicFramePr>
          <p:cNvPr id="8" name="Diagram 7"/>
          <p:cNvGraphicFramePr/>
          <p:nvPr>
            <p:extLst>
              <p:ext uri="{D42A27DB-BD31-4B8C-83A1-F6EECF244321}">
                <p14:modId xmlns:p14="http://schemas.microsoft.com/office/powerpoint/2010/main" val="4017943638"/>
              </p:ext>
            </p:extLst>
          </p:nvPr>
        </p:nvGraphicFramePr>
        <p:xfrm>
          <a:off x="633046" y="1524000"/>
          <a:ext cx="10761785" cy="4933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5386" y="196858"/>
            <a:ext cx="938213"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119185" y="898389"/>
            <a:ext cx="8778239" cy="369332"/>
          </a:xfrm>
          <a:prstGeom prst="rect">
            <a:avLst/>
          </a:prstGeom>
        </p:spPr>
        <p:txBody>
          <a:bodyPr wrap="square">
            <a:spAutoFit/>
          </a:bodyPr>
          <a:lstStyle/>
          <a:p>
            <a:r>
              <a:rPr lang="lt-LT" b="1" dirty="0" smtClean="0">
                <a:latin typeface="Georgia" pitchFamily="18" charset="0"/>
              </a:rPr>
              <a:t>Pareiškėjas projekte numatytai veiklai vykdyti turi turėti pakankamai:</a:t>
            </a:r>
            <a:endParaRPr lang="lt-LT" dirty="0"/>
          </a:p>
        </p:txBody>
      </p:sp>
    </p:spTree>
    <p:extLst>
      <p:ext uri="{BB962C8B-B14F-4D97-AF65-F5344CB8AC3E}">
        <p14:creationId xmlns:p14="http://schemas.microsoft.com/office/powerpoint/2010/main" val="42291907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36799" y="129811"/>
            <a:ext cx="6391103" cy="673396"/>
          </a:xfrm>
        </p:spPr>
        <p:txBody>
          <a:bodyPr/>
          <a:lstStyle/>
          <a:p>
            <a:pPr algn="ctr"/>
            <a:r>
              <a:rPr lang="lt-LT" sz="3200" b="1" dirty="0" smtClean="0">
                <a:solidFill>
                  <a:schemeClr val="tx1"/>
                </a:solidFill>
                <a:latin typeface="Georgia" panose="02040502050405020303" pitchFamily="18" charset="0"/>
              </a:rPr>
              <a:t>Tinkamos projekto išlaidos</a:t>
            </a:r>
            <a:endParaRPr lang="en-US" sz="3200" b="1" dirty="0">
              <a:solidFill>
                <a:schemeClr val="tx1"/>
              </a:solidFill>
              <a:latin typeface="Georgia" panose="02040502050405020303" pitchFamily="18" charset="0"/>
            </a:endParaRPr>
          </a:p>
        </p:txBody>
      </p:sp>
      <p:sp>
        <p:nvSpPr>
          <p:cNvPr id="3" name="Subtitle 2"/>
          <p:cNvSpPr>
            <a:spLocks noGrp="1"/>
          </p:cNvSpPr>
          <p:nvPr>
            <p:ph type="subTitle" idx="1"/>
          </p:nvPr>
        </p:nvSpPr>
        <p:spPr>
          <a:xfrm>
            <a:off x="994737" y="884465"/>
            <a:ext cx="9075225" cy="1266091"/>
          </a:xfrm>
        </p:spPr>
        <p:txBody>
          <a:bodyPr>
            <a:noAutofit/>
          </a:bodyPr>
          <a:lstStyle/>
          <a:p>
            <a:pPr algn="ctr"/>
            <a:r>
              <a:rPr lang="lt-LT" sz="2000" dirty="0" smtClean="0">
                <a:solidFill>
                  <a:schemeClr val="tx1"/>
                </a:solidFill>
                <a:latin typeface="Georgia" panose="02040502050405020303" pitchFamily="18" charset="0"/>
              </a:rPr>
              <a:t>Išlaidos </a:t>
            </a:r>
            <a:r>
              <a:rPr lang="lt-LT" sz="2000" dirty="0">
                <a:solidFill>
                  <a:schemeClr val="tx1"/>
                </a:solidFill>
                <a:latin typeface="Georgia" panose="02040502050405020303" pitchFamily="18" charset="0"/>
              </a:rPr>
              <a:t>turi būti tiesiogiai susijusios su projekte numatytomis veiklomis ir būtinos projektui vykdyti, pagrįstos projekto įgyvendinimo eiga ir planu, išlaidų pobūdžiu ir </a:t>
            </a:r>
            <a:r>
              <a:rPr lang="lt-LT" sz="2000" dirty="0" smtClean="0">
                <a:solidFill>
                  <a:schemeClr val="tx1"/>
                </a:solidFill>
                <a:latin typeface="Georgia" panose="02040502050405020303" pitchFamily="18" charset="0"/>
              </a:rPr>
              <a:t>kiekiu. Išlaidos </a:t>
            </a:r>
            <a:r>
              <a:rPr lang="lt-LT" sz="2000" dirty="0">
                <a:solidFill>
                  <a:schemeClr val="tx1"/>
                </a:solidFill>
                <a:latin typeface="Georgia" panose="02040502050405020303" pitchFamily="18" charset="0"/>
              </a:rPr>
              <a:t>turi būti </a:t>
            </a:r>
            <a:r>
              <a:rPr lang="lt-LT" sz="2000" dirty="0" smtClean="0">
                <a:solidFill>
                  <a:schemeClr val="tx1"/>
                </a:solidFill>
                <a:latin typeface="Georgia" panose="02040502050405020303" pitchFamily="18" charset="0"/>
              </a:rPr>
              <a:t>patiriamos projekto įgyvendinimo metu bei planuojamos atsižvelgiant į vidutines </a:t>
            </a:r>
            <a:r>
              <a:rPr lang="lt-LT" sz="2000" dirty="0">
                <a:solidFill>
                  <a:schemeClr val="tx1"/>
                </a:solidFill>
                <a:latin typeface="Georgia" panose="02040502050405020303" pitchFamily="18" charset="0"/>
              </a:rPr>
              <a:t>rinkos </a:t>
            </a:r>
            <a:r>
              <a:rPr lang="lt-LT" sz="2000" dirty="0" smtClean="0">
                <a:solidFill>
                  <a:schemeClr val="tx1"/>
                </a:solidFill>
                <a:latin typeface="Georgia" panose="02040502050405020303" pitchFamily="18" charset="0"/>
              </a:rPr>
              <a:t>kainas.</a:t>
            </a:r>
            <a:endParaRPr lang="en-US" sz="2000" dirty="0">
              <a:solidFill>
                <a:schemeClr val="tx1"/>
              </a:solidFill>
              <a:latin typeface="Georgia" panose="02040502050405020303" pitchFamily="18"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8586" y="211069"/>
            <a:ext cx="938213"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val="2022516845"/>
              </p:ext>
            </p:extLst>
          </p:nvPr>
        </p:nvGraphicFramePr>
        <p:xfrm>
          <a:off x="838200" y="2514600"/>
          <a:ext cx="9473417" cy="4062730"/>
        </p:xfrm>
        <a:graphic>
          <a:graphicData uri="http://schemas.openxmlformats.org/drawingml/2006/table">
            <a:tbl>
              <a:tblPr/>
              <a:tblGrid>
                <a:gridCol w="862854">
                  <a:extLst>
                    <a:ext uri="{9D8B030D-6E8A-4147-A177-3AD203B41FA5}">
                      <a16:colId xmlns:a16="http://schemas.microsoft.com/office/drawing/2014/main" xmlns="" val="20000"/>
                    </a:ext>
                  </a:extLst>
                </a:gridCol>
                <a:gridCol w="2660466">
                  <a:extLst>
                    <a:ext uri="{9D8B030D-6E8A-4147-A177-3AD203B41FA5}">
                      <a16:colId xmlns:a16="http://schemas.microsoft.com/office/drawing/2014/main" xmlns="" val="20001"/>
                    </a:ext>
                  </a:extLst>
                </a:gridCol>
                <a:gridCol w="1689756">
                  <a:extLst>
                    <a:ext uri="{9D8B030D-6E8A-4147-A177-3AD203B41FA5}">
                      <a16:colId xmlns:a16="http://schemas.microsoft.com/office/drawing/2014/main" xmlns="" val="20002"/>
                    </a:ext>
                  </a:extLst>
                </a:gridCol>
                <a:gridCol w="1366185">
                  <a:extLst>
                    <a:ext uri="{9D8B030D-6E8A-4147-A177-3AD203B41FA5}">
                      <a16:colId xmlns:a16="http://schemas.microsoft.com/office/drawing/2014/main" xmlns="" val="20003"/>
                    </a:ext>
                  </a:extLst>
                </a:gridCol>
                <a:gridCol w="1330233">
                  <a:extLst>
                    <a:ext uri="{9D8B030D-6E8A-4147-A177-3AD203B41FA5}">
                      <a16:colId xmlns:a16="http://schemas.microsoft.com/office/drawing/2014/main" xmlns="" val="20004"/>
                    </a:ext>
                  </a:extLst>
                </a:gridCol>
                <a:gridCol w="1563923">
                  <a:extLst>
                    <a:ext uri="{9D8B030D-6E8A-4147-A177-3AD203B41FA5}">
                      <a16:colId xmlns:a16="http://schemas.microsoft.com/office/drawing/2014/main" xmlns="" val="20005"/>
                    </a:ext>
                  </a:extLst>
                </a:gridCol>
              </a:tblGrid>
              <a:tr h="1630941">
                <a:tc>
                  <a:txBody>
                    <a:bodyPr/>
                    <a:lstStyle/>
                    <a:p>
                      <a:pPr algn="ctr" fontAlgn="ctr"/>
                      <a:r>
                        <a:rPr lang="lt-LT" sz="1800" b="1" i="0" u="none" strike="noStrike" dirty="0">
                          <a:solidFill>
                            <a:srgbClr val="000000"/>
                          </a:solidFill>
                          <a:effectLst/>
                          <a:latin typeface="Georgia" panose="02040502050405020303" pitchFamily="18" charset="0"/>
                        </a:rPr>
                        <a:t>Eil. Nr.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lt-LT" sz="1800" b="1" i="0" u="none" strike="noStrike" dirty="0">
                          <a:solidFill>
                            <a:srgbClr val="000000"/>
                          </a:solidFill>
                          <a:effectLst/>
                          <a:latin typeface="Georgia" panose="02040502050405020303" pitchFamily="18" charset="0"/>
                        </a:rPr>
                        <a:t>Išlaidų rūšis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lt-LT" sz="1800" b="1" i="0" u="none" strike="noStrike">
                          <a:solidFill>
                            <a:srgbClr val="000000"/>
                          </a:solidFill>
                          <a:effectLst/>
                          <a:latin typeface="Georgia" panose="02040502050405020303" pitchFamily="18" charset="0"/>
                        </a:rPr>
                        <a:t>Skaičiavimai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lt-LT" sz="1800" b="1" i="0" u="none" strike="noStrike">
                          <a:solidFill>
                            <a:srgbClr val="000000"/>
                          </a:solidFill>
                          <a:effectLst/>
                          <a:latin typeface="Georgia" panose="02040502050405020303" pitchFamily="18" charset="0"/>
                        </a:rPr>
                        <a:t>Prašoma suma (eurais)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lt-LT" sz="1800" b="1" i="0" u="none" strike="noStrike">
                          <a:solidFill>
                            <a:srgbClr val="000000"/>
                          </a:solidFill>
                          <a:effectLst/>
                          <a:latin typeface="Georgia" panose="02040502050405020303" pitchFamily="18" charset="0"/>
                        </a:rPr>
                        <a:t>Kiti finansavimo šaltiniai (eurais)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lt-LT" sz="1800" b="1" i="0" u="none" strike="noStrike" dirty="0">
                          <a:solidFill>
                            <a:srgbClr val="000000"/>
                          </a:solidFill>
                          <a:effectLst/>
                          <a:latin typeface="Georgia" panose="02040502050405020303" pitchFamily="18" charset="0"/>
                        </a:rPr>
                        <a:t>Išlaidų pagrindimas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0"/>
                  </a:ext>
                </a:extLst>
              </a:tr>
              <a:tr h="335186">
                <a:tc gridSpan="6">
                  <a:txBody>
                    <a:bodyPr/>
                    <a:lstStyle/>
                    <a:p>
                      <a:pPr algn="l" fontAlgn="ctr"/>
                      <a:r>
                        <a:rPr lang="lt-LT" sz="1800" b="1" i="0" u="none" strike="noStrike" dirty="0">
                          <a:solidFill>
                            <a:srgbClr val="000000"/>
                          </a:solidFill>
                          <a:effectLst/>
                          <a:latin typeface="Georgia" panose="02040502050405020303" pitchFamily="18" charset="0"/>
                        </a:rPr>
                        <a:t>I. Administravimo išlaidos (ne daugiau kaip 20 procentų projektui skirtų lėšų)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extLst>
                  <a:ext uri="{0D108BD9-81ED-4DB2-BD59-A6C34878D82A}">
                    <a16:rowId xmlns:a16="http://schemas.microsoft.com/office/drawing/2014/main" xmlns="" val="10001"/>
                  </a:ext>
                </a:extLst>
              </a:tr>
              <a:tr h="587139">
                <a:tc gridSpan="3">
                  <a:txBody>
                    <a:bodyPr/>
                    <a:lstStyle/>
                    <a:p>
                      <a:pPr algn="l" fontAlgn="t"/>
                      <a:r>
                        <a:rPr lang="it-IT" sz="1800" b="1" i="0" u="none" strike="noStrike" dirty="0">
                          <a:solidFill>
                            <a:srgbClr val="000000"/>
                          </a:solidFill>
                          <a:effectLst/>
                          <a:latin typeface="Georgia" panose="02040502050405020303" pitchFamily="18" charset="0"/>
                        </a:rPr>
                        <a:t>Iš viso (1 + 2 + 3):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lt-LT"/>
                    </a:p>
                  </a:txBody>
                  <a:tcPr/>
                </a:tc>
                <a:tc hMerge="1">
                  <a:txBody>
                    <a:bodyPr/>
                    <a:lstStyle/>
                    <a:p>
                      <a:endParaRPr lang="lt-LT"/>
                    </a:p>
                  </a:txBody>
                  <a:tcPr/>
                </a:tc>
                <a:tc>
                  <a:txBody>
                    <a:bodyPr/>
                    <a:lstStyle/>
                    <a:p>
                      <a:pPr algn="ctr" fontAlgn="b"/>
                      <a:r>
                        <a:rPr lang="lt-LT" sz="3200" b="1" i="0" u="none" strike="noStrike" dirty="0">
                          <a:solidFill>
                            <a:srgbClr val="000000"/>
                          </a:solidFill>
                          <a:effectLst/>
                          <a:latin typeface="Georgia" panose="02040502050405020303" pitchFamily="18"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t-LT" sz="1200" b="0" i="0" u="none" strike="noStrike" dirty="0">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t-LT"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35186">
                <a:tc gridSpan="6">
                  <a:txBody>
                    <a:bodyPr/>
                    <a:lstStyle/>
                    <a:p>
                      <a:pPr algn="l" fontAlgn="b"/>
                      <a:r>
                        <a:rPr lang="lt-LT" sz="1800" b="1" i="0" u="none" strike="noStrike" dirty="0">
                          <a:solidFill>
                            <a:srgbClr val="000000"/>
                          </a:solidFill>
                          <a:effectLst/>
                          <a:latin typeface="Georgia" panose="02040502050405020303" pitchFamily="18" charset="0"/>
                        </a:rPr>
                        <a:t>II. Projekto vykdymo išlaidos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extLst>
                  <a:ext uri="{0D108BD9-81ED-4DB2-BD59-A6C34878D82A}">
                    <a16:rowId xmlns:a16="http://schemas.microsoft.com/office/drawing/2014/main" xmlns="" val="10003"/>
                  </a:ext>
                </a:extLst>
              </a:tr>
              <a:tr h="587139">
                <a:tc gridSpan="3">
                  <a:txBody>
                    <a:bodyPr/>
                    <a:lstStyle/>
                    <a:p>
                      <a:pPr algn="l" fontAlgn="t"/>
                      <a:r>
                        <a:rPr lang="lt-LT" sz="1800" b="1" i="0" u="none" strike="noStrike" dirty="0">
                          <a:solidFill>
                            <a:srgbClr val="000000"/>
                          </a:solidFill>
                          <a:effectLst/>
                          <a:latin typeface="Georgia" panose="02040502050405020303" pitchFamily="18" charset="0"/>
                        </a:rPr>
                        <a:t> Iš viso (4+5+…+20):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lt-LT"/>
                    </a:p>
                  </a:txBody>
                  <a:tcPr/>
                </a:tc>
                <a:tc hMerge="1">
                  <a:txBody>
                    <a:bodyPr/>
                    <a:lstStyle/>
                    <a:p>
                      <a:endParaRPr lang="lt-LT"/>
                    </a:p>
                  </a:txBody>
                  <a:tcPr/>
                </a:tc>
                <a:tc>
                  <a:txBody>
                    <a:bodyPr/>
                    <a:lstStyle/>
                    <a:p>
                      <a:pPr algn="ctr" fontAlgn="b"/>
                      <a:r>
                        <a:rPr lang="lt-LT" sz="3200" b="1" i="0" u="none" strike="noStrike" dirty="0">
                          <a:solidFill>
                            <a:srgbClr val="000000"/>
                          </a:solidFill>
                          <a:effectLst/>
                          <a:latin typeface="Georgia" panose="02040502050405020303" pitchFamily="18" charset="0"/>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lt-LT" sz="12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t-LT"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87139">
                <a:tc gridSpan="3">
                  <a:txBody>
                    <a:bodyPr/>
                    <a:lstStyle/>
                    <a:p>
                      <a:pPr algn="l" fontAlgn="t"/>
                      <a:r>
                        <a:rPr lang="it-IT" sz="1800" b="1" i="0" u="none" strike="noStrike" dirty="0">
                          <a:solidFill>
                            <a:srgbClr val="000000"/>
                          </a:solidFill>
                          <a:effectLst/>
                          <a:latin typeface="Georgia" panose="02040502050405020303" pitchFamily="18" charset="0"/>
                        </a:rPr>
                        <a:t>Iš viso (1 + 2 + 3 + … + 20):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lt-LT"/>
                    </a:p>
                  </a:txBody>
                  <a:tcPr/>
                </a:tc>
                <a:tc hMerge="1">
                  <a:txBody>
                    <a:bodyPr/>
                    <a:lstStyle/>
                    <a:p>
                      <a:endParaRPr lang="lt-LT"/>
                    </a:p>
                  </a:txBody>
                  <a:tcPr/>
                </a:tc>
                <a:tc>
                  <a:txBody>
                    <a:bodyPr/>
                    <a:lstStyle/>
                    <a:p>
                      <a:pPr algn="ctr" fontAlgn="b"/>
                      <a:r>
                        <a:rPr lang="lt-LT" sz="3200" b="1" i="0" u="none" strike="noStrike" dirty="0" smtClean="0">
                          <a:solidFill>
                            <a:srgbClr val="000000"/>
                          </a:solidFill>
                          <a:effectLst/>
                          <a:latin typeface="Georgia" panose="02040502050405020303" pitchFamily="18" charset="0"/>
                        </a:rPr>
                        <a:t>100</a:t>
                      </a:r>
                      <a:r>
                        <a:rPr lang="lt-LT" sz="3200" b="1" i="0" u="none" strike="noStrike" dirty="0">
                          <a:solidFill>
                            <a:srgbClr val="000000"/>
                          </a:solidFill>
                          <a:effectLst/>
                          <a:latin typeface="Georgia" panose="02040502050405020303" pitchFamily="18"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t-LT"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t-LT"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849695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99225"/>
            <a:ext cx="9798537" cy="716087"/>
          </a:xfrm>
        </p:spPr>
        <p:txBody>
          <a:bodyPr/>
          <a:lstStyle/>
          <a:p>
            <a:pPr algn="ctr"/>
            <a:r>
              <a:rPr lang="lt-LT" sz="3200" b="1" dirty="0">
                <a:solidFill>
                  <a:schemeClr val="tx1"/>
                </a:solidFill>
                <a:latin typeface="Georgia" panose="02040502050405020303" pitchFamily="18" charset="0"/>
              </a:rPr>
              <a:t>Tinkamos </a:t>
            </a:r>
            <a:r>
              <a:rPr lang="lt-LT" sz="3200" b="1" dirty="0" smtClean="0">
                <a:solidFill>
                  <a:schemeClr val="tx1"/>
                </a:solidFill>
                <a:latin typeface="Georgia" panose="02040502050405020303" pitchFamily="18" charset="0"/>
              </a:rPr>
              <a:t>projekto administravimo </a:t>
            </a:r>
            <a:r>
              <a:rPr lang="lt-LT" sz="3200" b="1" dirty="0">
                <a:solidFill>
                  <a:schemeClr val="tx1"/>
                </a:solidFill>
                <a:latin typeface="Georgia" panose="02040502050405020303" pitchFamily="18" charset="0"/>
              </a:rPr>
              <a:t>išlaidos</a:t>
            </a:r>
            <a:endParaRPr lang="en-US" sz="3200" dirty="0"/>
          </a:p>
        </p:txBody>
      </p:sp>
      <p:sp>
        <p:nvSpPr>
          <p:cNvPr id="3" name="Subtitle 2"/>
          <p:cNvSpPr>
            <a:spLocks noGrp="1"/>
          </p:cNvSpPr>
          <p:nvPr>
            <p:ph type="subTitle" idx="1"/>
          </p:nvPr>
        </p:nvSpPr>
        <p:spPr>
          <a:xfrm>
            <a:off x="633046" y="2049342"/>
            <a:ext cx="10860259" cy="3141637"/>
          </a:xfrm>
        </p:spPr>
        <p:txBody>
          <a:bodyPr>
            <a:normAutofit/>
          </a:bodyPr>
          <a:lstStyle/>
          <a:p>
            <a:pPr marL="457200" indent="-457200" algn="l">
              <a:buFont typeface="Wingdings" panose="05000000000000000000" pitchFamily="2" charset="2"/>
              <a:buChar char="Ø"/>
            </a:pPr>
            <a:r>
              <a:rPr lang="lt-LT" sz="2500" dirty="0" smtClean="0">
                <a:solidFill>
                  <a:schemeClr val="tx1"/>
                </a:solidFill>
                <a:latin typeface="Georgia" panose="02040502050405020303" pitchFamily="18" charset="0"/>
              </a:rPr>
              <a:t>skirtos </a:t>
            </a:r>
            <a:r>
              <a:rPr lang="lt-LT" sz="2500" dirty="0">
                <a:solidFill>
                  <a:schemeClr val="tx1"/>
                </a:solidFill>
                <a:latin typeface="Georgia" panose="02040502050405020303" pitchFamily="18" charset="0"/>
              </a:rPr>
              <a:t>projekto vadovo, kuris administruoja ir organizuoja projekto veiklas, ir buhalterio išlaidoms darbo užmokesčiui, socialinio draudimo įmokoms, įmokoms į Garantinį fondą apmokėti. </a:t>
            </a:r>
            <a:endParaRPr lang="lt-LT" sz="2500" dirty="0" smtClean="0">
              <a:solidFill>
                <a:schemeClr val="tx1"/>
              </a:solidFill>
              <a:latin typeface="Georgia" panose="02040502050405020303" pitchFamily="18" charset="0"/>
            </a:endParaRPr>
          </a:p>
          <a:p>
            <a:pPr marL="457200" indent="-457200" algn="l">
              <a:buFont typeface="Wingdings" panose="05000000000000000000" pitchFamily="2" charset="2"/>
              <a:buChar char="Ø"/>
            </a:pPr>
            <a:r>
              <a:rPr lang="lt-LT" sz="2500" dirty="0" smtClean="0">
                <a:solidFill>
                  <a:schemeClr val="tx1"/>
                </a:solidFill>
                <a:latin typeface="Georgia" panose="02040502050405020303" pitchFamily="18" charset="0"/>
              </a:rPr>
              <a:t>užmokestis </a:t>
            </a:r>
            <a:r>
              <a:rPr lang="lt-LT" sz="2500" dirty="0">
                <a:solidFill>
                  <a:schemeClr val="tx1"/>
                </a:solidFill>
                <a:latin typeface="Georgia" panose="02040502050405020303" pitchFamily="18" charset="0"/>
              </a:rPr>
              <a:t>už buhalterinės apskaitos paslaugas pagal paslaugų sutartį (kai paslauga perkama iš buhalterinės apskaitos paslaugas teikiančios įmonės (įstaigos) ar buhalterinės apskaitos paslaugas savarankiškai teikiančio asmens</a:t>
            </a:r>
            <a:r>
              <a:rPr lang="lt-LT" sz="2500" dirty="0" smtClean="0">
                <a:solidFill>
                  <a:schemeClr val="tx1"/>
                </a:solidFill>
                <a:latin typeface="Georgia" panose="02040502050405020303" pitchFamily="18" charset="0"/>
              </a:rPr>
              <a:t>)</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787" y="223174"/>
            <a:ext cx="938213"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Susijęs vaizdas">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1105650" y="5015865"/>
            <a:ext cx="2537882" cy="1652221"/>
          </a:xfrm>
          <a:prstGeom prst="rect">
            <a:avLst/>
          </a:prstGeom>
          <a:noFill/>
          <a:ln>
            <a:noFill/>
          </a:ln>
        </p:spPr>
      </p:pic>
      <p:sp>
        <p:nvSpPr>
          <p:cNvPr id="8" name="TextBox 7"/>
          <p:cNvSpPr txBox="1"/>
          <p:nvPr/>
        </p:nvSpPr>
        <p:spPr>
          <a:xfrm>
            <a:off x="3981158" y="5345723"/>
            <a:ext cx="6826542" cy="954107"/>
          </a:xfrm>
          <a:prstGeom prst="rect">
            <a:avLst/>
          </a:prstGeom>
          <a:noFill/>
        </p:spPr>
        <p:txBody>
          <a:bodyPr wrap="square" rtlCol="0">
            <a:spAutoFit/>
          </a:bodyPr>
          <a:lstStyle/>
          <a:p>
            <a:r>
              <a:rPr lang="lt-LT" sz="2800" b="1" dirty="0" smtClean="0">
                <a:latin typeface="Georgia" panose="02040502050405020303" pitchFamily="18" charset="0"/>
              </a:rPr>
              <a:t>Administravimo išlaidos skirtos tik darbo užmokesčiui su mokesčiais</a:t>
            </a:r>
            <a:endParaRPr lang="lt-LT" sz="2800" b="1" dirty="0">
              <a:latin typeface="Georgia" panose="02040502050405020303" pitchFamily="18" charset="0"/>
            </a:endParaRPr>
          </a:p>
        </p:txBody>
      </p:sp>
      <p:sp>
        <p:nvSpPr>
          <p:cNvPr id="9" name="TextBox 8"/>
          <p:cNvSpPr txBox="1"/>
          <p:nvPr/>
        </p:nvSpPr>
        <p:spPr>
          <a:xfrm>
            <a:off x="1105650" y="1193800"/>
            <a:ext cx="9702050" cy="477054"/>
          </a:xfrm>
          <a:prstGeom prst="rect">
            <a:avLst/>
          </a:prstGeom>
          <a:noFill/>
        </p:spPr>
        <p:txBody>
          <a:bodyPr wrap="square" rtlCol="0">
            <a:spAutoFit/>
          </a:bodyPr>
          <a:lstStyle/>
          <a:p>
            <a:r>
              <a:rPr lang="lt-LT" sz="2500" b="1" dirty="0">
                <a:latin typeface="Georgia" panose="02040502050405020303" pitchFamily="18" charset="0"/>
              </a:rPr>
              <a:t>Ne daugiau kaip 20 procentų projektui planuojamų lėšų</a:t>
            </a:r>
          </a:p>
        </p:txBody>
      </p:sp>
    </p:spTree>
    <p:extLst>
      <p:ext uri="{BB962C8B-B14F-4D97-AF65-F5344CB8AC3E}">
        <p14:creationId xmlns:p14="http://schemas.microsoft.com/office/powerpoint/2010/main" val="1493037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6173" y="275661"/>
            <a:ext cx="8206428" cy="589360"/>
          </a:xfrm>
        </p:spPr>
        <p:txBody>
          <a:bodyPr/>
          <a:lstStyle/>
          <a:p>
            <a:pPr algn="ctr"/>
            <a:r>
              <a:rPr lang="lt-LT" sz="3200" b="1" dirty="0">
                <a:solidFill>
                  <a:schemeClr val="tx1"/>
                </a:solidFill>
                <a:latin typeface="Georgia" panose="02040502050405020303" pitchFamily="18" charset="0"/>
              </a:rPr>
              <a:t>Tinkamos projekto vykdymo išlaidos</a:t>
            </a:r>
            <a:endParaRPr lang="en-US" sz="3200" dirty="0"/>
          </a:p>
        </p:txBody>
      </p:sp>
      <p:graphicFrame>
        <p:nvGraphicFramePr>
          <p:cNvPr id="12" name="Diagram 11"/>
          <p:cNvGraphicFramePr/>
          <p:nvPr>
            <p:extLst>
              <p:ext uri="{D42A27DB-BD31-4B8C-83A1-F6EECF244321}">
                <p14:modId xmlns:p14="http://schemas.microsoft.com/office/powerpoint/2010/main" val="2964439760"/>
              </p:ext>
            </p:extLst>
          </p:nvPr>
        </p:nvGraphicFramePr>
        <p:xfrm>
          <a:off x="1042737" y="1155700"/>
          <a:ext cx="9922042"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3726" y="275661"/>
            <a:ext cx="938213"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24567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0544" y="177550"/>
            <a:ext cx="8206428" cy="589360"/>
          </a:xfrm>
        </p:spPr>
        <p:txBody>
          <a:bodyPr/>
          <a:lstStyle/>
          <a:p>
            <a:pPr algn="ctr"/>
            <a:r>
              <a:rPr lang="lt-LT" sz="3200" b="1" dirty="0">
                <a:solidFill>
                  <a:schemeClr val="tx1"/>
                </a:solidFill>
                <a:latin typeface="Georgia" panose="02040502050405020303" pitchFamily="18" charset="0"/>
              </a:rPr>
              <a:t>Tinkamos projekto vykdymo išlaidos</a:t>
            </a:r>
            <a:endParaRPr lang="en-US" sz="3200" dirty="0"/>
          </a:p>
        </p:txBody>
      </p:sp>
      <p:graphicFrame>
        <p:nvGraphicFramePr>
          <p:cNvPr id="12" name="Diagram 11"/>
          <p:cNvGraphicFramePr/>
          <p:nvPr>
            <p:extLst>
              <p:ext uri="{D42A27DB-BD31-4B8C-83A1-F6EECF244321}">
                <p14:modId xmlns:p14="http://schemas.microsoft.com/office/powerpoint/2010/main" val="1033424255"/>
              </p:ext>
            </p:extLst>
          </p:nvPr>
        </p:nvGraphicFramePr>
        <p:xfrm>
          <a:off x="1042737" y="1676400"/>
          <a:ext cx="9922042" cy="4860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2331" y="245489"/>
            <a:ext cx="938213"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9129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6173" y="301060"/>
            <a:ext cx="8206428" cy="589360"/>
          </a:xfrm>
        </p:spPr>
        <p:txBody>
          <a:bodyPr/>
          <a:lstStyle/>
          <a:p>
            <a:pPr algn="ctr"/>
            <a:r>
              <a:rPr lang="lt-LT" sz="3200" b="1" dirty="0">
                <a:solidFill>
                  <a:schemeClr val="tx1"/>
                </a:solidFill>
                <a:latin typeface="Georgia" panose="02040502050405020303" pitchFamily="18" charset="0"/>
              </a:rPr>
              <a:t>Tinkamos projekto vykdymo išlaidos</a:t>
            </a:r>
            <a:endParaRPr lang="en-US" sz="3200" dirty="0"/>
          </a:p>
        </p:txBody>
      </p:sp>
      <p:graphicFrame>
        <p:nvGraphicFramePr>
          <p:cNvPr id="12" name="Diagram 11"/>
          <p:cNvGraphicFramePr/>
          <p:nvPr>
            <p:extLst>
              <p:ext uri="{D42A27DB-BD31-4B8C-83A1-F6EECF244321}">
                <p14:modId xmlns:p14="http://schemas.microsoft.com/office/powerpoint/2010/main" val="3195849923"/>
              </p:ext>
            </p:extLst>
          </p:nvPr>
        </p:nvGraphicFramePr>
        <p:xfrm>
          <a:off x="1042737" y="1676400"/>
          <a:ext cx="9922042" cy="4860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2737" y="298282"/>
            <a:ext cx="938213"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56818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6173" y="177550"/>
            <a:ext cx="8206428" cy="589360"/>
          </a:xfrm>
        </p:spPr>
        <p:txBody>
          <a:bodyPr/>
          <a:lstStyle/>
          <a:p>
            <a:pPr algn="ctr"/>
            <a:r>
              <a:rPr lang="lt-LT" sz="3200" b="1" dirty="0">
                <a:solidFill>
                  <a:schemeClr val="tx1"/>
                </a:solidFill>
                <a:latin typeface="Georgia" panose="02040502050405020303" pitchFamily="18" charset="0"/>
              </a:rPr>
              <a:t>Tinkamos projekto vykdymo išlaidos</a:t>
            </a:r>
            <a:endParaRPr lang="en-US" sz="3200" dirty="0"/>
          </a:p>
        </p:txBody>
      </p:sp>
      <p:graphicFrame>
        <p:nvGraphicFramePr>
          <p:cNvPr id="12" name="Diagram 11"/>
          <p:cNvGraphicFramePr/>
          <p:nvPr>
            <p:extLst>
              <p:ext uri="{D42A27DB-BD31-4B8C-83A1-F6EECF244321}">
                <p14:modId xmlns:p14="http://schemas.microsoft.com/office/powerpoint/2010/main" val="3180294844"/>
              </p:ext>
            </p:extLst>
          </p:nvPr>
        </p:nvGraphicFramePr>
        <p:xfrm>
          <a:off x="1042737" y="1676400"/>
          <a:ext cx="9922042" cy="4860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7960" y="174772"/>
            <a:ext cx="938213"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19606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98690" y="179846"/>
            <a:ext cx="8602800" cy="535552"/>
          </a:xfrm>
        </p:spPr>
        <p:txBody>
          <a:bodyPr/>
          <a:lstStyle/>
          <a:p>
            <a:pPr algn="ctr"/>
            <a:r>
              <a:rPr lang="lt-LT" sz="3200" b="1" dirty="0">
                <a:solidFill>
                  <a:schemeClr val="tx1"/>
                </a:solidFill>
                <a:latin typeface="Georgia" panose="02040502050405020303" pitchFamily="18" charset="0"/>
              </a:rPr>
              <a:t>Netinkamos finansuoti </a:t>
            </a:r>
            <a:r>
              <a:rPr lang="lt-LT" sz="3200" b="1" dirty="0" smtClean="0">
                <a:solidFill>
                  <a:schemeClr val="tx1"/>
                </a:solidFill>
                <a:latin typeface="Georgia" panose="02040502050405020303" pitchFamily="18" charset="0"/>
              </a:rPr>
              <a:t>projekto išlaidos</a:t>
            </a:r>
            <a:endParaRPr lang="en-US" sz="3200" b="1" dirty="0">
              <a:solidFill>
                <a:schemeClr val="tx1"/>
              </a:solidFill>
              <a:latin typeface="Georgia" panose="02040502050405020303" pitchFamily="18" charset="0"/>
            </a:endParaRPr>
          </a:p>
        </p:txBody>
      </p:sp>
      <p:sp>
        <p:nvSpPr>
          <p:cNvPr id="3" name="Subtitle 2"/>
          <p:cNvSpPr>
            <a:spLocks noGrp="1"/>
          </p:cNvSpPr>
          <p:nvPr>
            <p:ph type="subTitle" idx="1"/>
          </p:nvPr>
        </p:nvSpPr>
        <p:spPr>
          <a:xfrm>
            <a:off x="736600" y="1181100"/>
            <a:ext cx="10744200" cy="5511800"/>
          </a:xfrm>
        </p:spPr>
        <p:txBody>
          <a:bodyPr>
            <a:noAutofit/>
          </a:bodyPr>
          <a:lstStyle/>
          <a:p>
            <a:pPr marL="285750" indent="-285750" algn="l">
              <a:buFont typeface="Wingdings" panose="05000000000000000000" pitchFamily="2" charset="2"/>
              <a:buChar char="Ø"/>
            </a:pPr>
            <a:r>
              <a:rPr lang="lt-LT" sz="1600" dirty="0">
                <a:solidFill>
                  <a:schemeClr val="tx1"/>
                </a:solidFill>
                <a:latin typeface="Georgia" panose="02040502050405020303" pitchFamily="18" charset="0"/>
              </a:rPr>
              <a:t>projekto paraiškos </a:t>
            </a:r>
            <a:r>
              <a:rPr lang="lt-LT" sz="1600" dirty="0" smtClean="0">
                <a:solidFill>
                  <a:schemeClr val="tx1"/>
                </a:solidFill>
                <a:latin typeface="Georgia" panose="02040502050405020303" pitchFamily="18" charset="0"/>
              </a:rPr>
              <a:t>rengimo</a:t>
            </a:r>
          </a:p>
          <a:p>
            <a:pPr marL="285750" indent="-285750" algn="l">
              <a:buFont typeface="Wingdings" panose="05000000000000000000" pitchFamily="2" charset="2"/>
              <a:buChar char="Ø"/>
            </a:pPr>
            <a:r>
              <a:rPr lang="lt-LT" sz="1600" dirty="0">
                <a:solidFill>
                  <a:schemeClr val="tx1"/>
                </a:solidFill>
                <a:latin typeface="Georgia" panose="02040502050405020303" pitchFamily="18" charset="0"/>
              </a:rPr>
              <a:t>nesusijusios su finansuojama </a:t>
            </a:r>
            <a:r>
              <a:rPr lang="lt-LT" sz="1600" dirty="0" smtClean="0">
                <a:solidFill>
                  <a:schemeClr val="tx1"/>
                </a:solidFill>
                <a:latin typeface="Georgia" panose="02040502050405020303" pitchFamily="18" charset="0"/>
              </a:rPr>
              <a:t>veikla</a:t>
            </a:r>
          </a:p>
          <a:p>
            <a:pPr marL="285750" indent="-285750" algn="l">
              <a:buFont typeface="Wingdings" panose="05000000000000000000" pitchFamily="2" charset="2"/>
              <a:buChar char="Ø"/>
            </a:pPr>
            <a:r>
              <a:rPr lang="lt-LT" sz="1600" dirty="0">
                <a:solidFill>
                  <a:schemeClr val="tx1"/>
                </a:solidFill>
                <a:latin typeface="Georgia" panose="02040502050405020303" pitchFamily="18" charset="0"/>
              </a:rPr>
              <a:t>neužregistruotos pareiškėjo apskaitoje ir nepagrįstos patvirtinančių arba išlaidų apmokėjimą įrodančių dokumentų </a:t>
            </a:r>
            <a:r>
              <a:rPr lang="lt-LT" sz="1600" dirty="0" smtClean="0">
                <a:solidFill>
                  <a:schemeClr val="tx1"/>
                </a:solidFill>
                <a:latin typeface="Georgia" panose="02040502050405020303" pitchFamily="18" charset="0"/>
              </a:rPr>
              <a:t>originalais</a:t>
            </a:r>
          </a:p>
          <a:p>
            <a:pPr marL="285750" indent="-285750" algn="l">
              <a:buFont typeface="Wingdings" panose="05000000000000000000" pitchFamily="2" charset="2"/>
              <a:buChar char="Ø"/>
            </a:pPr>
            <a:r>
              <a:rPr lang="lt-LT" sz="1600" dirty="0">
                <a:solidFill>
                  <a:schemeClr val="tx1"/>
                </a:solidFill>
                <a:latin typeface="Georgia" panose="02040502050405020303" pitchFamily="18" charset="0"/>
              </a:rPr>
              <a:t>dengiamos iš kitų nacionalinių, Europos Sąjungos ar kitų paramos lėšų ir dubliuojančios projekto </a:t>
            </a:r>
            <a:r>
              <a:rPr lang="lt-LT" sz="1600" dirty="0" smtClean="0">
                <a:solidFill>
                  <a:schemeClr val="tx1"/>
                </a:solidFill>
                <a:latin typeface="Georgia" panose="02040502050405020303" pitchFamily="18" charset="0"/>
              </a:rPr>
              <a:t>išlaidas</a:t>
            </a:r>
          </a:p>
          <a:p>
            <a:pPr marL="285750" indent="-285750" algn="l">
              <a:buFont typeface="Wingdings" panose="05000000000000000000" pitchFamily="2" charset="2"/>
              <a:buChar char="Ø"/>
            </a:pPr>
            <a:r>
              <a:rPr lang="x-none" sz="1600" dirty="0">
                <a:solidFill>
                  <a:schemeClr val="tx1"/>
                </a:solidFill>
                <a:latin typeface="Georgia" panose="02040502050405020303" pitchFamily="18" charset="0"/>
              </a:rPr>
              <a:t>veiklų, vykdomų už projekto teritorijos ribų</a:t>
            </a:r>
            <a:r>
              <a:rPr lang="lt-LT" sz="1600" dirty="0">
                <a:solidFill>
                  <a:schemeClr val="tx1"/>
                </a:solidFill>
                <a:latin typeface="Georgia" panose="02040502050405020303" pitchFamily="18" charset="0"/>
              </a:rPr>
              <a:t> </a:t>
            </a:r>
            <a:r>
              <a:rPr lang="lt-LT" sz="1600" dirty="0" smtClean="0">
                <a:solidFill>
                  <a:schemeClr val="tx1"/>
                </a:solidFill>
                <a:latin typeface="Georgia" panose="02040502050405020303" pitchFamily="18" charset="0"/>
              </a:rPr>
              <a:t>išlaidos</a:t>
            </a:r>
          </a:p>
          <a:p>
            <a:pPr marL="285750" indent="-285750" algn="l">
              <a:buFont typeface="Wingdings" panose="05000000000000000000" pitchFamily="2" charset="2"/>
              <a:buChar char="Ø"/>
            </a:pPr>
            <a:r>
              <a:rPr lang="lt-LT" sz="1600" dirty="0">
                <a:solidFill>
                  <a:schemeClr val="tx1"/>
                </a:solidFill>
                <a:latin typeface="Georgia" panose="02040502050405020303" pitchFamily="18" charset="0"/>
              </a:rPr>
              <a:t>pareiškėjo įsiskolinimams padengti ar investiciniams projektams </a:t>
            </a:r>
            <a:r>
              <a:rPr lang="lt-LT" sz="1600" dirty="0" smtClean="0">
                <a:solidFill>
                  <a:schemeClr val="tx1"/>
                </a:solidFill>
                <a:latin typeface="Georgia" panose="02040502050405020303" pitchFamily="18" charset="0"/>
              </a:rPr>
              <a:t>finansuoti</a:t>
            </a:r>
          </a:p>
          <a:p>
            <a:pPr marL="285750" indent="-285750" algn="l">
              <a:buFont typeface="Wingdings" panose="05000000000000000000" pitchFamily="2" charset="2"/>
              <a:buChar char="Ø"/>
            </a:pPr>
            <a:r>
              <a:rPr lang="lt-LT" sz="1600" dirty="0">
                <a:solidFill>
                  <a:schemeClr val="tx1"/>
                </a:solidFill>
                <a:latin typeface="Georgia" panose="02040502050405020303" pitchFamily="18" charset="0"/>
              </a:rPr>
              <a:t>baudoms, finansinėms nuobaudoms, bylinėjimosi išlaidoms, </a:t>
            </a:r>
            <a:r>
              <a:rPr lang="lt-LT" sz="1600" dirty="0" smtClean="0">
                <a:solidFill>
                  <a:schemeClr val="tx1"/>
                </a:solidFill>
                <a:latin typeface="Georgia" panose="02040502050405020303" pitchFamily="18" charset="0"/>
              </a:rPr>
              <a:t>delspinigiams</a:t>
            </a:r>
          </a:p>
          <a:p>
            <a:pPr marL="285750" indent="-285750" algn="l">
              <a:buFont typeface="Wingdings" panose="05000000000000000000" pitchFamily="2" charset="2"/>
              <a:buChar char="Ø"/>
            </a:pPr>
            <a:r>
              <a:rPr lang="lt-LT" sz="1600" dirty="0">
                <a:solidFill>
                  <a:schemeClr val="tx1"/>
                </a:solidFill>
                <a:latin typeface="Georgia" panose="02040502050405020303" pitchFamily="18" charset="0"/>
              </a:rPr>
              <a:t>pastatų statybai, rekonstrukcijai, kapitaliniam ir (ar) einamajam remontui, pastatų techninei </a:t>
            </a:r>
            <a:r>
              <a:rPr lang="lt-LT" sz="1600" dirty="0" smtClean="0">
                <a:solidFill>
                  <a:schemeClr val="tx1"/>
                </a:solidFill>
                <a:latin typeface="Georgia" panose="02040502050405020303" pitchFamily="18" charset="0"/>
              </a:rPr>
              <a:t>priežiūrai</a:t>
            </a:r>
          </a:p>
          <a:p>
            <a:pPr marL="285750" indent="-285750" algn="l">
              <a:buFont typeface="Wingdings" panose="05000000000000000000" pitchFamily="2" charset="2"/>
              <a:buChar char="Ø"/>
            </a:pPr>
            <a:r>
              <a:rPr lang="lt-LT" sz="1600" dirty="0">
                <a:solidFill>
                  <a:schemeClr val="tx1"/>
                </a:solidFill>
                <a:latin typeface="Georgia" panose="02040502050405020303" pitchFamily="18" charset="0"/>
              </a:rPr>
              <a:t>lizingo, išperkamosios </a:t>
            </a:r>
            <a:r>
              <a:rPr lang="lt-LT" sz="1600" dirty="0" smtClean="0">
                <a:solidFill>
                  <a:schemeClr val="tx1"/>
                </a:solidFill>
                <a:latin typeface="Georgia" panose="02040502050405020303" pitchFamily="18" charset="0"/>
              </a:rPr>
              <a:t>nuomos</a:t>
            </a:r>
          </a:p>
          <a:p>
            <a:pPr marL="285750" indent="-285750" algn="l">
              <a:buFont typeface="Wingdings" panose="05000000000000000000" pitchFamily="2" charset="2"/>
              <a:buChar char="Ø"/>
            </a:pPr>
            <a:r>
              <a:rPr lang="lt-LT" sz="1600" dirty="0">
                <a:solidFill>
                  <a:schemeClr val="tx1"/>
                </a:solidFill>
                <a:latin typeface="Georgia" panose="02040502050405020303" pitchFamily="18" charset="0"/>
              </a:rPr>
              <a:t>patalpų, nuosavybės teise priklausančių pareiškėjui ir (ar) partneriui (-iams), nuomai projekto veiklai </a:t>
            </a:r>
            <a:r>
              <a:rPr lang="lt-LT" sz="1600" dirty="0" smtClean="0">
                <a:solidFill>
                  <a:schemeClr val="tx1"/>
                </a:solidFill>
                <a:latin typeface="Georgia" panose="02040502050405020303" pitchFamily="18" charset="0"/>
              </a:rPr>
              <a:t>vykdyti</a:t>
            </a:r>
          </a:p>
          <a:p>
            <a:pPr marL="285750" indent="-285750" algn="l">
              <a:buFont typeface="Wingdings" panose="05000000000000000000" pitchFamily="2" charset="2"/>
              <a:buChar char="Ø"/>
            </a:pPr>
            <a:r>
              <a:rPr lang="lt-LT" sz="1600" dirty="0">
                <a:solidFill>
                  <a:schemeClr val="tx1"/>
                </a:solidFill>
                <a:latin typeface="Georgia" panose="02040502050405020303" pitchFamily="18" charset="0"/>
              </a:rPr>
              <a:t>maistpinigiams, tiesiogiai mokamiems nenuolatinio pobūdžio dalyviams, išskyrus pagrįstus atvejus, kai organizuoti centralizuotą maitinimą nėra galimybės (pvz., varžybos vyksta miškuose, kur nėra maitinimo įstaigų)</a:t>
            </a:r>
            <a:endParaRPr lang="lt-LT" sz="1600" dirty="0" smtClean="0">
              <a:solidFill>
                <a:schemeClr val="tx1"/>
              </a:solidFill>
              <a:latin typeface="Georgia" panose="02040502050405020303" pitchFamily="18" charset="0"/>
            </a:endParaRPr>
          </a:p>
          <a:p>
            <a:pPr marL="285750" indent="-285750" algn="l">
              <a:buFont typeface="Wingdings" panose="05000000000000000000" pitchFamily="2" charset="2"/>
              <a:buChar char="Ø"/>
            </a:pPr>
            <a:r>
              <a:rPr lang="lt-LT" sz="1600" dirty="0">
                <a:solidFill>
                  <a:schemeClr val="tx1"/>
                </a:solidFill>
                <a:latin typeface="Georgia" panose="02040502050405020303" pitchFamily="18" charset="0"/>
              </a:rPr>
              <a:t>užsienio svečių dalyvavimo (kelionės, maitinimo, apgyvendinimo ir kt.) projekto veiklose išlaidos</a:t>
            </a:r>
          </a:p>
          <a:p>
            <a:pPr algn="l"/>
            <a:endParaRPr lang="lt-LT" sz="1400" dirty="0" smtClean="0">
              <a:solidFill>
                <a:schemeClr val="tx1"/>
              </a:solidFill>
              <a:latin typeface="Georgia" panose="02040502050405020303" pitchFamily="18" charset="0"/>
            </a:endParaRPr>
          </a:p>
          <a:p>
            <a:pPr algn="l"/>
            <a:endParaRPr lang="en-US" sz="1400" dirty="0">
              <a:solidFill>
                <a:schemeClr val="tx1"/>
              </a:solidFill>
              <a:latin typeface="Georgia" panose="02040502050405020303" pitchFamily="18"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716" y="123489"/>
            <a:ext cx="938213"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59308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21944" y="297196"/>
            <a:ext cx="8611937" cy="535552"/>
          </a:xfrm>
        </p:spPr>
        <p:txBody>
          <a:bodyPr/>
          <a:lstStyle/>
          <a:p>
            <a:pPr algn="ctr"/>
            <a:r>
              <a:rPr lang="lt-LT" sz="3200" b="1" dirty="0">
                <a:solidFill>
                  <a:schemeClr val="tx1"/>
                </a:solidFill>
                <a:latin typeface="Georgia" panose="02040502050405020303" pitchFamily="18" charset="0"/>
              </a:rPr>
              <a:t>Netinkamos finansuoti </a:t>
            </a:r>
            <a:r>
              <a:rPr lang="lt-LT" sz="3200" b="1" dirty="0" smtClean="0">
                <a:solidFill>
                  <a:schemeClr val="tx1"/>
                </a:solidFill>
                <a:latin typeface="Georgia" panose="02040502050405020303" pitchFamily="18" charset="0"/>
              </a:rPr>
              <a:t>projekto išlaidos</a:t>
            </a:r>
            <a:endParaRPr lang="en-US" sz="3200" b="1" dirty="0">
              <a:solidFill>
                <a:schemeClr val="tx1"/>
              </a:solidFill>
              <a:latin typeface="Georgia" panose="02040502050405020303" pitchFamily="18" charset="0"/>
            </a:endParaRPr>
          </a:p>
        </p:txBody>
      </p:sp>
      <p:sp>
        <p:nvSpPr>
          <p:cNvPr id="3" name="Subtitle 2"/>
          <p:cNvSpPr>
            <a:spLocks noGrp="1"/>
          </p:cNvSpPr>
          <p:nvPr>
            <p:ph type="subTitle" idx="1"/>
          </p:nvPr>
        </p:nvSpPr>
        <p:spPr>
          <a:xfrm>
            <a:off x="889000" y="1079500"/>
            <a:ext cx="9093200" cy="5448300"/>
          </a:xfrm>
        </p:spPr>
        <p:txBody>
          <a:bodyPr>
            <a:noAutofit/>
          </a:bodyPr>
          <a:lstStyle/>
          <a:p>
            <a:pPr marL="285750" indent="-285750" algn="l">
              <a:buFont typeface="Wingdings" panose="05000000000000000000" pitchFamily="2" charset="2"/>
              <a:buChar char="Ø"/>
            </a:pPr>
            <a:r>
              <a:rPr lang="lt-LT" sz="1600" dirty="0">
                <a:solidFill>
                  <a:schemeClr val="tx1"/>
                </a:solidFill>
                <a:latin typeface="Georgia" panose="02040502050405020303" pitchFamily="18" charset="0"/>
              </a:rPr>
              <a:t>reprezentacinės išlaidos, nurodytos Valstybės biudžeto lėšų naudojimo reprezentacinėms išlaidoms taisyklėse, patvirtintose Lietuvos Respublikos Vyriausybės 2002 m. birželio 17 d. nutarimu Nr. 919 „Dėl reprezentacinių išlaidų“, išskyrus išlaidas varžybų nugalėtojų apdovanojimams (rašytiniams nugalėtojų apdovanojimams, medaliams, taurėms</a:t>
            </a:r>
            <a:r>
              <a:rPr lang="lt-LT" sz="1600" dirty="0" smtClean="0">
                <a:solidFill>
                  <a:schemeClr val="tx1"/>
                </a:solidFill>
                <a:latin typeface="Georgia" panose="02040502050405020303" pitchFamily="18" charset="0"/>
              </a:rPr>
              <a:t>)</a:t>
            </a:r>
          </a:p>
          <a:p>
            <a:pPr marL="285750" indent="-285750" algn="l">
              <a:buFont typeface="Wingdings" panose="05000000000000000000" pitchFamily="2" charset="2"/>
              <a:buChar char="Ø"/>
            </a:pPr>
            <a:r>
              <a:rPr lang="lt-LT" sz="1600" dirty="0">
                <a:solidFill>
                  <a:schemeClr val="tx1"/>
                </a:solidFill>
                <a:latin typeface="Georgia" panose="02040502050405020303" pitchFamily="18" charset="0"/>
              </a:rPr>
              <a:t>žemei ir kitam nekilnojamajam turtui </a:t>
            </a:r>
            <a:r>
              <a:rPr lang="lt-LT" sz="1600" dirty="0" smtClean="0">
                <a:solidFill>
                  <a:schemeClr val="tx1"/>
                </a:solidFill>
                <a:latin typeface="Georgia" panose="02040502050405020303" pitchFamily="18" charset="0"/>
              </a:rPr>
              <a:t>pirkti</a:t>
            </a:r>
          </a:p>
          <a:p>
            <a:pPr marL="285750" indent="-285750" algn="l">
              <a:buFont typeface="Wingdings" panose="05000000000000000000" pitchFamily="2" charset="2"/>
              <a:buChar char="Ø"/>
            </a:pPr>
            <a:r>
              <a:rPr lang="lt-LT" sz="1600" dirty="0">
                <a:solidFill>
                  <a:schemeClr val="tx1"/>
                </a:solidFill>
                <a:latin typeface="Georgia" panose="02040502050405020303" pitchFamily="18" charset="0"/>
              </a:rPr>
              <a:t>transporto priemonėms </a:t>
            </a:r>
            <a:r>
              <a:rPr lang="lt-LT" sz="1600" dirty="0" smtClean="0">
                <a:solidFill>
                  <a:schemeClr val="tx1"/>
                </a:solidFill>
                <a:latin typeface="Georgia" panose="02040502050405020303" pitchFamily="18" charset="0"/>
              </a:rPr>
              <a:t>įsigyti</a:t>
            </a:r>
          </a:p>
          <a:p>
            <a:pPr marL="285750" indent="-285750" algn="l">
              <a:buFont typeface="Wingdings" panose="05000000000000000000" pitchFamily="2" charset="2"/>
              <a:buChar char="Ø"/>
            </a:pPr>
            <a:r>
              <a:rPr lang="lt-LT" sz="1600" dirty="0">
                <a:solidFill>
                  <a:schemeClr val="tx1"/>
                </a:solidFill>
                <a:latin typeface="Georgia" panose="02040502050405020303" pitchFamily="18" charset="0"/>
              </a:rPr>
              <a:t>maitinimosi išlaidų piniginėms </a:t>
            </a:r>
            <a:r>
              <a:rPr lang="lt-LT" sz="1600" dirty="0" smtClean="0">
                <a:solidFill>
                  <a:schemeClr val="tx1"/>
                </a:solidFill>
                <a:latin typeface="Georgia" panose="02040502050405020303" pitchFamily="18" charset="0"/>
              </a:rPr>
              <a:t>kompensacijoms</a:t>
            </a:r>
          </a:p>
          <a:p>
            <a:pPr marL="285750" indent="-285750" algn="l">
              <a:buFont typeface="Wingdings" panose="05000000000000000000" pitchFamily="2" charset="2"/>
              <a:buChar char="Ø"/>
            </a:pPr>
            <a:r>
              <a:rPr lang="lt-LT" sz="1600" dirty="0">
                <a:solidFill>
                  <a:schemeClr val="tx1"/>
                </a:solidFill>
                <a:latin typeface="Georgia" panose="02040502050405020303" pitchFamily="18" charset="0"/>
              </a:rPr>
              <a:t>maisto papildams ir maistinėms medžiagoms, kaip jos apibrėžtos Lietuvos higienos normoje HN 17:2016 „Maisto papildai“, patvirtintoje Lietuvos Respublikos sveikatos apsaugos ministro 2010 m. gegužės 13 d. įsakymu Nr. V-432 „Dėl Lietuvos higienos normos HN 17:2016 „Maisto papildai“ patvirtinimo“, bei vaistams (vaistiniams preparatams), kaip jie apibrėžti Lietuvos Respublikos farmacijos </a:t>
            </a:r>
            <a:r>
              <a:rPr lang="lt-LT" sz="1600" dirty="0" smtClean="0">
                <a:solidFill>
                  <a:schemeClr val="tx1"/>
                </a:solidFill>
                <a:latin typeface="Georgia" panose="02040502050405020303" pitchFamily="18" charset="0"/>
              </a:rPr>
              <a:t>įstatyme</a:t>
            </a:r>
          </a:p>
          <a:p>
            <a:pPr marL="285750" indent="-285750" algn="l">
              <a:buFont typeface="Wingdings" panose="05000000000000000000" pitchFamily="2" charset="2"/>
              <a:buChar char="Ø"/>
            </a:pPr>
            <a:r>
              <a:rPr lang="lt-LT" sz="1600" dirty="0">
                <a:solidFill>
                  <a:schemeClr val="tx1"/>
                </a:solidFill>
                <a:latin typeface="Georgia" panose="02040502050405020303" pitchFamily="18" charset="0"/>
              </a:rPr>
              <a:t>išmokoms, </a:t>
            </a:r>
            <a:r>
              <a:rPr lang="lt-LT" sz="1600" dirty="0" smtClean="0">
                <a:solidFill>
                  <a:schemeClr val="tx1"/>
                </a:solidFill>
                <a:latin typeface="Georgia" panose="02040502050405020303" pitchFamily="18" charset="0"/>
              </a:rPr>
              <a:t>pašalpoms</a:t>
            </a:r>
          </a:p>
          <a:p>
            <a:pPr marL="285750" indent="-285750" algn="l">
              <a:buFont typeface="Wingdings" panose="05000000000000000000" pitchFamily="2" charset="2"/>
              <a:buChar char="Ø"/>
            </a:pPr>
            <a:r>
              <a:rPr lang="lt-LT" sz="1600" dirty="0">
                <a:solidFill>
                  <a:schemeClr val="tx1"/>
                </a:solidFill>
                <a:latin typeface="Georgia" panose="02040502050405020303" pitchFamily="18" charset="0"/>
              </a:rPr>
              <a:t>darbui apmokėti asmenims, kai pats asmuo yra tos paslaugos gavėjas ir </a:t>
            </a:r>
            <a:r>
              <a:rPr lang="lt-LT" sz="1600" dirty="0" smtClean="0">
                <a:solidFill>
                  <a:schemeClr val="tx1"/>
                </a:solidFill>
                <a:latin typeface="Georgia" panose="02040502050405020303" pitchFamily="18" charset="0"/>
              </a:rPr>
              <a:t>teikėjas</a:t>
            </a:r>
          </a:p>
          <a:p>
            <a:pPr marL="285750" indent="-285750" algn="l">
              <a:buFont typeface="Wingdings" panose="05000000000000000000" pitchFamily="2" charset="2"/>
              <a:buChar char="Ø"/>
            </a:pPr>
            <a:r>
              <a:rPr lang="lt-LT" sz="1600" dirty="0">
                <a:solidFill>
                  <a:schemeClr val="tx1"/>
                </a:solidFill>
                <a:latin typeface="Georgia" panose="02040502050405020303" pitchFamily="18" charset="0"/>
              </a:rPr>
              <a:t>transporto priemonėms, nuosavybės teise priklausančioms Neįgaliųjų reikalų departamentui, drausti, einamajam ir kapitaliniam remontui</a:t>
            </a:r>
            <a:endParaRPr lang="lt-LT" sz="1600" dirty="0" smtClean="0">
              <a:solidFill>
                <a:schemeClr val="tx1"/>
              </a:solidFill>
              <a:latin typeface="Georgia" panose="02040502050405020303" pitchFamily="18" charset="0"/>
            </a:endParaRPr>
          </a:p>
          <a:p>
            <a:pPr algn="l"/>
            <a:endParaRPr lang="en-US" sz="1400" dirty="0">
              <a:solidFill>
                <a:schemeClr val="tx1"/>
              </a:solidFill>
              <a:latin typeface="Georgia" panose="02040502050405020303" pitchFamily="18"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959" y="240610"/>
            <a:ext cx="938213"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6123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6173" y="-228653"/>
            <a:ext cx="9453033" cy="1888102"/>
          </a:xfrm>
        </p:spPr>
        <p:txBody>
          <a:bodyPr/>
          <a:lstStyle/>
          <a:p>
            <a:pPr lvl="0" algn="ctr" defTabSz="914400">
              <a:spcBef>
                <a:spcPts val="0"/>
              </a:spcBef>
            </a:pPr>
            <a:r>
              <a:rPr lang="lt-LT" sz="3200" b="1" dirty="0" smtClean="0">
                <a:solidFill>
                  <a:prstClr val="black"/>
                </a:solidFill>
                <a:latin typeface="Georgia" panose="02040502050405020303" pitchFamily="18" charset="0"/>
                <a:ea typeface="+mn-ea"/>
                <a:cs typeface="+mn-cs"/>
              </a:rPr>
              <a:t>2019 m. Neįgaliųjų sportui numatyti pinigai</a:t>
            </a:r>
            <a:r>
              <a:rPr lang="lt-LT" sz="2400" b="1" dirty="0" smtClean="0">
                <a:solidFill>
                  <a:prstClr val="black"/>
                </a:solidFill>
                <a:latin typeface="Arial Black" panose="020B0A04020102020204" pitchFamily="34" charset="0"/>
                <a:ea typeface="+mn-ea"/>
                <a:cs typeface="+mn-cs"/>
              </a:rPr>
              <a:t/>
            </a:r>
            <a:br>
              <a:rPr lang="lt-LT" sz="2400" b="1" dirty="0" smtClean="0">
                <a:solidFill>
                  <a:prstClr val="black"/>
                </a:solidFill>
                <a:latin typeface="Arial Black" panose="020B0A04020102020204" pitchFamily="34" charset="0"/>
                <a:ea typeface="+mn-ea"/>
                <a:cs typeface="+mn-cs"/>
              </a:rPr>
            </a:br>
            <a:endParaRPr lang="en-US" b="1" dirty="0"/>
          </a:p>
        </p:txBody>
      </p:sp>
      <p:sp>
        <p:nvSpPr>
          <p:cNvPr id="3" name="Subtitle 2"/>
          <p:cNvSpPr>
            <a:spLocks noGrp="1"/>
          </p:cNvSpPr>
          <p:nvPr>
            <p:ph type="subTitle" idx="1"/>
          </p:nvPr>
        </p:nvSpPr>
        <p:spPr>
          <a:xfrm>
            <a:off x="3182587" y="2451100"/>
            <a:ext cx="7307613" cy="3059051"/>
          </a:xfrm>
        </p:spPr>
        <p:txBody>
          <a:bodyPr>
            <a:noAutofit/>
          </a:bodyPr>
          <a:lstStyle/>
          <a:p>
            <a:pPr algn="ctr"/>
            <a:r>
              <a:rPr lang="lt-LT" sz="3200" b="1" dirty="0" smtClean="0">
                <a:latin typeface="Georgia" panose="02040502050405020303" pitchFamily="18" charset="0"/>
              </a:rPr>
              <a:t>2019 m. Neįgaliųjų socialinės integracijos per kūno kultūrą ir sportą projektams numatyta</a:t>
            </a:r>
            <a:endParaRPr lang="en-US" sz="3200" b="1" dirty="0" smtClean="0">
              <a:latin typeface="Georgia" panose="02040502050405020303" pitchFamily="18" charset="0"/>
            </a:endParaRPr>
          </a:p>
          <a:p>
            <a:pPr algn="ctr"/>
            <a:r>
              <a:rPr lang="lt-LT" sz="3200" b="1" dirty="0" smtClean="0">
                <a:latin typeface="Georgia" panose="02040502050405020303" pitchFamily="18" charset="0"/>
              </a:rPr>
              <a:t> 350 tūkst. Eurų</a:t>
            </a:r>
          </a:p>
          <a:p>
            <a:endParaRPr lang="en-US" sz="32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960" y="237560"/>
            <a:ext cx="938213"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605" t="1672" r="19613" b="4861"/>
          <a:stretch/>
        </p:blipFill>
        <p:spPr bwMode="auto">
          <a:xfrm>
            <a:off x="943239" y="2451100"/>
            <a:ext cx="2065867" cy="2515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18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0900" y="101348"/>
            <a:ext cx="6812716" cy="677591"/>
          </a:xfrm>
        </p:spPr>
        <p:txBody>
          <a:bodyPr/>
          <a:lstStyle/>
          <a:p>
            <a:pPr algn="ctr"/>
            <a:r>
              <a:rPr lang="lt-LT" sz="3200" b="1" dirty="0" smtClean="0">
                <a:solidFill>
                  <a:schemeClr val="tx1"/>
                </a:solidFill>
                <a:latin typeface="Georgia" panose="02040502050405020303" pitchFamily="18" charset="0"/>
              </a:rPr>
              <a:t>Išlaidų apribojimai</a:t>
            </a:r>
            <a:endParaRPr lang="en-US" sz="3200" b="1" dirty="0">
              <a:solidFill>
                <a:schemeClr val="tx1"/>
              </a:solidFill>
              <a:latin typeface="Georgia" panose="02040502050405020303" pitchFamily="18" charset="0"/>
            </a:endParaRPr>
          </a:p>
        </p:txBody>
      </p:sp>
      <p:graphicFrame>
        <p:nvGraphicFramePr>
          <p:cNvPr id="7" name="Diagram 6"/>
          <p:cNvGraphicFramePr/>
          <p:nvPr>
            <p:extLst>
              <p:ext uri="{D42A27DB-BD31-4B8C-83A1-F6EECF244321}">
                <p14:modId xmlns:p14="http://schemas.microsoft.com/office/powerpoint/2010/main" val="404603070"/>
              </p:ext>
            </p:extLst>
          </p:nvPr>
        </p:nvGraphicFramePr>
        <p:xfrm>
          <a:off x="781994" y="1092200"/>
          <a:ext cx="10254973" cy="5212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3967" y="207845"/>
            <a:ext cx="938213"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94358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65180" y="148660"/>
            <a:ext cx="7037520" cy="966350"/>
          </a:xfrm>
        </p:spPr>
        <p:txBody>
          <a:bodyPr/>
          <a:lstStyle/>
          <a:p>
            <a:pPr algn="ctr"/>
            <a:r>
              <a:rPr lang="lt-LT" sz="3200" b="1" dirty="0">
                <a:solidFill>
                  <a:schemeClr val="tx1"/>
                </a:solidFill>
                <a:latin typeface="Georgia" panose="02040502050405020303" pitchFamily="18" charset="0"/>
              </a:rPr>
              <a:t>Išlaidų </a:t>
            </a:r>
            <a:r>
              <a:rPr lang="lt-LT" sz="3200" b="1" dirty="0" smtClean="0">
                <a:solidFill>
                  <a:schemeClr val="tx1"/>
                </a:solidFill>
                <a:latin typeface="Georgia" panose="02040502050405020303" pitchFamily="18" charset="0"/>
              </a:rPr>
              <a:t>apribojimai arba privalomas prisidėjimas</a:t>
            </a:r>
            <a:endParaRPr lang="en-US" sz="3200" b="1" dirty="0">
              <a:solidFill>
                <a:schemeClr val="tx1"/>
              </a:solidFill>
              <a:latin typeface="Georgia" panose="02040502050405020303" pitchFamily="18" charset="0"/>
            </a:endParaRPr>
          </a:p>
        </p:txBody>
      </p:sp>
      <p:graphicFrame>
        <p:nvGraphicFramePr>
          <p:cNvPr id="7" name="Diagram 6"/>
          <p:cNvGraphicFramePr/>
          <p:nvPr>
            <p:extLst>
              <p:ext uri="{D42A27DB-BD31-4B8C-83A1-F6EECF244321}">
                <p14:modId xmlns:p14="http://schemas.microsoft.com/office/powerpoint/2010/main" val="3848920459"/>
              </p:ext>
            </p:extLst>
          </p:nvPr>
        </p:nvGraphicFramePr>
        <p:xfrm>
          <a:off x="1507066" y="1302116"/>
          <a:ext cx="8716434" cy="5416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9540" y="335766"/>
            <a:ext cx="938213"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59777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6173" y="186760"/>
            <a:ext cx="7586927" cy="966350"/>
          </a:xfrm>
        </p:spPr>
        <p:txBody>
          <a:bodyPr/>
          <a:lstStyle/>
          <a:p>
            <a:pPr algn="ctr"/>
            <a:r>
              <a:rPr lang="lt-LT" sz="3200" b="1" dirty="0">
                <a:solidFill>
                  <a:schemeClr val="tx1"/>
                </a:solidFill>
                <a:latin typeface="Georgia" panose="02040502050405020303" pitchFamily="18" charset="0"/>
              </a:rPr>
              <a:t>Išlaidų </a:t>
            </a:r>
            <a:r>
              <a:rPr lang="lt-LT" sz="3200" b="1" dirty="0" smtClean="0">
                <a:solidFill>
                  <a:schemeClr val="tx1"/>
                </a:solidFill>
                <a:latin typeface="Georgia" panose="02040502050405020303" pitchFamily="18" charset="0"/>
              </a:rPr>
              <a:t>apribojimai arba privalomas prisidėjimas</a:t>
            </a:r>
            <a:endParaRPr lang="en-US" sz="3200" b="1" dirty="0">
              <a:solidFill>
                <a:schemeClr val="tx1"/>
              </a:solidFill>
              <a:latin typeface="Georgia" panose="02040502050405020303" pitchFamily="18" charset="0"/>
            </a:endParaRPr>
          </a:p>
        </p:txBody>
      </p:sp>
      <p:graphicFrame>
        <p:nvGraphicFramePr>
          <p:cNvPr id="7" name="Diagram 6"/>
          <p:cNvGraphicFramePr/>
          <p:nvPr>
            <p:extLst>
              <p:ext uri="{D42A27DB-BD31-4B8C-83A1-F6EECF244321}">
                <p14:modId xmlns:p14="http://schemas.microsoft.com/office/powerpoint/2010/main" val="3656401957"/>
              </p:ext>
            </p:extLst>
          </p:nvPr>
        </p:nvGraphicFramePr>
        <p:xfrm>
          <a:off x="1507066" y="1282700"/>
          <a:ext cx="8386233" cy="5397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7960" y="186760"/>
            <a:ext cx="938213"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74225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7880" y="300499"/>
            <a:ext cx="8839200" cy="541234"/>
          </a:xfrm>
        </p:spPr>
        <p:txBody>
          <a:bodyPr/>
          <a:lstStyle/>
          <a:p>
            <a:pPr algn="ctr"/>
            <a:r>
              <a:rPr lang="lt-LT" sz="3200" b="1" dirty="0" smtClean="0">
                <a:solidFill>
                  <a:schemeClr val="tx1"/>
                </a:solidFill>
                <a:latin typeface="Georgia" panose="02040502050405020303" pitchFamily="18" charset="0"/>
              </a:rPr>
              <a:t>Dokumentai teikiami kartu </a:t>
            </a:r>
            <a:r>
              <a:rPr lang="lt-LT" sz="3200" b="1" dirty="0">
                <a:solidFill>
                  <a:schemeClr val="tx1"/>
                </a:solidFill>
                <a:latin typeface="Georgia" panose="02040502050405020303" pitchFamily="18" charset="0"/>
              </a:rPr>
              <a:t>su </a:t>
            </a:r>
            <a:r>
              <a:rPr lang="lt-LT" sz="3200" b="1" dirty="0" smtClean="0">
                <a:solidFill>
                  <a:schemeClr val="tx1"/>
                </a:solidFill>
                <a:latin typeface="Georgia" panose="02040502050405020303" pitchFamily="18" charset="0"/>
              </a:rPr>
              <a:t>paraiška</a:t>
            </a:r>
            <a:endParaRPr lang="en-US" sz="3200" b="1" dirty="0">
              <a:solidFill>
                <a:schemeClr val="tx1"/>
              </a:solidFill>
              <a:latin typeface="Georgia" panose="02040502050405020303" pitchFamily="18" charset="0"/>
            </a:endParaRPr>
          </a:p>
        </p:txBody>
      </p:sp>
      <p:sp>
        <p:nvSpPr>
          <p:cNvPr id="3" name="Subtitle 2"/>
          <p:cNvSpPr>
            <a:spLocks noGrp="1"/>
          </p:cNvSpPr>
          <p:nvPr>
            <p:ph type="subTitle" idx="1"/>
          </p:nvPr>
        </p:nvSpPr>
        <p:spPr>
          <a:xfrm>
            <a:off x="1034716" y="1016000"/>
            <a:ext cx="9793705" cy="5499099"/>
          </a:xfrm>
        </p:spPr>
        <p:txBody>
          <a:bodyPr>
            <a:noAutofit/>
          </a:bodyPr>
          <a:lstStyle/>
          <a:p>
            <a:pPr marL="285750" indent="-285750" algn="l">
              <a:buFont typeface="Wingdings" panose="05000000000000000000" pitchFamily="2" charset="2"/>
              <a:buChar char="Ø"/>
            </a:pPr>
            <a:r>
              <a:rPr lang="lt-LT" sz="1600" dirty="0">
                <a:solidFill>
                  <a:schemeClr val="tx1"/>
                </a:solidFill>
                <a:latin typeface="Georgia" panose="02040502050405020303" pitchFamily="18" charset="0"/>
              </a:rPr>
              <a:t>pareiškėjo ir partnerio (jeigu projektas bus vykdomas kartu su partneriu) steigimo </a:t>
            </a:r>
            <a:r>
              <a:rPr lang="lt-LT" sz="1600" dirty="0" smtClean="0">
                <a:solidFill>
                  <a:schemeClr val="tx1"/>
                </a:solidFill>
                <a:latin typeface="Georgia" panose="02040502050405020303" pitchFamily="18" charset="0"/>
              </a:rPr>
              <a:t>dokumentas </a:t>
            </a:r>
            <a:r>
              <a:rPr lang="lt-LT" sz="1600" dirty="0">
                <a:solidFill>
                  <a:schemeClr val="tx1"/>
                </a:solidFill>
                <a:latin typeface="Georgia" panose="02040502050405020303" pitchFamily="18" charset="0"/>
              </a:rPr>
              <a:t>(pvz., </a:t>
            </a:r>
            <a:r>
              <a:rPr lang="lt-LT" sz="1600" dirty="0" smtClean="0">
                <a:solidFill>
                  <a:schemeClr val="tx1"/>
                </a:solidFill>
                <a:latin typeface="Georgia" panose="02040502050405020303" pitchFamily="18" charset="0"/>
              </a:rPr>
              <a:t>nuostatai, įstatai, </a:t>
            </a:r>
            <a:r>
              <a:rPr lang="lt-LT" sz="1600" dirty="0">
                <a:solidFill>
                  <a:schemeClr val="tx1"/>
                </a:solidFill>
                <a:latin typeface="Georgia" panose="02040502050405020303" pitchFamily="18" charset="0"/>
              </a:rPr>
              <a:t>steigimo </a:t>
            </a:r>
            <a:r>
              <a:rPr lang="lt-LT" sz="1600" dirty="0" smtClean="0">
                <a:solidFill>
                  <a:schemeClr val="tx1"/>
                </a:solidFill>
                <a:latin typeface="Georgia" panose="02040502050405020303" pitchFamily="18" charset="0"/>
              </a:rPr>
              <a:t>sutartis) </a:t>
            </a:r>
            <a:r>
              <a:rPr lang="lt-LT" sz="1600" dirty="0">
                <a:solidFill>
                  <a:schemeClr val="tx1"/>
                </a:solidFill>
                <a:latin typeface="Georgia" panose="02040502050405020303" pitchFamily="18" charset="0"/>
              </a:rPr>
              <a:t>(religinės bendruomenės ir bendrijos gali pateikti Kanonų teisės kodekso ištrauką, kurioje būtų nurodyta, kad jos gali verstis atitinkama </a:t>
            </a:r>
            <a:r>
              <a:rPr lang="lt-LT" sz="1600" dirty="0" smtClean="0">
                <a:solidFill>
                  <a:schemeClr val="tx1"/>
                </a:solidFill>
                <a:latin typeface="Georgia" panose="02040502050405020303" pitchFamily="18" charset="0"/>
              </a:rPr>
              <a:t>veikla)</a:t>
            </a:r>
          </a:p>
          <a:p>
            <a:pPr marL="285750" indent="-285750" algn="l">
              <a:buFont typeface="Wingdings" panose="05000000000000000000" pitchFamily="2" charset="2"/>
              <a:buChar char="Ø"/>
            </a:pPr>
            <a:r>
              <a:rPr lang="lt-LT" sz="1600" dirty="0" smtClean="0">
                <a:solidFill>
                  <a:schemeClr val="tx1"/>
                </a:solidFill>
                <a:latin typeface="Georgia" panose="02040502050405020303" pitchFamily="18" charset="0"/>
              </a:rPr>
              <a:t>galiojanti </a:t>
            </a:r>
            <a:r>
              <a:rPr lang="lt-LT" sz="1600" dirty="0">
                <a:solidFill>
                  <a:schemeClr val="tx1"/>
                </a:solidFill>
                <a:latin typeface="Georgia" panose="02040502050405020303" pitchFamily="18" charset="0"/>
              </a:rPr>
              <a:t>paslaugų teikimo </a:t>
            </a:r>
            <a:r>
              <a:rPr lang="lt-LT" sz="1600" dirty="0" smtClean="0">
                <a:solidFill>
                  <a:schemeClr val="tx1"/>
                </a:solidFill>
                <a:latin typeface="Georgia" panose="02040502050405020303" pitchFamily="18" charset="0"/>
              </a:rPr>
              <a:t>sutartis, </a:t>
            </a:r>
            <a:r>
              <a:rPr lang="lt-LT" sz="1600" dirty="0">
                <a:solidFill>
                  <a:schemeClr val="tx1"/>
                </a:solidFill>
                <a:latin typeface="Georgia" panose="02040502050405020303" pitchFamily="18" charset="0"/>
              </a:rPr>
              <a:t>kai paslauga perkama iš buhalterinės apskaitos paslaugas teikiančios įmonės (įstaigos) ar buhalterinės apskaitos paslaugas savarankiškai teikiančio </a:t>
            </a:r>
            <a:r>
              <a:rPr lang="lt-LT" sz="1600" dirty="0" smtClean="0">
                <a:solidFill>
                  <a:schemeClr val="tx1"/>
                </a:solidFill>
                <a:latin typeface="Georgia" panose="02040502050405020303" pitchFamily="18" charset="0"/>
              </a:rPr>
              <a:t>asmens</a:t>
            </a:r>
          </a:p>
          <a:p>
            <a:pPr marL="285750" indent="-285750" algn="l">
              <a:buFont typeface="Wingdings" panose="05000000000000000000" pitchFamily="2" charset="2"/>
              <a:buChar char="Ø"/>
            </a:pPr>
            <a:r>
              <a:rPr lang="lt-LT" sz="1600" dirty="0" smtClean="0">
                <a:solidFill>
                  <a:schemeClr val="tx1"/>
                </a:solidFill>
                <a:latin typeface="Georgia" panose="02040502050405020303" pitchFamily="18" charset="0"/>
              </a:rPr>
              <a:t>projekto </a:t>
            </a:r>
            <a:r>
              <a:rPr lang="lt-LT" sz="1600" dirty="0">
                <a:solidFill>
                  <a:schemeClr val="tx1"/>
                </a:solidFill>
                <a:latin typeface="Georgia" panose="02040502050405020303" pitchFamily="18" charset="0"/>
              </a:rPr>
              <a:t>vadovo gyvenimo </a:t>
            </a:r>
            <a:r>
              <a:rPr lang="lt-LT" sz="1600" dirty="0" smtClean="0">
                <a:solidFill>
                  <a:schemeClr val="tx1"/>
                </a:solidFill>
                <a:latin typeface="Georgia" panose="02040502050405020303" pitchFamily="18" charset="0"/>
              </a:rPr>
              <a:t>aprašymas, </a:t>
            </a:r>
            <a:r>
              <a:rPr lang="lt-LT" sz="1600" dirty="0">
                <a:solidFill>
                  <a:schemeClr val="tx1"/>
                </a:solidFill>
                <a:latin typeface="Georgia" panose="02040502050405020303" pitchFamily="18" charset="0"/>
              </a:rPr>
              <a:t>pareiškėjo buhalterio (kai paslauga nėra perkama iš buhalterinės apskaitos paslaugas teikiančios įmonės (įstaigos) ar buhalterinės apskaitos paslaugas savarankiškai teikiančio asmens) gyvenimo </a:t>
            </a:r>
            <a:r>
              <a:rPr lang="lt-LT" sz="1600" dirty="0" smtClean="0">
                <a:solidFill>
                  <a:schemeClr val="tx1"/>
                </a:solidFill>
                <a:latin typeface="Georgia" panose="02040502050405020303" pitchFamily="18" charset="0"/>
              </a:rPr>
              <a:t>aprašymas </a:t>
            </a:r>
            <a:r>
              <a:rPr lang="lt-LT" sz="1600" dirty="0">
                <a:solidFill>
                  <a:schemeClr val="tx1"/>
                </a:solidFill>
                <a:latin typeface="Georgia" panose="02040502050405020303" pitchFamily="18" charset="0"/>
              </a:rPr>
              <a:t>ir kvalifikaciją </a:t>
            </a:r>
            <a:r>
              <a:rPr lang="lt-LT" sz="1600" dirty="0" smtClean="0">
                <a:solidFill>
                  <a:schemeClr val="tx1"/>
                </a:solidFill>
                <a:latin typeface="Georgia" panose="02040502050405020303" pitchFamily="18" charset="0"/>
              </a:rPr>
              <a:t>pagrindžiantys dokumentai</a:t>
            </a:r>
          </a:p>
          <a:p>
            <a:pPr marL="285750" indent="-285750" algn="l">
              <a:buFont typeface="Wingdings" panose="05000000000000000000" pitchFamily="2" charset="2"/>
              <a:buChar char="Ø"/>
            </a:pPr>
            <a:r>
              <a:rPr lang="lt-LT" sz="1600" dirty="0" smtClean="0">
                <a:solidFill>
                  <a:schemeClr val="tx1"/>
                </a:solidFill>
                <a:latin typeface="Georgia" panose="02040502050405020303" pitchFamily="18" charset="0"/>
              </a:rPr>
              <a:t>jei </a:t>
            </a:r>
            <a:r>
              <a:rPr lang="lt-LT" sz="1600" dirty="0">
                <a:solidFill>
                  <a:schemeClr val="tx1"/>
                </a:solidFill>
                <a:latin typeface="Georgia" panose="02040502050405020303" pitchFamily="18" charset="0"/>
              </a:rPr>
              <a:t>pareiškėjui atstovauja ne jo vadovas, – dokumentą, patvirtinantį asmens teisę veikti pareiškėjo </a:t>
            </a:r>
            <a:r>
              <a:rPr lang="lt-LT" sz="1600" dirty="0" smtClean="0">
                <a:solidFill>
                  <a:schemeClr val="tx1"/>
                </a:solidFill>
                <a:latin typeface="Georgia" panose="02040502050405020303" pitchFamily="18" charset="0"/>
              </a:rPr>
              <a:t>vardu</a:t>
            </a:r>
          </a:p>
          <a:p>
            <a:pPr marL="285750" indent="-285750" algn="l">
              <a:buFont typeface="Wingdings" panose="05000000000000000000" pitchFamily="2" charset="2"/>
              <a:buChar char="Ø"/>
            </a:pPr>
            <a:r>
              <a:rPr lang="lt-LT" sz="1600" dirty="0" smtClean="0">
                <a:solidFill>
                  <a:schemeClr val="tx1"/>
                </a:solidFill>
                <a:latin typeface="Georgia" panose="02040502050405020303" pitchFamily="18" charset="0"/>
              </a:rPr>
              <a:t>asmens</a:t>
            </a:r>
            <a:r>
              <a:rPr lang="lt-LT" sz="1600" dirty="0">
                <a:solidFill>
                  <a:schemeClr val="tx1"/>
                </a:solidFill>
                <a:latin typeface="Georgia" panose="02040502050405020303" pitchFamily="18" charset="0"/>
              </a:rPr>
              <a:t>, turinčio teisę veikti pareiškėjo vardu, </a:t>
            </a:r>
            <a:r>
              <a:rPr lang="lt-LT" sz="1600" dirty="0" smtClean="0">
                <a:solidFill>
                  <a:schemeClr val="tx1"/>
                </a:solidFill>
                <a:latin typeface="Georgia" panose="02040502050405020303" pitchFamily="18" charset="0"/>
              </a:rPr>
              <a:t>pasirašyta deklaracija </a:t>
            </a:r>
            <a:r>
              <a:rPr lang="lt-LT" sz="1600" dirty="0">
                <a:solidFill>
                  <a:schemeClr val="tx1"/>
                </a:solidFill>
                <a:latin typeface="Georgia" panose="02040502050405020303" pitchFamily="18" charset="0"/>
              </a:rPr>
              <a:t>(Nuostatų 5 </a:t>
            </a:r>
            <a:r>
              <a:rPr lang="lt-LT" sz="1600" dirty="0" smtClean="0">
                <a:solidFill>
                  <a:schemeClr val="tx1"/>
                </a:solidFill>
                <a:latin typeface="Georgia" panose="02040502050405020303" pitchFamily="18" charset="0"/>
              </a:rPr>
              <a:t>priedas)</a:t>
            </a:r>
          </a:p>
          <a:p>
            <a:pPr marL="285750" indent="-285750" algn="l">
              <a:buFont typeface="Wingdings" panose="05000000000000000000" pitchFamily="2" charset="2"/>
              <a:buChar char="Ø"/>
            </a:pPr>
            <a:r>
              <a:rPr lang="lt-LT" sz="1600" dirty="0" smtClean="0">
                <a:solidFill>
                  <a:schemeClr val="tx1"/>
                </a:solidFill>
                <a:latin typeface="Georgia" panose="02040502050405020303" pitchFamily="18" charset="0"/>
              </a:rPr>
              <a:t>projekto </a:t>
            </a:r>
            <a:r>
              <a:rPr lang="lt-LT" sz="1600" dirty="0">
                <a:solidFill>
                  <a:schemeClr val="tx1"/>
                </a:solidFill>
                <a:latin typeface="Georgia" panose="02040502050405020303" pitchFamily="18" charset="0"/>
              </a:rPr>
              <a:t>vykdytojo (-ų) kvalifikaciją, patirtį ir gebėjimus įgyvendinti planuojamą projektą </a:t>
            </a:r>
            <a:r>
              <a:rPr lang="lt-LT" sz="1600" dirty="0" smtClean="0">
                <a:solidFill>
                  <a:schemeClr val="tx1"/>
                </a:solidFill>
                <a:latin typeface="Georgia" panose="02040502050405020303" pitchFamily="18" charset="0"/>
              </a:rPr>
              <a:t>patvirtinantya dokumentai</a:t>
            </a:r>
          </a:p>
          <a:p>
            <a:pPr marL="285750" indent="-285750" algn="l">
              <a:buFont typeface="Wingdings" panose="05000000000000000000" pitchFamily="2" charset="2"/>
              <a:buChar char="Ø"/>
            </a:pPr>
            <a:r>
              <a:rPr lang="lt-LT" sz="1600" dirty="0" smtClean="0">
                <a:solidFill>
                  <a:schemeClr val="tx1"/>
                </a:solidFill>
                <a:latin typeface="Georgia" panose="02040502050405020303" pitchFamily="18" charset="0"/>
              </a:rPr>
              <a:t>pareiškėjo </a:t>
            </a:r>
            <a:r>
              <a:rPr lang="lt-LT" sz="1600" dirty="0">
                <a:solidFill>
                  <a:schemeClr val="tx1"/>
                </a:solidFill>
                <a:latin typeface="Georgia" panose="02040502050405020303" pitchFamily="18" charset="0"/>
              </a:rPr>
              <a:t>teisę naudotis nekilnojamuoju turtu </a:t>
            </a:r>
            <a:r>
              <a:rPr lang="lt-LT" sz="1600" dirty="0" smtClean="0">
                <a:solidFill>
                  <a:schemeClr val="tx1"/>
                </a:solidFill>
                <a:latin typeface="Georgia" panose="02040502050405020303" pitchFamily="18" charset="0"/>
              </a:rPr>
              <a:t>patvirtinantys dokumentai</a:t>
            </a:r>
          </a:p>
          <a:p>
            <a:pPr marL="285750" indent="-285750" algn="l">
              <a:buFont typeface="Wingdings" panose="05000000000000000000" pitchFamily="2" charset="2"/>
              <a:buChar char="Ø"/>
            </a:pPr>
            <a:r>
              <a:rPr lang="lt-LT" sz="1600" dirty="0" smtClean="0">
                <a:solidFill>
                  <a:schemeClr val="tx1"/>
                </a:solidFill>
                <a:latin typeface="Georgia" panose="02040502050405020303" pitchFamily="18" charset="0"/>
              </a:rPr>
              <a:t>pažyma, </a:t>
            </a:r>
            <a:r>
              <a:rPr lang="lt-LT" sz="1600" dirty="0">
                <a:solidFill>
                  <a:schemeClr val="tx1"/>
                </a:solidFill>
                <a:latin typeface="Georgia" panose="02040502050405020303" pitchFamily="18" charset="0"/>
              </a:rPr>
              <a:t>kurioje pateikiamas preliminarus planuojamų nuolatinio pobūdžio veiklos dalyvių sąrašas, nurodant asmens vardą, pavardę, adresą, neįgalumo lygį ar darbingumo lygį, ar nustatytą specialiųjų poreikių </a:t>
            </a:r>
            <a:r>
              <a:rPr lang="lt-LT" sz="1600" dirty="0" smtClean="0">
                <a:solidFill>
                  <a:schemeClr val="tx1"/>
                </a:solidFill>
                <a:latin typeface="Georgia" panose="02040502050405020303" pitchFamily="18" charset="0"/>
              </a:rPr>
              <a:t>lygį</a:t>
            </a:r>
          </a:p>
          <a:p>
            <a:pPr algn="l"/>
            <a:endParaRPr lang="lt-LT" sz="1400" dirty="0">
              <a:solidFill>
                <a:schemeClr val="tx1"/>
              </a:solidFill>
              <a:latin typeface="Georgia" panose="02040502050405020303" pitchFamily="18"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667" y="262295"/>
            <a:ext cx="938213"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85125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6781" y="205623"/>
            <a:ext cx="8801100" cy="541234"/>
          </a:xfrm>
        </p:spPr>
        <p:txBody>
          <a:bodyPr/>
          <a:lstStyle/>
          <a:p>
            <a:pPr algn="ctr"/>
            <a:r>
              <a:rPr lang="lt-LT" sz="3200" b="1" dirty="0" smtClean="0">
                <a:solidFill>
                  <a:schemeClr val="tx1"/>
                </a:solidFill>
                <a:latin typeface="Georgia" panose="02040502050405020303" pitchFamily="18" charset="0"/>
              </a:rPr>
              <a:t>Dokumentai teikiami kartu </a:t>
            </a:r>
            <a:r>
              <a:rPr lang="lt-LT" sz="3200" b="1" dirty="0">
                <a:solidFill>
                  <a:schemeClr val="tx1"/>
                </a:solidFill>
                <a:latin typeface="Georgia" panose="02040502050405020303" pitchFamily="18" charset="0"/>
              </a:rPr>
              <a:t>su </a:t>
            </a:r>
            <a:r>
              <a:rPr lang="lt-LT" sz="3200" b="1" dirty="0" smtClean="0">
                <a:solidFill>
                  <a:schemeClr val="tx1"/>
                </a:solidFill>
                <a:latin typeface="Georgia" panose="02040502050405020303" pitchFamily="18" charset="0"/>
              </a:rPr>
              <a:t>paraiška</a:t>
            </a:r>
            <a:endParaRPr lang="en-US" sz="3200" b="1" dirty="0">
              <a:solidFill>
                <a:schemeClr val="tx1"/>
              </a:solidFill>
              <a:latin typeface="Georgia" panose="02040502050405020303" pitchFamily="18" charset="0"/>
            </a:endParaRPr>
          </a:p>
        </p:txBody>
      </p:sp>
      <p:sp>
        <p:nvSpPr>
          <p:cNvPr id="3" name="Subtitle 2"/>
          <p:cNvSpPr>
            <a:spLocks noGrp="1"/>
          </p:cNvSpPr>
          <p:nvPr>
            <p:ph type="subTitle" idx="1"/>
          </p:nvPr>
        </p:nvSpPr>
        <p:spPr>
          <a:xfrm>
            <a:off x="978568" y="952500"/>
            <a:ext cx="9930063" cy="5608721"/>
          </a:xfrm>
        </p:spPr>
        <p:txBody>
          <a:bodyPr>
            <a:noAutofit/>
          </a:bodyPr>
          <a:lstStyle/>
          <a:p>
            <a:pPr marL="285750" indent="-285750" algn="l">
              <a:buFont typeface="Wingdings" panose="05000000000000000000" pitchFamily="2" charset="2"/>
              <a:buChar char="Ø"/>
            </a:pPr>
            <a:r>
              <a:rPr lang="lt-LT" sz="1500" dirty="0">
                <a:solidFill>
                  <a:schemeClr val="tx1"/>
                </a:solidFill>
                <a:latin typeface="Georgia" panose="02040502050405020303" pitchFamily="18" charset="0"/>
              </a:rPr>
              <a:t>Valstybinės mokesčių inspekcijos prie Lietuvos Respublikos finansų ministerijos </a:t>
            </a:r>
            <a:r>
              <a:rPr lang="lt-LT" sz="1500" dirty="0" smtClean="0">
                <a:solidFill>
                  <a:schemeClr val="tx1"/>
                </a:solidFill>
                <a:latin typeface="Georgia" panose="02040502050405020303" pitchFamily="18" charset="0"/>
              </a:rPr>
              <a:t>pažyma </a:t>
            </a:r>
            <a:r>
              <a:rPr lang="lt-LT" sz="1500" dirty="0">
                <a:solidFill>
                  <a:schemeClr val="tx1"/>
                </a:solidFill>
                <a:latin typeface="Georgia" panose="02040502050405020303" pitchFamily="18" charset="0"/>
              </a:rPr>
              <a:t>ar valstybės įmonės Registrų centro </a:t>
            </a:r>
            <a:r>
              <a:rPr lang="lt-LT" sz="1500" dirty="0" smtClean="0">
                <a:solidFill>
                  <a:schemeClr val="tx1"/>
                </a:solidFill>
                <a:latin typeface="Georgia" panose="02040502050405020303" pitchFamily="18" charset="0"/>
              </a:rPr>
              <a:t>jungtinė pažyma, išduota </a:t>
            </a:r>
            <a:r>
              <a:rPr lang="lt-LT" sz="1500" dirty="0">
                <a:solidFill>
                  <a:schemeClr val="tx1"/>
                </a:solidFill>
                <a:latin typeface="Georgia" panose="02040502050405020303" pitchFamily="18" charset="0"/>
              </a:rPr>
              <a:t>ne anksčiau kaip likus 15 darbo dienų iki paraiškos pateikimo konkursui dienos, </a:t>
            </a:r>
            <a:r>
              <a:rPr lang="lt-LT" sz="1500" dirty="0" smtClean="0">
                <a:solidFill>
                  <a:schemeClr val="tx1"/>
                </a:solidFill>
                <a:latin typeface="Georgia" panose="02040502050405020303" pitchFamily="18" charset="0"/>
              </a:rPr>
              <a:t>patvirtinanti, </a:t>
            </a:r>
            <a:r>
              <a:rPr lang="lt-LT" sz="1500" dirty="0">
                <a:solidFill>
                  <a:schemeClr val="tx1"/>
                </a:solidFill>
                <a:latin typeface="Georgia" panose="02040502050405020303" pitchFamily="18" charset="0"/>
              </a:rPr>
              <a:t>kad pareiškėjas neturi mokesčių (išskyrus valstybinio socialinio draudimo įmokas) mokėjimo įsipareigojimų (skolų), viršijančių 150 (vienas šimtas penkiasdešimt) eurų sumą, jei projekte prašoma suma viršija 30 000 (trisdešimt tūkstančių) </a:t>
            </a:r>
            <a:r>
              <a:rPr lang="lt-LT" sz="1500" dirty="0" smtClean="0">
                <a:solidFill>
                  <a:schemeClr val="tx1"/>
                </a:solidFill>
                <a:latin typeface="Georgia" panose="02040502050405020303" pitchFamily="18" charset="0"/>
              </a:rPr>
              <a:t>eurų</a:t>
            </a:r>
          </a:p>
          <a:p>
            <a:pPr marL="285750" indent="-285750" algn="l">
              <a:buFont typeface="Wingdings" panose="05000000000000000000" pitchFamily="2" charset="2"/>
              <a:buChar char="Ø"/>
            </a:pPr>
            <a:r>
              <a:rPr lang="lt-LT" sz="1500" dirty="0" smtClean="0">
                <a:solidFill>
                  <a:schemeClr val="tx1"/>
                </a:solidFill>
                <a:latin typeface="Georgia" panose="02040502050405020303" pitchFamily="18" charset="0"/>
              </a:rPr>
              <a:t>pareiškėjo </a:t>
            </a:r>
            <a:r>
              <a:rPr lang="lt-LT" sz="1500" dirty="0">
                <a:solidFill>
                  <a:schemeClr val="tx1"/>
                </a:solidFill>
                <a:latin typeface="Georgia" panose="02040502050405020303" pitchFamily="18" charset="0"/>
              </a:rPr>
              <a:t>atitiktį Nuostatų 11.2 papunktyje nurodytam finansavimo prioritetui </a:t>
            </a:r>
            <a:r>
              <a:rPr lang="lt-LT" sz="1500" dirty="0" smtClean="0">
                <a:solidFill>
                  <a:schemeClr val="tx1"/>
                </a:solidFill>
                <a:latin typeface="Georgia" panose="02040502050405020303" pitchFamily="18" charset="0"/>
              </a:rPr>
              <a:t>pagrindžiantis dokumentas </a:t>
            </a:r>
            <a:r>
              <a:rPr lang="lt-LT" sz="1500" dirty="0">
                <a:solidFill>
                  <a:schemeClr val="tx1"/>
                </a:solidFill>
                <a:latin typeface="Georgia" panose="02040502050405020303" pitchFamily="18" charset="0"/>
              </a:rPr>
              <a:t>(jungtinės veiklos </a:t>
            </a:r>
            <a:r>
              <a:rPr lang="lt-LT" sz="1500" dirty="0" smtClean="0">
                <a:solidFill>
                  <a:schemeClr val="tx1"/>
                </a:solidFill>
                <a:latin typeface="Georgia" panose="02040502050405020303" pitchFamily="18" charset="0"/>
              </a:rPr>
              <a:t>sutartis, susitarimas</a:t>
            </a:r>
            <a:r>
              <a:rPr lang="lt-LT" sz="1500" dirty="0">
                <a:solidFill>
                  <a:schemeClr val="tx1"/>
                </a:solidFill>
                <a:latin typeface="Georgia" panose="02040502050405020303" pitchFamily="18" charset="0"/>
              </a:rPr>
              <a:t>), </a:t>
            </a:r>
            <a:r>
              <a:rPr lang="lt-LT" sz="1500" dirty="0" smtClean="0">
                <a:solidFill>
                  <a:schemeClr val="tx1"/>
                </a:solidFill>
                <a:latin typeface="Georgia" panose="02040502050405020303" pitchFamily="18" charset="0"/>
              </a:rPr>
              <a:t>įrodantis </a:t>
            </a:r>
            <a:r>
              <a:rPr lang="lt-LT" sz="1500" dirty="0">
                <a:solidFill>
                  <a:schemeClr val="tx1"/>
                </a:solidFill>
                <a:latin typeface="Georgia" panose="02040502050405020303" pitchFamily="18" charset="0"/>
              </a:rPr>
              <a:t>pareiškėjo bendradarbiavimą su partneriu (-iais), jeigu planuojama jungtinė veikla (jeigu pareiškėjas pretenduoja atitikti finansavimo prioritetą, nurodytą Nuostatų 11.2 </a:t>
            </a:r>
            <a:r>
              <a:rPr lang="lt-LT" sz="1500" dirty="0" smtClean="0">
                <a:solidFill>
                  <a:schemeClr val="tx1"/>
                </a:solidFill>
                <a:latin typeface="Georgia" panose="02040502050405020303" pitchFamily="18" charset="0"/>
              </a:rPr>
              <a:t>papunktyje)</a:t>
            </a:r>
          </a:p>
          <a:p>
            <a:pPr marL="285750" indent="-285750" algn="l">
              <a:buFont typeface="Wingdings" panose="05000000000000000000" pitchFamily="2" charset="2"/>
              <a:buChar char="Ø"/>
            </a:pPr>
            <a:r>
              <a:rPr lang="lt-LT" sz="1500" dirty="0" smtClean="0">
                <a:solidFill>
                  <a:schemeClr val="tx1"/>
                </a:solidFill>
                <a:latin typeface="Georgia" panose="02040502050405020303" pitchFamily="18" charset="0"/>
              </a:rPr>
              <a:t>pareiškėjo </a:t>
            </a:r>
            <a:r>
              <a:rPr lang="lt-LT" sz="1500" dirty="0">
                <a:solidFill>
                  <a:schemeClr val="tx1"/>
                </a:solidFill>
                <a:latin typeface="Georgia" panose="02040502050405020303" pitchFamily="18" charset="0"/>
              </a:rPr>
              <a:t>atitiktį Nuostatų 11.5 papunktyje nurodytam finansavimo prioritetui </a:t>
            </a:r>
            <a:r>
              <a:rPr lang="lt-LT" sz="1500" dirty="0" smtClean="0">
                <a:solidFill>
                  <a:schemeClr val="tx1"/>
                </a:solidFill>
                <a:latin typeface="Georgia" panose="02040502050405020303" pitchFamily="18" charset="0"/>
              </a:rPr>
              <a:t>pagrindžiantis dokumentas</a:t>
            </a:r>
            <a:r>
              <a:rPr lang="lt-LT" sz="1500" dirty="0">
                <a:solidFill>
                  <a:schemeClr val="tx1"/>
                </a:solidFill>
                <a:latin typeface="Georgia" panose="02040502050405020303" pitchFamily="18" charset="0"/>
              </a:rPr>
              <a:t>) (sutartis) (jeigu pareiškėjas pretenduoja atitikti finansavimo prioritetą, nurodytą Nuostatų 11.5 </a:t>
            </a:r>
            <a:r>
              <a:rPr lang="lt-LT" sz="1500" dirty="0" smtClean="0">
                <a:solidFill>
                  <a:schemeClr val="tx1"/>
                </a:solidFill>
                <a:latin typeface="Georgia" panose="02040502050405020303" pitchFamily="18" charset="0"/>
              </a:rPr>
              <a:t>papunktyje)</a:t>
            </a:r>
          </a:p>
          <a:p>
            <a:pPr marL="285750" indent="-285750" algn="l">
              <a:buFont typeface="Wingdings" panose="05000000000000000000" pitchFamily="2" charset="2"/>
              <a:buChar char="Ø"/>
            </a:pPr>
            <a:r>
              <a:rPr lang="lt-LT" sz="1500" dirty="0" smtClean="0">
                <a:solidFill>
                  <a:schemeClr val="tx1"/>
                </a:solidFill>
                <a:latin typeface="Georgia" panose="02040502050405020303" pitchFamily="18" charset="0"/>
              </a:rPr>
              <a:t>leidimas-higienos pasas, </a:t>
            </a:r>
            <a:r>
              <a:rPr lang="lt-LT" sz="1500" dirty="0">
                <a:solidFill>
                  <a:schemeClr val="tx1"/>
                </a:solidFill>
                <a:latin typeface="Georgia" panose="02040502050405020303" pitchFamily="18" charset="0"/>
              </a:rPr>
              <a:t>jeigu pareiškėjo patalpose vykdomos Lietuvos Respublikos visuomenės sveikatos priežiūros įstatymo 21 straipsnio 4 dalyje nurodytos veiklos, kurioms būtinas leidimas-higienos </a:t>
            </a:r>
            <a:r>
              <a:rPr lang="lt-LT" sz="1500" dirty="0" smtClean="0">
                <a:solidFill>
                  <a:schemeClr val="tx1"/>
                </a:solidFill>
                <a:latin typeface="Georgia" panose="02040502050405020303" pitchFamily="18" charset="0"/>
              </a:rPr>
              <a:t>pasas</a:t>
            </a:r>
          </a:p>
          <a:p>
            <a:pPr marL="285750" indent="-285750" algn="l">
              <a:buFont typeface="Wingdings" panose="05000000000000000000" pitchFamily="2" charset="2"/>
              <a:buChar char="Ø"/>
            </a:pPr>
            <a:r>
              <a:rPr lang="lt-LT" sz="1500" dirty="0" smtClean="0">
                <a:solidFill>
                  <a:schemeClr val="tx1"/>
                </a:solidFill>
                <a:latin typeface="Georgia" panose="02040502050405020303" pitchFamily="18" charset="0"/>
              </a:rPr>
              <a:t>dokumentas, patvirtinantia </a:t>
            </a:r>
            <a:r>
              <a:rPr lang="lt-LT" sz="1500" dirty="0">
                <a:solidFill>
                  <a:schemeClr val="tx1"/>
                </a:solidFill>
                <a:latin typeface="Georgia" panose="02040502050405020303" pitchFamily="18" charset="0"/>
              </a:rPr>
              <a:t>paraišką pasirašančio asmens įgaliojimus (</a:t>
            </a:r>
            <a:r>
              <a:rPr lang="lt-LT" sz="1500" dirty="0" smtClean="0">
                <a:solidFill>
                  <a:schemeClr val="tx1"/>
                </a:solidFill>
                <a:latin typeface="Georgia" panose="02040502050405020303" pitchFamily="18" charset="0"/>
              </a:rPr>
              <a:t>dokumentas, patvirtinantis </a:t>
            </a:r>
            <a:r>
              <a:rPr lang="lt-LT" sz="1500" dirty="0">
                <a:solidFill>
                  <a:schemeClr val="tx1"/>
                </a:solidFill>
                <a:latin typeface="Georgia" panose="02040502050405020303" pitchFamily="18" charset="0"/>
              </a:rPr>
              <a:t>asmens paskyrimą juridinio asmens vadovu, </a:t>
            </a:r>
            <a:r>
              <a:rPr lang="lt-LT" sz="1500" dirty="0" smtClean="0">
                <a:solidFill>
                  <a:schemeClr val="tx1"/>
                </a:solidFill>
                <a:latin typeface="Georgia" panose="02040502050405020303" pitchFamily="18" charset="0"/>
              </a:rPr>
              <a:t>kitas dokumentas, patvirtinantis </a:t>
            </a:r>
            <a:r>
              <a:rPr lang="lt-LT" sz="1500" dirty="0">
                <a:solidFill>
                  <a:schemeClr val="tx1"/>
                </a:solidFill>
                <a:latin typeface="Georgia" panose="02040502050405020303" pitchFamily="18" charset="0"/>
              </a:rPr>
              <a:t>asmens vadovavimą juridiniam asmeniui, </a:t>
            </a:r>
            <a:r>
              <a:rPr lang="lt-LT" sz="1500" dirty="0" smtClean="0">
                <a:solidFill>
                  <a:schemeClr val="tx1"/>
                </a:solidFill>
                <a:latin typeface="Georgia" panose="02040502050405020303" pitchFamily="18" charset="0"/>
              </a:rPr>
              <a:t>įgaliojimas </a:t>
            </a:r>
            <a:r>
              <a:rPr lang="lt-LT" sz="1500" dirty="0">
                <a:solidFill>
                  <a:schemeClr val="tx1"/>
                </a:solidFill>
                <a:latin typeface="Georgia" panose="02040502050405020303" pitchFamily="18" charset="0"/>
              </a:rPr>
              <a:t>ir pan</a:t>
            </a:r>
            <a:r>
              <a:rPr lang="lt-LT" sz="1500" dirty="0" smtClean="0">
                <a:solidFill>
                  <a:schemeClr val="tx1"/>
                </a:solidFill>
                <a:latin typeface="Georgia" panose="02040502050405020303" pitchFamily="18" charset="0"/>
              </a:rPr>
              <a:t>.)</a:t>
            </a:r>
          </a:p>
          <a:p>
            <a:pPr marL="285750" indent="-285750" algn="l">
              <a:buFont typeface="Wingdings" panose="05000000000000000000" pitchFamily="2" charset="2"/>
              <a:buChar char="Ø"/>
            </a:pPr>
            <a:r>
              <a:rPr lang="lt-LT" sz="1500" dirty="0" smtClean="0">
                <a:solidFill>
                  <a:schemeClr val="tx1"/>
                </a:solidFill>
                <a:latin typeface="Georgia" panose="02040502050405020303" pitchFamily="18" charset="0"/>
              </a:rPr>
              <a:t>kiti dokumentai, </a:t>
            </a:r>
            <a:r>
              <a:rPr lang="lt-LT" sz="1500" dirty="0">
                <a:solidFill>
                  <a:schemeClr val="tx1"/>
                </a:solidFill>
                <a:latin typeface="Georgia" panose="02040502050405020303" pitchFamily="18" charset="0"/>
              </a:rPr>
              <a:t>kuriuos, pareiškėjo nuomone, tikslinga pateikti (pvz., 2016 ar 2017 metų metinį finansinių ataskaitų </a:t>
            </a:r>
            <a:r>
              <a:rPr lang="lt-LT" sz="1500" dirty="0" smtClean="0">
                <a:solidFill>
                  <a:schemeClr val="tx1"/>
                </a:solidFill>
                <a:latin typeface="Georgia" panose="02040502050405020303" pitchFamily="18" charset="0"/>
              </a:rPr>
              <a:t>rinkinys </a:t>
            </a:r>
            <a:r>
              <a:rPr lang="lt-LT" sz="1500" dirty="0">
                <a:solidFill>
                  <a:schemeClr val="tx1"/>
                </a:solidFill>
                <a:latin typeface="Georgia" panose="02040502050405020303" pitchFamily="18" charset="0"/>
              </a:rPr>
              <a:t>ar </a:t>
            </a:r>
            <a:r>
              <a:rPr lang="lt-LT" sz="1500" dirty="0" smtClean="0">
                <a:solidFill>
                  <a:schemeClr val="tx1"/>
                </a:solidFill>
                <a:latin typeface="Georgia" panose="02040502050405020303" pitchFamily="18" charset="0"/>
              </a:rPr>
              <a:t>metinė finansinė ataskaita </a:t>
            </a:r>
            <a:r>
              <a:rPr lang="lt-LT" sz="1500" dirty="0">
                <a:solidFill>
                  <a:schemeClr val="tx1"/>
                </a:solidFill>
                <a:latin typeface="Georgia" panose="02040502050405020303" pitchFamily="18" charset="0"/>
              </a:rPr>
              <a:t>ir veiklos </a:t>
            </a:r>
            <a:r>
              <a:rPr lang="lt-LT" sz="1500" dirty="0" smtClean="0">
                <a:solidFill>
                  <a:schemeClr val="tx1"/>
                </a:solidFill>
                <a:latin typeface="Georgia" panose="02040502050405020303" pitchFamily="18" charset="0"/>
              </a:rPr>
              <a:t>ataskaita, </a:t>
            </a:r>
            <a:r>
              <a:rPr lang="lt-LT" sz="1500" dirty="0">
                <a:solidFill>
                  <a:schemeClr val="tx1"/>
                </a:solidFill>
                <a:latin typeface="Georgia" panose="02040502050405020303" pitchFamily="18" charset="0"/>
              </a:rPr>
              <a:t>ar </a:t>
            </a:r>
            <a:r>
              <a:rPr lang="lt-LT" sz="1500" dirty="0" smtClean="0">
                <a:solidFill>
                  <a:schemeClr val="tx1"/>
                </a:solidFill>
                <a:latin typeface="Georgia" panose="02040502050405020303" pitchFamily="18" charset="0"/>
              </a:rPr>
              <a:t>metinis pranešimas, pasirašytas </a:t>
            </a:r>
            <a:r>
              <a:rPr lang="lt-LT" sz="1500" dirty="0">
                <a:solidFill>
                  <a:schemeClr val="tx1"/>
                </a:solidFill>
                <a:latin typeface="Georgia" panose="02040502050405020303" pitchFamily="18" charset="0"/>
              </a:rPr>
              <a:t>asmens, turinčio teisę veikti pareiškėjo vardu (jei dokumentas viešai skelbiamas internete, paraiškoje </a:t>
            </a:r>
            <a:r>
              <a:rPr lang="lt-LT" sz="1500" dirty="0" smtClean="0">
                <a:solidFill>
                  <a:schemeClr val="tx1"/>
                </a:solidFill>
                <a:latin typeface="Georgia" panose="02040502050405020303" pitchFamily="18" charset="0"/>
              </a:rPr>
              <a:t>pateikiama aktyvi nuoroda, leidžianti </a:t>
            </a:r>
            <a:r>
              <a:rPr lang="lt-LT" sz="1500" dirty="0">
                <a:solidFill>
                  <a:schemeClr val="tx1"/>
                </a:solidFill>
                <a:latin typeface="Georgia" panose="02040502050405020303" pitchFamily="18" charset="0"/>
              </a:rPr>
              <a:t>susipažinti su internete viešai paskelbtu dokumentu ir pan</a:t>
            </a:r>
            <a:r>
              <a:rPr lang="lt-LT" sz="1500" dirty="0" smtClean="0">
                <a:solidFill>
                  <a:schemeClr val="tx1"/>
                </a:solidFill>
                <a:latin typeface="Georgia" panose="02040502050405020303" pitchFamily="18" charset="0"/>
              </a:rPr>
              <a:t>.)</a:t>
            </a:r>
            <a:endParaRPr lang="lt-LT" sz="1500" dirty="0">
              <a:solidFill>
                <a:schemeClr val="tx1"/>
              </a:solidFill>
              <a:latin typeface="Georgia" panose="02040502050405020303" pitchFamily="18" charset="0"/>
            </a:endParaRPr>
          </a:p>
          <a:p>
            <a:pPr algn="l"/>
            <a:endParaRPr lang="en-US" sz="1400" dirty="0">
              <a:solidFill>
                <a:schemeClr val="tx1"/>
              </a:solidFill>
              <a:latin typeface="Georgia" panose="02040502050405020303" pitchFamily="18"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568" y="154719"/>
            <a:ext cx="938213"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20244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6173" y="83738"/>
            <a:ext cx="7766936" cy="607741"/>
          </a:xfrm>
        </p:spPr>
        <p:txBody>
          <a:bodyPr/>
          <a:lstStyle/>
          <a:p>
            <a:pPr algn="ctr"/>
            <a:r>
              <a:rPr lang="lt-LT" sz="3200" b="1" dirty="0" smtClean="0">
                <a:solidFill>
                  <a:schemeClr val="tx1"/>
                </a:solidFill>
                <a:latin typeface="Georgia" panose="02040502050405020303" pitchFamily="18" charset="0"/>
              </a:rPr>
              <a:t>Projekto paraiškų teikimas</a:t>
            </a:r>
            <a:endParaRPr lang="en-US" sz="3200" b="1" dirty="0">
              <a:solidFill>
                <a:schemeClr val="tx1"/>
              </a:solidFill>
              <a:latin typeface="Georgia" panose="02040502050405020303" pitchFamily="18" charset="0"/>
            </a:endParaRPr>
          </a:p>
        </p:txBody>
      </p:sp>
      <p:graphicFrame>
        <p:nvGraphicFramePr>
          <p:cNvPr id="7" name="Diagram 6"/>
          <p:cNvGraphicFramePr/>
          <p:nvPr>
            <p:extLst>
              <p:ext uri="{D42A27DB-BD31-4B8C-83A1-F6EECF244321}">
                <p14:modId xmlns:p14="http://schemas.microsoft.com/office/powerpoint/2010/main" val="200608021"/>
              </p:ext>
            </p:extLst>
          </p:nvPr>
        </p:nvGraphicFramePr>
        <p:xfrm>
          <a:off x="1130300" y="1066801"/>
          <a:ext cx="8920079" cy="5358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7960" y="164409"/>
            <a:ext cx="938213"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8615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9000" y="167914"/>
            <a:ext cx="7071716" cy="575657"/>
          </a:xfrm>
        </p:spPr>
        <p:txBody>
          <a:bodyPr/>
          <a:lstStyle/>
          <a:p>
            <a:pPr algn="ctr"/>
            <a:r>
              <a:rPr lang="lt-LT" sz="3200" b="1" dirty="0" smtClean="0">
                <a:solidFill>
                  <a:schemeClr val="tx1"/>
                </a:solidFill>
                <a:latin typeface="Georgia" panose="02040502050405020303" pitchFamily="18" charset="0"/>
              </a:rPr>
              <a:t>Projektų vertinimas</a:t>
            </a:r>
            <a:endParaRPr lang="en-US" sz="3200" b="1" dirty="0">
              <a:solidFill>
                <a:schemeClr val="tx1"/>
              </a:solidFill>
              <a:latin typeface="Georgia" panose="02040502050405020303" pitchFamily="18"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960" y="151433"/>
            <a:ext cx="938213"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Diagram 8"/>
          <p:cNvGraphicFramePr/>
          <p:nvPr>
            <p:extLst>
              <p:ext uri="{D42A27DB-BD31-4B8C-83A1-F6EECF244321}">
                <p14:modId xmlns:p14="http://schemas.microsoft.com/office/powerpoint/2010/main" val="778863209"/>
              </p:ext>
            </p:extLst>
          </p:nvPr>
        </p:nvGraphicFramePr>
        <p:xfrm>
          <a:off x="1447558" y="1079501"/>
          <a:ext cx="9652242" cy="5497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87935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55799" y="175608"/>
            <a:ext cx="7165803" cy="575657"/>
          </a:xfrm>
        </p:spPr>
        <p:txBody>
          <a:bodyPr/>
          <a:lstStyle/>
          <a:p>
            <a:pPr algn="ctr"/>
            <a:r>
              <a:rPr lang="lt-LT" sz="3200" b="1" dirty="0" smtClean="0">
                <a:solidFill>
                  <a:schemeClr val="tx1"/>
                </a:solidFill>
                <a:latin typeface="Georgia" panose="02040502050405020303" pitchFamily="18" charset="0"/>
              </a:rPr>
              <a:t>Projektų vertinimas</a:t>
            </a:r>
            <a:endParaRPr lang="en-US" sz="3200" b="1" dirty="0">
              <a:solidFill>
                <a:schemeClr val="tx1"/>
              </a:solidFill>
              <a:latin typeface="Georgia" panose="02040502050405020303" pitchFamily="18"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967" y="159127"/>
            <a:ext cx="938213"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Diagram 8"/>
          <p:cNvGraphicFramePr/>
          <p:nvPr>
            <p:extLst>
              <p:ext uri="{D42A27DB-BD31-4B8C-83A1-F6EECF244321}">
                <p14:modId xmlns:p14="http://schemas.microsoft.com/office/powerpoint/2010/main" val="3047168668"/>
              </p:ext>
            </p:extLst>
          </p:nvPr>
        </p:nvGraphicFramePr>
        <p:xfrm>
          <a:off x="1130300" y="1257300"/>
          <a:ext cx="9268345" cy="5304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83594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6173" y="124033"/>
            <a:ext cx="6949903" cy="655868"/>
          </a:xfrm>
        </p:spPr>
        <p:txBody>
          <a:bodyPr/>
          <a:lstStyle/>
          <a:p>
            <a:pPr algn="ctr"/>
            <a:r>
              <a:rPr lang="lt-LT" sz="3200" b="1" dirty="0">
                <a:solidFill>
                  <a:schemeClr val="tx1"/>
                </a:solidFill>
                <a:latin typeface="Georgia" panose="02040502050405020303" pitchFamily="18" charset="0"/>
              </a:rPr>
              <a:t>Projektų vertinimas</a:t>
            </a:r>
            <a:endParaRPr lang="en-US" sz="3200" dirty="0"/>
          </a:p>
        </p:txBody>
      </p:sp>
      <p:graphicFrame>
        <p:nvGraphicFramePr>
          <p:cNvPr id="7" name="Diagram 6"/>
          <p:cNvGraphicFramePr/>
          <p:nvPr>
            <p:extLst>
              <p:ext uri="{D42A27DB-BD31-4B8C-83A1-F6EECF244321}">
                <p14:modId xmlns:p14="http://schemas.microsoft.com/office/powerpoint/2010/main" val="354524798"/>
              </p:ext>
            </p:extLst>
          </p:nvPr>
        </p:nvGraphicFramePr>
        <p:xfrm>
          <a:off x="317500" y="1435100"/>
          <a:ext cx="11620500" cy="4102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7960" y="187763"/>
            <a:ext cx="938213"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21602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3766" y="174645"/>
            <a:ext cx="8062049" cy="591553"/>
          </a:xfrm>
        </p:spPr>
        <p:txBody>
          <a:bodyPr/>
          <a:lstStyle/>
          <a:p>
            <a:pPr algn="ctr"/>
            <a:r>
              <a:rPr lang="lt-LT" sz="3200" b="1" dirty="0">
                <a:solidFill>
                  <a:schemeClr val="tx1"/>
                </a:solidFill>
                <a:latin typeface="Georgia" panose="02040502050405020303" pitchFamily="18" charset="0"/>
              </a:rPr>
              <a:t>Projektų </a:t>
            </a:r>
            <a:r>
              <a:rPr lang="lt-LT" sz="3200" b="1" dirty="0" smtClean="0">
                <a:solidFill>
                  <a:schemeClr val="tx1"/>
                </a:solidFill>
                <a:latin typeface="Georgia" panose="02040502050405020303" pitchFamily="18" charset="0"/>
              </a:rPr>
              <a:t>vertinimo anketa</a:t>
            </a:r>
            <a:endParaRPr lang="en-US" sz="32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659" y="174645"/>
            <a:ext cx="938213"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Table 11"/>
          <p:cNvGraphicFramePr>
            <a:graphicFrameLocks noGrp="1"/>
          </p:cNvGraphicFramePr>
          <p:nvPr>
            <p:extLst>
              <p:ext uri="{D42A27DB-BD31-4B8C-83A1-F6EECF244321}">
                <p14:modId xmlns:p14="http://schemas.microsoft.com/office/powerpoint/2010/main" val="578662821"/>
              </p:ext>
            </p:extLst>
          </p:nvPr>
        </p:nvGraphicFramePr>
        <p:xfrm>
          <a:off x="1955801" y="1168400"/>
          <a:ext cx="7565188" cy="5577305"/>
        </p:xfrm>
        <a:graphic>
          <a:graphicData uri="http://schemas.openxmlformats.org/drawingml/2006/table">
            <a:tbl>
              <a:tblPr firstRow="1" firstCol="1" bandRow="1"/>
              <a:tblGrid>
                <a:gridCol w="463779">
                  <a:extLst>
                    <a:ext uri="{9D8B030D-6E8A-4147-A177-3AD203B41FA5}">
                      <a16:colId xmlns:a16="http://schemas.microsoft.com/office/drawing/2014/main" xmlns="" val="20000"/>
                    </a:ext>
                  </a:extLst>
                </a:gridCol>
                <a:gridCol w="3383463">
                  <a:extLst>
                    <a:ext uri="{9D8B030D-6E8A-4147-A177-3AD203B41FA5}">
                      <a16:colId xmlns:a16="http://schemas.microsoft.com/office/drawing/2014/main" xmlns="" val="20001"/>
                    </a:ext>
                  </a:extLst>
                </a:gridCol>
                <a:gridCol w="1006750">
                  <a:extLst>
                    <a:ext uri="{9D8B030D-6E8A-4147-A177-3AD203B41FA5}">
                      <a16:colId xmlns:a16="http://schemas.microsoft.com/office/drawing/2014/main" xmlns="" val="20002"/>
                    </a:ext>
                  </a:extLst>
                </a:gridCol>
                <a:gridCol w="759655">
                  <a:extLst>
                    <a:ext uri="{9D8B030D-6E8A-4147-A177-3AD203B41FA5}">
                      <a16:colId xmlns:a16="http://schemas.microsoft.com/office/drawing/2014/main" xmlns="" val="20003"/>
                    </a:ext>
                  </a:extLst>
                </a:gridCol>
                <a:gridCol w="758890">
                  <a:extLst>
                    <a:ext uri="{9D8B030D-6E8A-4147-A177-3AD203B41FA5}">
                      <a16:colId xmlns:a16="http://schemas.microsoft.com/office/drawing/2014/main" xmlns="" val="20004"/>
                    </a:ext>
                  </a:extLst>
                </a:gridCol>
                <a:gridCol w="1192651">
                  <a:extLst>
                    <a:ext uri="{9D8B030D-6E8A-4147-A177-3AD203B41FA5}">
                      <a16:colId xmlns:a16="http://schemas.microsoft.com/office/drawing/2014/main" xmlns="" val="20005"/>
                    </a:ext>
                  </a:extLst>
                </a:gridCol>
              </a:tblGrid>
              <a:tr h="333825">
                <a:tc>
                  <a:txBody>
                    <a:bodyPr/>
                    <a:lstStyle/>
                    <a:p>
                      <a:pPr>
                        <a:spcAft>
                          <a:spcPts val="0"/>
                        </a:spcAft>
                      </a:pPr>
                      <a:r>
                        <a:rPr lang="lt-LT" sz="1000" dirty="0">
                          <a:effectLst/>
                          <a:latin typeface="Times New Roman"/>
                          <a:ea typeface="Times New Roman"/>
                        </a:rPr>
                        <a:t>Eil.</a:t>
                      </a:r>
                    </a:p>
                    <a:p>
                      <a:pPr>
                        <a:spcAft>
                          <a:spcPts val="0"/>
                        </a:spcAft>
                      </a:pPr>
                      <a:r>
                        <a:rPr lang="lt-LT" sz="1000" dirty="0">
                          <a:effectLst/>
                          <a:latin typeface="Times New Roman"/>
                          <a:ea typeface="Times New Roman"/>
                        </a:rPr>
                        <a:t>Nr.</a:t>
                      </a:r>
                    </a:p>
                  </a:txBody>
                  <a:tcPr marL="19669" marR="1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000">
                          <a:effectLst/>
                          <a:latin typeface="Georgia" panose="02040502050405020303" pitchFamily="18" charset="0"/>
                          <a:ea typeface="Times New Roman"/>
                        </a:rPr>
                        <a:t>Vertinimo kriterijai</a:t>
                      </a:r>
                    </a:p>
                  </a:txBody>
                  <a:tcPr marL="19669" marR="1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000">
                          <a:effectLst/>
                          <a:latin typeface="Georgia" panose="02040502050405020303" pitchFamily="18" charset="0"/>
                          <a:ea typeface="Times New Roman"/>
                        </a:rPr>
                        <a:t>Didžiau-sias balas</a:t>
                      </a:r>
                    </a:p>
                  </a:txBody>
                  <a:tcPr marL="19669" marR="1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000">
                          <a:effectLst/>
                          <a:latin typeface="Georgia" panose="02040502050405020303" pitchFamily="18" charset="0"/>
                          <a:ea typeface="Times New Roman"/>
                        </a:rPr>
                        <a:t>Balų ribos</a:t>
                      </a:r>
                    </a:p>
                  </a:txBody>
                  <a:tcPr marL="19669" marR="1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000">
                          <a:effectLst/>
                          <a:latin typeface="Georgia" panose="02040502050405020303" pitchFamily="18" charset="0"/>
                          <a:ea typeface="Times New Roman"/>
                        </a:rPr>
                        <a:t>Skiria-ma balų</a:t>
                      </a:r>
                    </a:p>
                  </a:txBody>
                  <a:tcPr marL="19669" marR="1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000" dirty="0">
                          <a:effectLst/>
                          <a:latin typeface="Georgia" panose="02040502050405020303" pitchFamily="18" charset="0"/>
                          <a:ea typeface="Times New Roman"/>
                        </a:rPr>
                        <a:t>Skiriamų balų pagrindimas </a:t>
                      </a:r>
                    </a:p>
                  </a:txBody>
                  <a:tcPr marL="19669" marR="1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390191">
                <a:tc>
                  <a:txBody>
                    <a:bodyPr/>
                    <a:lstStyle/>
                    <a:p>
                      <a:pPr>
                        <a:spcAft>
                          <a:spcPts val="0"/>
                        </a:spcAft>
                      </a:pPr>
                      <a:r>
                        <a:rPr lang="lt-LT" sz="1000" dirty="0">
                          <a:effectLst/>
                          <a:latin typeface="Times New Roman"/>
                          <a:ea typeface="Times New Roman"/>
                        </a:rPr>
                        <a:t>1.</a:t>
                      </a:r>
                    </a:p>
                  </a:txBody>
                  <a:tcPr marL="19669" marR="1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lt-LT" sz="1000" b="1" dirty="0">
                          <a:effectLst/>
                          <a:latin typeface="Georgia" panose="02040502050405020303" pitchFamily="18" charset="0"/>
                          <a:ea typeface="Times New Roman"/>
                        </a:rPr>
                        <a:t>Paraiškoje numatyto tikslo, uždavinių ir trumpo aprašymo aiškumas, atitiktis Neįgaliųjų socialinės integracijos per kūno kultūrą ir sportą projektų </a:t>
                      </a:r>
                      <a:r>
                        <a:rPr lang="lt-LT" sz="1000" b="1" dirty="0">
                          <a:solidFill>
                            <a:srgbClr val="000000"/>
                          </a:solidFill>
                          <a:effectLst/>
                          <a:latin typeface="Georgia" panose="02040502050405020303" pitchFamily="18" charset="0"/>
                          <a:ea typeface="Times New Roman"/>
                        </a:rPr>
                        <a:t>atrankos konkurso </a:t>
                      </a:r>
                      <a:r>
                        <a:rPr lang="lt-LT" sz="1000" b="1" dirty="0">
                          <a:effectLst/>
                          <a:latin typeface="Georgia" panose="02040502050405020303" pitchFamily="18" charset="0"/>
                          <a:ea typeface="Times New Roman"/>
                        </a:rPr>
                        <a:t>(toliau – Konkursas) tikslui</a:t>
                      </a:r>
                      <a:r>
                        <a:rPr lang="lt-LT" sz="1000" dirty="0">
                          <a:effectLst/>
                          <a:latin typeface="Georgia" panose="02040502050405020303" pitchFamily="18" charset="0"/>
                          <a:ea typeface="Times New Roman"/>
                        </a:rPr>
                        <a:t> (</a:t>
                      </a:r>
                      <a:r>
                        <a:rPr lang="lt-LT" sz="1000" dirty="0">
                          <a:solidFill>
                            <a:srgbClr val="000000"/>
                          </a:solidFill>
                          <a:effectLst/>
                          <a:latin typeface="Georgia" panose="02040502050405020303" pitchFamily="18" charset="0"/>
                          <a:ea typeface="Times New Roman"/>
                        </a:rPr>
                        <a:t>Neįgaliųjų socialinės integracijos per kūno kultūrą ir sportą projektų atrankos konkurso organizavimo 2019–2020 metais nuosta</a:t>
                      </a:r>
                      <a:r>
                        <a:rPr lang="lt-LT" sz="1000" dirty="0">
                          <a:effectLst/>
                          <a:latin typeface="Georgia" panose="02040502050405020303" pitchFamily="18" charset="0"/>
                          <a:ea typeface="Times New Roman"/>
                        </a:rPr>
                        <a:t>tų (toliau – Nuostatai) 3</a:t>
                      </a:r>
                      <a:r>
                        <a:rPr lang="lt-LT" sz="1000" dirty="0">
                          <a:solidFill>
                            <a:srgbClr val="000000"/>
                          </a:solidFill>
                          <a:effectLst/>
                          <a:latin typeface="Georgia" panose="02040502050405020303" pitchFamily="18" charset="0"/>
                          <a:ea typeface="Times New Roman"/>
                        </a:rPr>
                        <a:t> punktas, Paraiškos dalyvauti ____ m. Neįgaliųjų socialinės integracijos per kūno kultūrą ir sportą projektų atrankos konkurse </a:t>
                      </a:r>
                      <a:r>
                        <a:rPr lang="lt-LT" sz="1000" dirty="0">
                          <a:effectLst/>
                          <a:latin typeface="Georgia" panose="02040502050405020303" pitchFamily="18" charset="0"/>
                          <a:ea typeface="Times New Roman"/>
                        </a:rPr>
                        <a:t>(toliau – Paraiška)</a:t>
                      </a:r>
                      <a:r>
                        <a:rPr lang="lt-LT" sz="1000" dirty="0">
                          <a:solidFill>
                            <a:srgbClr val="000000"/>
                          </a:solidFill>
                          <a:effectLst/>
                          <a:latin typeface="Georgia" panose="02040502050405020303" pitchFamily="18" charset="0"/>
                          <a:ea typeface="Times New Roman"/>
                        </a:rPr>
                        <a:t> 3.2–3.4 papunkčiai):</a:t>
                      </a:r>
                      <a:endParaRPr lang="lt-LT" sz="1000" dirty="0">
                        <a:effectLst/>
                        <a:latin typeface="Georgia" panose="02040502050405020303" pitchFamily="18" charset="0"/>
                        <a:ea typeface="Times New Roman"/>
                      </a:endParaRPr>
                    </a:p>
                    <a:p>
                      <a:pPr>
                        <a:spcAft>
                          <a:spcPts val="0"/>
                        </a:spcAft>
                      </a:pPr>
                      <a:r>
                        <a:rPr lang="lt-LT" sz="1000" dirty="0">
                          <a:solidFill>
                            <a:srgbClr val="000000"/>
                          </a:solidFill>
                          <a:effectLst/>
                          <a:latin typeface="Georgia" panose="02040502050405020303" pitchFamily="18" charset="0"/>
                          <a:ea typeface="Times New Roman"/>
                        </a:rPr>
                        <a:t>- </a:t>
                      </a:r>
                      <a:r>
                        <a:rPr lang="lt-LT" sz="1000" dirty="0">
                          <a:effectLst/>
                          <a:latin typeface="Georgia" panose="02040502050405020303" pitchFamily="18" charset="0"/>
                          <a:ea typeface="Times New Roman"/>
                        </a:rPr>
                        <a:t>aiškūs, atitinka Konkurso tikslą</a:t>
                      </a:r>
                    </a:p>
                    <a:p>
                      <a:pPr>
                        <a:spcAft>
                          <a:spcPts val="0"/>
                        </a:spcAft>
                      </a:pPr>
                      <a:r>
                        <a:rPr lang="lt-LT" sz="1000" dirty="0">
                          <a:effectLst/>
                          <a:latin typeface="Georgia" panose="02040502050405020303" pitchFamily="18" charset="0"/>
                          <a:ea typeface="Times New Roman"/>
                        </a:rPr>
                        <a:t>- iš dalies aiškūs, iš dalies atitinka Konkurso tikslą</a:t>
                      </a:r>
                    </a:p>
                    <a:p>
                      <a:pPr>
                        <a:spcAft>
                          <a:spcPts val="0"/>
                        </a:spcAft>
                      </a:pPr>
                      <a:r>
                        <a:rPr lang="lt-LT" sz="1000" dirty="0">
                          <a:effectLst/>
                          <a:latin typeface="Georgia" panose="02040502050405020303" pitchFamily="18" charset="0"/>
                          <a:ea typeface="Times New Roman"/>
                        </a:rPr>
                        <a:t>- neaiškūs, neatitinka Konkurso tikslo</a:t>
                      </a:r>
                    </a:p>
                  </a:txBody>
                  <a:tcPr marL="19669" marR="1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000" dirty="0">
                          <a:effectLst/>
                          <a:latin typeface="Georgia" panose="02040502050405020303" pitchFamily="18" charset="0"/>
                          <a:ea typeface="Times New Roman"/>
                        </a:rPr>
                        <a:t>10</a:t>
                      </a:r>
                    </a:p>
                  </a:txBody>
                  <a:tcPr marL="19669" marR="1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lt-LT" sz="1000" b="1" cap="small" dirty="0">
                          <a:effectLst/>
                          <a:latin typeface="Georgia" panose="02040502050405020303" pitchFamily="18" charset="0"/>
                          <a:ea typeface="Times New Roman"/>
                        </a:rPr>
                        <a:t> </a:t>
                      </a:r>
                      <a:endParaRPr lang="lt-LT" sz="1000" dirty="0">
                        <a:effectLst/>
                        <a:latin typeface="Georgia" panose="02040502050405020303" pitchFamily="18" charset="0"/>
                        <a:ea typeface="Times New Roman"/>
                      </a:endParaRPr>
                    </a:p>
                    <a:p>
                      <a:pPr algn="ctr">
                        <a:spcAft>
                          <a:spcPts val="0"/>
                        </a:spcAft>
                      </a:pPr>
                      <a:r>
                        <a:rPr lang="lt-LT" sz="1000" b="1" cap="small" dirty="0">
                          <a:effectLst/>
                          <a:latin typeface="Georgia" panose="02040502050405020303" pitchFamily="18" charset="0"/>
                          <a:ea typeface="Times New Roman"/>
                        </a:rPr>
                        <a:t> </a:t>
                      </a:r>
                      <a:endParaRPr lang="lt-LT" sz="1000" dirty="0">
                        <a:effectLst/>
                        <a:latin typeface="Georgia" panose="02040502050405020303" pitchFamily="18" charset="0"/>
                        <a:ea typeface="Times New Roman"/>
                      </a:endParaRPr>
                    </a:p>
                    <a:p>
                      <a:pPr>
                        <a:spcAft>
                          <a:spcPts val="0"/>
                        </a:spcAft>
                      </a:pPr>
                      <a:r>
                        <a:rPr lang="lt-LT" sz="1000" b="1" cap="small" dirty="0">
                          <a:effectLst/>
                          <a:latin typeface="Georgia" panose="02040502050405020303" pitchFamily="18" charset="0"/>
                          <a:ea typeface="Times New Roman"/>
                        </a:rPr>
                        <a:t> </a:t>
                      </a:r>
                      <a:endParaRPr lang="lt-LT" sz="1000" dirty="0">
                        <a:effectLst/>
                        <a:latin typeface="Georgia" panose="02040502050405020303" pitchFamily="18" charset="0"/>
                        <a:ea typeface="Times New Roman"/>
                      </a:endParaRPr>
                    </a:p>
                    <a:p>
                      <a:pPr algn="ctr">
                        <a:spcAft>
                          <a:spcPts val="0"/>
                        </a:spcAft>
                      </a:pPr>
                      <a:r>
                        <a:rPr lang="lt-LT" sz="1000" b="1" cap="small" dirty="0">
                          <a:effectLst/>
                          <a:latin typeface="Georgia" panose="02040502050405020303" pitchFamily="18" charset="0"/>
                          <a:ea typeface="Times New Roman"/>
                        </a:rPr>
                        <a:t> </a:t>
                      </a:r>
                      <a:endParaRPr lang="lt-LT" sz="1000" dirty="0">
                        <a:effectLst/>
                        <a:latin typeface="Georgia" panose="02040502050405020303" pitchFamily="18" charset="0"/>
                        <a:ea typeface="Times New Roman"/>
                      </a:endParaRPr>
                    </a:p>
                    <a:p>
                      <a:pPr algn="ctr">
                        <a:spcAft>
                          <a:spcPts val="0"/>
                        </a:spcAft>
                      </a:pPr>
                      <a:r>
                        <a:rPr lang="lt-LT" sz="1000" b="1" cap="small" dirty="0">
                          <a:effectLst/>
                          <a:latin typeface="Georgia" panose="02040502050405020303" pitchFamily="18" charset="0"/>
                          <a:ea typeface="Times New Roman"/>
                        </a:rPr>
                        <a:t> </a:t>
                      </a:r>
                      <a:endParaRPr lang="lt-LT" sz="1000" dirty="0">
                        <a:effectLst/>
                        <a:latin typeface="Georgia" panose="02040502050405020303" pitchFamily="18" charset="0"/>
                        <a:ea typeface="Times New Roman"/>
                      </a:endParaRPr>
                    </a:p>
                    <a:p>
                      <a:pPr algn="ctr">
                        <a:spcAft>
                          <a:spcPts val="0"/>
                        </a:spcAft>
                      </a:pPr>
                      <a:r>
                        <a:rPr lang="lt-LT" sz="1000" b="1" cap="small" dirty="0">
                          <a:effectLst/>
                          <a:latin typeface="Georgia" panose="02040502050405020303" pitchFamily="18" charset="0"/>
                          <a:ea typeface="Times New Roman"/>
                        </a:rPr>
                        <a:t> </a:t>
                      </a:r>
                      <a:endParaRPr lang="lt-LT" sz="1000" dirty="0">
                        <a:effectLst/>
                        <a:latin typeface="Georgia" panose="02040502050405020303" pitchFamily="18" charset="0"/>
                        <a:ea typeface="Times New Roman"/>
                      </a:endParaRPr>
                    </a:p>
                    <a:p>
                      <a:pPr algn="ctr">
                        <a:spcAft>
                          <a:spcPts val="0"/>
                        </a:spcAft>
                      </a:pPr>
                      <a:endParaRPr lang="lt-LT" sz="1000" b="1" cap="small" dirty="0" smtClean="0">
                        <a:effectLst/>
                        <a:latin typeface="Georgia" panose="02040502050405020303" pitchFamily="18" charset="0"/>
                        <a:ea typeface="Times New Roman"/>
                      </a:endParaRPr>
                    </a:p>
                    <a:p>
                      <a:pPr algn="ctr">
                        <a:spcAft>
                          <a:spcPts val="0"/>
                        </a:spcAft>
                      </a:pPr>
                      <a:r>
                        <a:rPr lang="lt-LT" sz="1000" b="1" cap="small" dirty="0">
                          <a:effectLst/>
                          <a:latin typeface="Georgia" panose="02040502050405020303" pitchFamily="18" charset="0"/>
                          <a:ea typeface="Times New Roman"/>
                        </a:rPr>
                        <a:t> </a:t>
                      </a:r>
                      <a:endParaRPr lang="lt-LT" sz="1000" dirty="0">
                        <a:effectLst/>
                        <a:latin typeface="Georgia" panose="02040502050405020303" pitchFamily="18" charset="0"/>
                        <a:ea typeface="Times New Roman"/>
                      </a:endParaRPr>
                    </a:p>
                    <a:p>
                      <a:pPr algn="ctr">
                        <a:spcAft>
                          <a:spcPts val="0"/>
                        </a:spcAft>
                      </a:pPr>
                      <a:r>
                        <a:rPr lang="lt-LT" sz="1000" b="1" cap="small" dirty="0">
                          <a:effectLst/>
                          <a:latin typeface="Georgia" panose="02040502050405020303" pitchFamily="18" charset="0"/>
                          <a:ea typeface="Times New Roman"/>
                        </a:rPr>
                        <a:t> </a:t>
                      </a:r>
                      <a:endParaRPr lang="lt-LT" sz="1000" dirty="0">
                        <a:effectLst/>
                        <a:latin typeface="Georgia" panose="02040502050405020303" pitchFamily="18" charset="0"/>
                        <a:ea typeface="Times New Roman"/>
                      </a:endParaRPr>
                    </a:p>
                    <a:p>
                      <a:pPr>
                        <a:spcAft>
                          <a:spcPts val="0"/>
                        </a:spcAft>
                      </a:pPr>
                      <a:r>
                        <a:rPr lang="lt-LT" sz="1000" dirty="0">
                          <a:effectLst/>
                          <a:latin typeface="Georgia" panose="02040502050405020303" pitchFamily="18" charset="0"/>
                          <a:ea typeface="Times New Roman"/>
                        </a:rPr>
                        <a:t> </a:t>
                      </a:r>
                    </a:p>
                    <a:p>
                      <a:pPr algn="ctr">
                        <a:spcAft>
                          <a:spcPts val="0"/>
                        </a:spcAft>
                      </a:pPr>
                      <a:r>
                        <a:rPr lang="lt-LT" sz="1000" dirty="0">
                          <a:effectLst/>
                          <a:latin typeface="Georgia" panose="02040502050405020303" pitchFamily="18" charset="0"/>
                          <a:ea typeface="Times New Roman"/>
                        </a:rPr>
                        <a:t> </a:t>
                      </a:r>
                    </a:p>
                    <a:p>
                      <a:pPr algn="ctr">
                        <a:spcAft>
                          <a:spcPts val="0"/>
                        </a:spcAft>
                      </a:pPr>
                      <a:r>
                        <a:rPr lang="lt-LT" sz="1000" dirty="0">
                          <a:effectLst/>
                          <a:latin typeface="Georgia" panose="02040502050405020303" pitchFamily="18" charset="0"/>
                          <a:ea typeface="Times New Roman"/>
                        </a:rPr>
                        <a:t>10</a:t>
                      </a:r>
                    </a:p>
                    <a:p>
                      <a:pPr algn="ctr">
                        <a:spcAft>
                          <a:spcPts val="0"/>
                        </a:spcAft>
                      </a:pPr>
                      <a:r>
                        <a:rPr lang="lt-LT" sz="1000" dirty="0">
                          <a:effectLst/>
                          <a:latin typeface="Georgia" panose="02040502050405020303" pitchFamily="18" charset="0"/>
                          <a:ea typeface="Times New Roman"/>
                        </a:rPr>
                        <a:t>1–9</a:t>
                      </a:r>
                    </a:p>
                    <a:p>
                      <a:pPr algn="ctr">
                        <a:spcAft>
                          <a:spcPts val="0"/>
                        </a:spcAft>
                      </a:pPr>
                      <a:r>
                        <a:rPr lang="lt-LT" sz="1000" dirty="0">
                          <a:effectLst/>
                          <a:latin typeface="Georgia" panose="02040502050405020303" pitchFamily="18" charset="0"/>
                          <a:ea typeface="Times New Roman"/>
                        </a:rPr>
                        <a:t> </a:t>
                      </a:r>
                      <a:r>
                        <a:rPr lang="lt-LT" sz="1000" dirty="0" smtClean="0">
                          <a:effectLst/>
                          <a:latin typeface="Georgia" panose="02040502050405020303" pitchFamily="18" charset="0"/>
                          <a:ea typeface="Times New Roman"/>
                        </a:rPr>
                        <a:t>0</a:t>
                      </a:r>
                      <a:endParaRPr lang="lt-LT" sz="1000" dirty="0">
                        <a:effectLst/>
                        <a:latin typeface="Georgia" panose="02040502050405020303" pitchFamily="18" charset="0"/>
                        <a:ea typeface="Times New Roman"/>
                      </a:endParaRPr>
                    </a:p>
                  </a:txBody>
                  <a:tcPr marL="19669" marR="1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lt-LT" sz="1000" cap="small">
                          <a:effectLst/>
                          <a:latin typeface="Georgia" panose="02040502050405020303" pitchFamily="18" charset="0"/>
                          <a:ea typeface="Times New Roman"/>
                        </a:rPr>
                        <a:t> </a:t>
                      </a:r>
                      <a:endParaRPr lang="lt-LT" sz="1000">
                        <a:effectLst/>
                        <a:latin typeface="Georgia" panose="02040502050405020303" pitchFamily="18" charset="0"/>
                        <a:ea typeface="Times New Roman"/>
                      </a:endParaRPr>
                    </a:p>
                  </a:txBody>
                  <a:tcPr marL="19669" marR="1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lt-LT" sz="1000" cap="small" dirty="0">
                          <a:effectLst/>
                          <a:latin typeface="Georgia" panose="02040502050405020303" pitchFamily="18" charset="0"/>
                          <a:ea typeface="Times New Roman"/>
                        </a:rPr>
                        <a:t> </a:t>
                      </a:r>
                      <a:endParaRPr lang="lt-LT" sz="1000" dirty="0">
                        <a:effectLst/>
                        <a:latin typeface="Georgia" panose="02040502050405020303" pitchFamily="18" charset="0"/>
                        <a:ea typeface="Times New Roman"/>
                      </a:endParaRPr>
                    </a:p>
                  </a:txBody>
                  <a:tcPr marL="19669" marR="1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335294">
                <a:tc>
                  <a:txBody>
                    <a:bodyPr/>
                    <a:lstStyle/>
                    <a:p>
                      <a:pPr>
                        <a:spcAft>
                          <a:spcPts val="0"/>
                        </a:spcAft>
                      </a:pPr>
                      <a:r>
                        <a:rPr lang="lt-LT" sz="1000">
                          <a:effectLst/>
                          <a:latin typeface="Times New Roman"/>
                          <a:ea typeface="Times New Roman"/>
                        </a:rPr>
                        <a:t>2.</a:t>
                      </a:r>
                    </a:p>
                  </a:txBody>
                  <a:tcPr marL="19669" marR="1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lt-LT" sz="1000" b="1" dirty="0">
                          <a:effectLst/>
                          <a:latin typeface="Georgia" panose="02040502050405020303" pitchFamily="18" charset="0"/>
                          <a:ea typeface="Times New Roman"/>
                        </a:rPr>
                        <a:t>Projekto atitiktis finansavimo prioritetams</a:t>
                      </a:r>
                      <a:r>
                        <a:rPr lang="lt-LT" sz="1000" dirty="0">
                          <a:effectLst/>
                          <a:latin typeface="Georgia" panose="02040502050405020303" pitchFamily="18" charset="0"/>
                          <a:ea typeface="Times New Roman"/>
                        </a:rPr>
                        <a:t> (Nuostatų 11 punktas):</a:t>
                      </a:r>
                    </a:p>
                    <a:p>
                      <a:pPr>
                        <a:spcAft>
                          <a:spcPts val="0"/>
                        </a:spcAft>
                      </a:pPr>
                      <a:r>
                        <a:rPr lang="lt-LT" sz="1000" dirty="0">
                          <a:effectLst/>
                          <a:latin typeface="Georgia" panose="02040502050405020303" pitchFamily="18" charset="0"/>
                          <a:ea typeface="Times New Roman"/>
                        </a:rPr>
                        <a:t>- atitinka visus prioritetus</a:t>
                      </a:r>
                    </a:p>
                    <a:p>
                      <a:pPr>
                        <a:spcAft>
                          <a:spcPts val="0"/>
                        </a:spcAft>
                      </a:pPr>
                      <a:r>
                        <a:rPr lang="lt-LT" sz="1000" dirty="0">
                          <a:effectLst/>
                          <a:latin typeface="Georgia" panose="02040502050405020303" pitchFamily="18" charset="0"/>
                          <a:ea typeface="Times New Roman"/>
                        </a:rPr>
                        <a:t>- atitinka keturis prioritetus</a:t>
                      </a:r>
                    </a:p>
                    <a:p>
                      <a:pPr>
                        <a:spcAft>
                          <a:spcPts val="0"/>
                        </a:spcAft>
                      </a:pPr>
                      <a:r>
                        <a:rPr lang="lt-LT" sz="1000" dirty="0">
                          <a:effectLst/>
                          <a:latin typeface="Georgia" panose="02040502050405020303" pitchFamily="18" charset="0"/>
                          <a:ea typeface="Times New Roman"/>
                        </a:rPr>
                        <a:t>- atitinka tris prioritetus</a:t>
                      </a:r>
                    </a:p>
                    <a:p>
                      <a:pPr>
                        <a:spcAft>
                          <a:spcPts val="0"/>
                        </a:spcAft>
                      </a:pPr>
                      <a:r>
                        <a:rPr lang="lt-LT" sz="1000" dirty="0">
                          <a:effectLst/>
                          <a:latin typeface="Georgia" panose="02040502050405020303" pitchFamily="18" charset="0"/>
                          <a:ea typeface="Times New Roman"/>
                        </a:rPr>
                        <a:t>- atitinka du prioritetus</a:t>
                      </a:r>
                    </a:p>
                    <a:p>
                      <a:pPr>
                        <a:spcAft>
                          <a:spcPts val="0"/>
                        </a:spcAft>
                      </a:pPr>
                      <a:r>
                        <a:rPr lang="lt-LT" sz="1000" dirty="0">
                          <a:effectLst/>
                          <a:latin typeface="Georgia" panose="02040502050405020303" pitchFamily="18" charset="0"/>
                          <a:ea typeface="Times New Roman"/>
                        </a:rPr>
                        <a:t>- atitinka vieną prioritetą</a:t>
                      </a:r>
                    </a:p>
                    <a:p>
                      <a:pPr>
                        <a:spcAft>
                          <a:spcPts val="0"/>
                        </a:spcAft>
                      </a:pPr>
                      <a:r>
                        <a:rPr lang="lt-LT" sz="1000" dirty="0">
                          <a:effectLst/>
                          <a:latin typeface="Georgia" panose="02040502050405020303" pitchFamily="18" charset="0"/>
                          <a:ea typeface="Times New Roman"/>
                        </a:rPr>
                        <a:t>- neatitina nė vieno prioriteto</a:t>
                      </a:r>
                    </a:p>
                  </a:txBody>
                  <a:tcPr marL="19669" marR="1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000">
                          <a:effectLst/>
                          <a:latin typeface="Georgia" panose="02040502050405020303" pitchFamily="18" charset="0"/>
                          <a:ea typeface="Times New Roman"/>
                        </a:rPr>
                        <a:t>25</a:t>
                      </a:r>
                    </a:p>
                    <a:p>
                      <a:pPr algn="ctr">
                        <a:spcAft>
                          <a:spcPts val="0"/>
                        </a:spcAft>
                      </a:pPr>
                      <a:r>
                        <a:rPr lang="lt-LT" sz="1000" b="1" cap="small">
                          <a:effectLst/>
                          <a:latin typeface="Georgia" panose="02040502050405020303" pitchFamily="18" charset="0"/>
                          <a:ea typeface="Times New Roman"/>
                        </a:rPr>
                        <a:t> </a:t>
                      </a:r>
                      <a:endParaRPr lang="lt-LT" sz="1000">
                        <a:effectLst/>
                        <a:latin typeface="Georgia" panose="02040502050405020303" pitchFamily="18" charset="0"/>
                        <a:ea typeface="Times New Roman"/>
                      </a:endParaRPr>
                    </a:p>
                    <a:p>
                      <a:pPr algn="ctr">
                        <a:spcAft>
                          <a:spcPts val="0"/>
                        </a:spcAft>
                      </a:pPr>
                      <a:r>
                        <a:rPr lang="lt-LT" sz="1000" b="1" cap="small">
                          <a:effectLst/>
                          <a:latin typeface="Georgia" panose="02040502050405020303" pitchFamily="18" charset="0"/>
                          <a:ea typeface="Times New Roman"/>
                        </a:rPr>
                        <a:t> </a:t>
                      </a:r>
                      <a:endParaRPr lang="lt-LT" sz="1000">
                        <a:effectLst/>
                        <a:latin typeface="Georgia" panose="02040502050405020303" pitchFamily="18" charset="0"/>
                        <a:ea typeface="Times New Roman"/>
                      </a:endParaRPr>
                    </a:p>
                    <a:p>
                      <a:pPr algn="ctr">
                        <a:spcAft>
                          <a:spcPts val="0"/>
                        </a:spcAft>
                      </a:pPr>
                      <a:r>
                        <a:rPr lang="lt-LT" sz="1000" b="1" cap="small">
                          <a:effectLst/>
                          <a:latin typeface="Georgia" panose="02040502050405020303" pitchFamily="18" charset="0"/>
                          <a:ea typeface="Times New Roman"/>
                        </a:rPr>
                        <a:t> </a:t>
                      </a:r>
                      <a:endParaRPr lang="lt-LT" sz="1000">
                        <a:effectLst/>
                        <a:latin typeface="Georgia" panose="02040502050405020303" pitchFamily="18" charset="0"/>
                        <a:ea typeface="Times New Roman"/>
                      </a:endParaRPr>
                    </a:p>
                    <a:p>
                      <a:pPr algn="ctr">
                        <a:spcAft>
                          <a:spcPts val="0"/>
                        </a:spcAft>
                      </a:pPr>
                      <a:r>
                        <a:rPr lang="lt-LT" sz="1000" b="1" cap="small">
                          <a:effectLst/>
                          <a:latin typeface="Georgia" panose="02040502050405020303" pitchFamily="18" charset="0"/>
                          <a:ea typeface="Times New Roman"/>
                        </a:rPr>
                        <a:t> </a:t>
                      </a:r>
                      <a:endParaRPr lang="lt-LT" sz="1000">
                        <a:effectLst/>
                        <a:latin typeface="Georgia" panose="02040502050405020303" pitchFamily="18" charset="0"/>
                        <a:ea typeface="Times New Roman"/>
                      </a:endParaRPr>
                    </a:p>
                    <a:p>
                      <a:pPr algn="ctr">
                        <a:spcAft>
                          <a:spcPts val="0"/>
                        </a:spcAft>
                      </a:pPr>
                      <a:r>
                        <a:rPr lang="lt-LT" sz="1000" b="1" cap="small">
                          <a:effectLst/>
                          <a:latin typeface="Georgia" panose="02040502050405020303" pitchFamily="18" charset="0"/>
                          <a:ea typeface="Times New Roman"/>
                        </a:rPr>
                        <a:t> </a:t>
                      </a:r>
                      <a:endParaRPr lang="lt-LT" sz="1000">
                        <a:effectLst/>
                        <a:latin typeface="Georgia" panose="02040502050405020303" pitchFamily="18" charset="0"/>
                        <a:ea typeface="Times New Roman"/>
                      </a:endParaRPr>
                    </a:p>
                  </a:txBody>
                  <a:tcPr marL="19669" marR="1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000" b="1" cap="small">
                          <a:effectLst/>
                          <a:latin typeface="Georgia" panose="02040502050405020303" pitchFamily="18" charset="0"/>
                          <a:ea typeface="Times New Roman"/>
                        </a:rPr>
                        <a:t> </a:t>
                      </a:r>
                      <a:endParaRPr lang="lt-LT" sz="1000">
                        <a:effectLst/>
                        <a:latin typeface="Georgia" panose="02040502050405020303" pitchFamily="18" charset="0"/>
                        <a:ea typeface="Times New Roman"/>
                      </a:endParaRPr>
                    </a:p>
                    <a:p>
                      <a:pPr algn="ctr">
                        <a:spcAft>
                          <a:spcPts val="0"/>
                        </a:spcAft>
                      </a:pPr>
                      <a:r>
                        <a:rPr lang="lt-LT" sz="1000" b="1" cap="small">
                          <a:effectLst/>
                          <a:latin typeface="Georgia" panose="02040502050405020303" pitchFamily="18" charset="0"/>
                          <a:ea typeface="Times New Roman"/>
                        </a:rPr>
                        <a:t> </a:t>
                      </a:r>
                      <a:endParaRPr lang="lt-LT" sz="1000">
                        <a:effectLst/>
                        <a:latin typeface="Georgia" panose="02040502050405020303" pitchFamily="18" charset="0"/>
                        <a:ea typeface="Times New Roman"/>
                      </a:endParaRPr>
                    </a:p>
                    <a:p>
                      <a:pPr algn="ctr">
                        <a:spcAft>
                          <a:spcPts val="0"/>
                        </a:spcAft>
                      </a:pPr>
                      <a:r>
                        <a:rPr lang="lt-LT" sz="1000" cap="small">
                          <a:effectLst/>
                          <a:latin typeface="Georgia" panose="02040502050405020303" pitchFamily="18" charset="0"/>
                          <a:ea typeface="Times New Roman"/>
                        </a:rPr>
                        <a:t>25</a:t>
                      </a:r>
                      <a:endParaRPr lang="lt-LT" sz="1000">
                        <a:effectLst/>
                        <a:latin typeface="Georgia" panose="02040502050405020303" pitchFamily="18" charset="0"/>
                        <a:ea typeface="Times New Roman"/>
                      </a:endParaRPr>
                    </a:p>
                    <a:p>
                      <a:pPr algn="ctr">
                        <a:spcAft>
                          <a:spcPts val="0"/>
                        </a:spcAft>
                      </a:pPr>
                      <a:r>
                        <a:rPr lang="lt-LT" sz="1000">
                          <a:effectLst/>
                          <a:latin typeface="Georgia" panose="02040502050405020303" pitchFamily="18" charset="0"/>
                          <a:ea typeface="Times New Roman"/>
                        </a:rPr>
                        <a:t>20</a:t>
                      </a:r>
                    </a:p>
                    <a:p>
                      <a:pPr algn="ctr">
                        <a:spcAft>
                          <a:spcPts val="0"/>
                        </a:spcAft>
                      </a:pPr>
                      <a:r>
                        <a:rPr lang="lt-LT" sz="1000">
                          <a:effectLst/>
                          <a:latin typeface="Georgia" panose="02040502050405020303" pitchFamily="18" charset="0"/>
                          <a:ea typeface="Times New Roman"/>
                        </a:rPr>
                        <a:t>15</a:t>
                      </a:r>
                    </a:p>
                    <a:p>
                      <a:pPr algn="ctr">
                        <a:spcAft>
                          <a:spcPts val="0"/>
                        </a:spcAft>
                      </a:pPr>
                      <a:r>
                        <a:rPr lang="lt-LT" sz="1000">
                          <a:effectLst/>
                          <a:latin typeface="Georgia" panose="02040502050405020303" pitchFamily="18" charset="0"/>
                          <a:ea typeface="Times New Roman"/>
                        </a:rPr>
                        <a:t>10</a:t>
                      </a:r>
                    </a:p>
                    <a:p>
                      <a:pPr algn="ctr">
                        <a:spcAft>
                          <a:spcPts val="0"/>
                        </a:spcAft>
                      </a:pPr>
                      <a:r>
                        <a:rPr lang="lt-LT" sz="1000" cap="small">
                          <a:effectLst/>
                          <a:latin typeface="Georgia" panose="02040502050405020303" pitchFamily="18" charset="0"/>
                          <a:ea typeface="Times New Roman"/>
                        </a:rPr>
                        <a:t>5</a:t>
                      </a:r>
                      <a:endParaRPr lang="lt-LT" sz="1000">
                        <a:effectLst/>
                        <a:latin typeface="Georgia" panose="02040502050405020303" pitchFamily="18" charset="0"/>
                        <a:ea typeface="Times New Roman"/>
                      </a:endParaRPr>
                    </a:p>
                    <a:p>
                      <a:pPr algn="ctr">
                        <a:spcAft>
                          <a:spcPts val="0"/>
                        </a:spcAft>
                      </a:pPr>
                      <a:r>
                        <a:rPr lang="lt-LT" sz="1000" cap="small">
                          <a:effectLst/>
                          <a:latin typeface="Georgia" panose="02040502050405020303" pitchFamily="18" charset="0"/>
                          <a:ea typeface="Times New Roman"/>
                        </a:rPr>
                        <a:t>0</a:t>
                      </a:r>
                      <a:endParaRPr lang="lt-LT" sz="1000">
                        <a:effectLst/>
                        <a:latin typeface="Georgia" panose="02040502050405020303" pitchFamily="18" charset="0"/>
                        <a:ea typeface="Times New Roman"/>
                      </a:endParaRPr>
                    </a:p>
                  </a:txBody>
                  <a:tcPr marL="19669" marR="1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lt-LT" sz="1000" cap="small">
                          <a:effectLst/>
                          <a:latin typeface="Georgia" panose="02040502050405020303" pitchFamily="18" charset="0"/>
                          <a:ea typeface="Times New Roman"/>
                        </a:rPr>
                        <a:t> </a:t>
                      </a:r>
                      <a:endParaRPr lang="lt-LT" sz="1000">
                        <a:effectLst/>
                        <a:latin typeface="Georgia" panose="02040502050405020303" pitchFamily="18" charset="0"/>
                        <a:ea typeface="Times New Roman"/>
                      </a:endParaRPr>
                    </a:p>
                  </a:txBody>
                  <a:tcPr marL="19669" marR="1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lt-LT" sz="1000" cap="small" dirty="0">
                          <a:effectLst/>
                          <a:latin typeface="Georgia" panose="02040502050405020303" pitchFamily="18" charset="0"/>
                          <a:ea typeface="Times New Roman"/>
                        </a:rPr>
                        <a:t> </a:t>
                      </a:r>
                      <a:endParaRPr lang="lt-LT" sz="1000" dirty="0">
                        <a:effectLst/>
                        <a:latin typeface="Georgia" panose="02040502050405020303" pitchFamily="18" charset="0"/>
                        <a:ea typeface="Times New Roman"/>
                      </a:endParaRPr>
                    </a:p>
                  </a:txBody>
                  <a:tcPr marL="19669" marR="1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517995">
                <a:tc>
                  <a:txBody>
                    <a:bodyPr/>
                    <a:lstStyle/>
                    <a:p>
                      <a:pPr>
                        <a:spcAft>
                          <a:spcPts val="0"/>
                        </a:spcAft>
                      </a:pPr>
                      <a:r>
                        <a:rPr lang="lt-LT" sz="1000">
                          <a:effectLst/>
                          <a:latin typeface="Times New Roman"/>
                          <a:ea typeface="Times New Roman"/>
                        </a:rPr>
                        <a:t>3.</a:t>
                      </a:r>
                    </a:p>
                  </a:txBody>
                  <a:tcPr marL="19669" marR="1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lt-LT" sz="1000" b="1">
                          <a:effectLst/>
                          <a:latin typeface="Georgia" panose="02040502050405020303" pitchFamily="18" charset="0"/>
                          <a:ea typeface="Times New Roman"/>
                        </a:rPr>
                        <a:t>Projekto veiklų įgyvendinimo plano pagrįstumas ir tinkamumas projekto tikslui ir uždaviniams pasiekti</a:t>
                      </a:r>
                      <a:r>
                        <a:rPr lang="lt-LT" sz="1000">
                          <a:effectLst/>
                          <a:latin typeface="Georgia" panose="02040502050405020303" pitchFamily="18" charset="0"/>
                          <a:ea typeface="Times New Roman"/>
                        </a:rPr>
                        <a:t> </a:t>
                      </a:r>
                      <a:r>
                        <a:rPr lang="lt-LT" sz="1000">
                          <a:solidFill>
                            <a:srgbClr val="000000"/>
                          </a:solidFill>
                          <a:effectLst/>
                          <a:latin typeface="Georgia" panose="02040502050405020303" pitchFamily="18" charset="0"/>
                          <a:ea typeface="Times New Roman"/>
                        </a:rPr>
                        <a:t>(Paraiškos 4 punktas):</a:t>
                      </a:r>
                      <a:endParaRPr lang="lt-LT" sz="1000">
                        <a:effectLst/>
                        <a:latin typeface="Georgia" panose="02040502050405020303" pitchFamily="18" charset="0"/>
                        <a:ea typeface="Times New Roman"/>
                      </a:endParaRPr>
                    </a:p>
                    <a:p>
                      <a:pPr>
                        <a:spcAft>
                          <a:spcPts val="0"/>
                        </a:spcAft>
                      </a:pPr>
                      <a:r>
                        <a:rPr lang="lt-LT" sz="1000">
                          <a:effectLst/>
                          <a:latin typeface="Georgia" panose="02040502050405020303" pitchFamily="18" charset="0"/>
                          <a:ea typeface="Times New Roman"/>
                        </a:rPr>
                        <a:t>– nuoseklus, pagrįstas ir tinkamas projekto tikslui bei uždaviniams pasiekti</a:t>
                      </a:r>
                    </a:p>
                    <a:p>
                      <a:pPr>
                        <a:spcAft>
                          <a:spcPts val="0"/>
                        </a:spcAft>
                      </a:pPr>
                      <a:r>
                        <a:rPr lang="lt-LT" sz="1000">
                          <a:effectLst/>
                          <a:latin typeface="Georgia" panose="02040502050405020303" pitchFamily="18" charset="0"/>
                          <a:ea typeface="Times New Roman"/>
                        </a:rPr>
                        <a:t>– iš dalies nuoseklus, iš dalies pagrįstas ir iš dalies tinkamas projekto tikslui bei uždaviniams pasiekti</a:t>
                      </a:r>
                    </a:p>
                    <a:p>
                      <a:pPr>
                        <a:spcAft>
                          <a:spcPts val="0"/>
                        </a:spcAft>
                      </a:pPr>
                      <a:r>
                        <a:rPr lang="lt-LT" sz="1000">
                          <a:effectLst/>
                          <a:latin typeface="Georgia" panose="02040502050405020303" pitchFamily="18" charset="0"/>
                          <a:ea typeface="Times New Roman"/>
                        </a:rPr>
                        <a:t>– nenuoseklus, nepagrįstas ir netinkamas projekto tikslui bei uždaviniams pasiekti</a:t>
                      </a:r>
                    </a:p>
                  </a:txBody>
                  <a:tcPr marL="19669" marR="1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000" dirty="0">
                          <a:effectLst/>
                          <a:latin typeface="Georgia" panose="02040502050405020303" pitchFamily="18" charset="0"/>
                          <a:ea typeface="Times New Roman"/>
                        </a:rPr>
                        <a:t>10</a:t>
                      </a:r>
                    </a:p>
                  </a:txBody>
                  <a:tcPr marL="19669" marR="1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000" dirty="0">
                          <a:effectLst/>
                          <a:latin typeface="Georgia" panose="02040502050405020303" pitchFamily="18" charset="0"/>
                          <a:ea typeface="Times New Roman"/>
                        </a:rPr>
                        <a:t> </a:t>
                      </a:r>
                    </a:p>
                    <a:p>
                      <a:pPr algn="ctr">
                        <a:spcAft>
                          <a:spcPts val="0"/>
                        </a:spcAft>
                      </a:pPr>
                      <a:r>
                        <a:rPr lang="lt-LT" sz="1000" dirty="0">
                          <a:effectLst/>
                          <a:latin typeface="Georgia" panose="02040502050405020303" pitchFamily="18" charset="0"/>
                          <a:ea typeface="Times New Roman"/>
                        </a:rPr>
                        <a:t> </a:t>
                      </a:r>
                    </a:p>
                    <a:p>
                      <a:pPr algn="ctr">
                        <a:spcAft>
                          <a:spcPts val="0"/>
                        </a:spcAft>
                      </a:pPr>
                      <a:r>
                        <a:rPr lang="lt-LT" sz="1000" dirty="0">
                          <a:effectLst/>
                          <a:latin typeface="Georgia" panose="02040502050405020303" pitchFamily="18" charset="0"/>
                          <a:ea typeface="Times New Roman"/>
                        </a:rPr>
                        <a:t> </a:t>
                      </a:r>
                    </a:p>
                    <a:p>
                      <a:pPr algn="ctr">
                        <a:spcAft>
                          <a:spcPts val="0"/>
                        </a:spcAft>
                      </a:pPr>
                      <a:r>
                        <a:rPr lang="lt-LT" sz="1000" dirty="0" smtClean="0">
                          <a:effectLst/>
                          <a:latin typeface="Georgia" panose="02040502050405020303" pitchFamily="18" charset="0"/>
                          <a:ea typeface="Times New Roman"/>
                        </a:rPr>
                        <a:t>10</a:t>
                      </a:r>
                      <a:endParaRPr lang="lt-LT" sz="1000" dirty="0">
                        <a:effectLst/>
                        <a:latin typeface="Georgia" panose="02040502050405020303" pitchFamily="18" charset="0"/>
                        <a:ea typeface="Times New Roman"/>
                      </a:endParaRPr>
                    </a:p>
                    <a:p>
                      <a:pPr algn="ctr">
                        <a:spcAft>
                          <a:spcPts val="0"/>
                        </a:spcAft>
                      </a:pPr>
                      <a:r>
                        <a:rPr lang="lt-LT" sz="1000" dirty="0">
                          <a:effectLst/>
                          <a:latin typeface="Georgia" panose="02040502050405020303" pitchFamily="18" charset="0"/>
                          <a:ea typeface="Times New Roman"/>
                        </a:rPr>
                        <a:t> </a:t>
                      </a:r>
                    </a:p>
                    <a:p>
                      <a:pPr algn="ctr">
                        <a:spcAft>
                          <a:spcPts val="0"/>
                        </a:spcAft>
                      </a:pPr>
                      <a:r>
                        <a:rPr lang="lt-LT" sz="1000" dirty="0">
                          <a:effectLst/>
                          <a:latin typeface="Georgia" panose="02040502050405020303" pitchFamily="18" charset="0"/>
                          <a:ea typeface="Times New Roman"/>
                        </a:rPr>
                        <a:t>1–9</a:t>
                      </a:r>
                    </a:p>
                    <a:p>
                      <a:pPr algn="ctr">
                        <a:spcAft>
                          <a:spcPts val="0"/>
                        </a:spcAft>
                      </a:pPr>
                      <a:r>
                        <a:rPr lang="lt-LT" sz="1000" b="1" cap="small" dirty="0">
                          <a:effectLst/>
                          <a:latin typeface="Georgia" panose="02040502050405020303" pitchFamily="18" charset="0"/>
                          <a:ea typeface="Times New Roman"/>
                        </a:rPr>
                        <a:t> </a:t>
                      </a:r>
                      <a:endParaRPr lang="lt-LT" sz="1000" dirty="0">
                        <a:effectLst/>
                        <a:latin typeface="Georgia" panose="02040502050405020303" pitchFamily="18" charset="0"/>
                        <a:ea typeface="Times New Roman"/>
                      </a:endParaRPr>
                    </a:p>
                    <a:p>
                      <a:pPr algn="ctr">
                        <a:spcAft>
                          <a:spcPts val="0"/>
                        </a:spcAft>
                      </a:pPr>
                      <a:r>
                        <a:rPr lang="lt-LT" sz="1000" dirty="0">
                          <a:effectLst/>
                          <a:latin typeface="Georgia" panose="02040502050405020303" pitchFamily="18" charset="0"/>
                          <a:ea typeface="Times New Roman"/>
                        </a:rPr>
                        <a:t>0</a:t>
                      </a:r>
                    </a:p>
                  </a:txBody>
                  <a:tcPr marL="19669" marR="1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lt-LT" sz="1000" cap="small">
                          <a:effectLst/>
                          <a:latin typeface="Georgia" panose="02040502050405020303" pitchFamily="18" charset="0"/>
                          <a:ea typeface="Times New Roman"/>
                        </a:rPr>
                        <a:t> </a:t>
                      </a:r>
                      <a:endParaRPr lang="lt-LT" sz="1000">
                        <a:effectLst/>
                        <a:latin typeface="Georgia" panose="02040502050405020303" pitchFamily="18" charset="0"/>
                        <a:ea typeface="Times New Roman"/>
                      </a:endParaRPr>
                    </a:p>
                  </a:txBody>
                  <a:tcPr marL="19669" marR="1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lt-LT" sz="1000" cap="small" dirty="0">
                          <a:effectLst/>
                          <a:latin typeface="Georgia" panose="02040502050405020303" pitchFamily="18" charset="0"/>
                          <a:ea typeface="Times New Roman"/>
                        </a:rPr>
                        <a:t> </a:t>
                      </a:r>
                      <a:endParaRPr lang="lt-LT" sz="1000" dirty="0">
                        <a:effectLst/>
                        <a:latin typeface="Georgia" panose="02040502050405020303" pitchFamily="18" charset="0"/>
                        <a:ea typeface="Times New Roman"/>
                      </a:endParaRPr>
                    </a:p>
                  </a:txBody>
                  <a:tcPr marL="19669" marR="1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8534588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5135" y="211711"/>
            <a:ext cx="7766936" cy="819397"/>
          </a:xfrm>
        </p:spPr>
        <p:txBody>
          <a:bodyPr/>
          <a:lstStyle/>
          <a:p>
            <a:pPr algn="ctr"/>
            <a:r>
              <a:rPr lang="en-US" sz="3200" b="1" dirty="0" err="1" smtClean="0">
                <a:solidFill>
                  <a:schemeClr val="tx1"/>
                </a:solidFill>
                <a:latin typeface="Georgia" pitchFamily="18" charset="0"/>
              </a:rPr>
              <a:t>Projekt</a:t>
            </a:r>
            <a:r>
              <a:rPr lang="lt-LT" sz="3200" b="1" dirty="0" smtClean="0">
                <a:solidFill>
                  <a:schemeClr val="tx1"/>
                </a:solidFill>
                <a:latin typeface="Georgia" pitchFamily="18" charset="0"/>
              </a:rPr>
              <a:t>ų finansavimo tikslas</a:t>
            </a:r>
            <a:endParaRPr lang="en-US" sz="3200" b="1" dirty="0">
              <a:solidFill>
                <a:schemeClr val="tx1"/>
              </a:solidFill>
              <a:latin typeface="Georgia" pitchFamily="18" charset="0"/>
            </a:endParaRPr>
          </a:p>
        </p:txBody>
      </p:sp>
      <p:graphicFrame>
        <p:nvGraphicFramePr>
          <p:cNvPr id="10" name="Diagram 9"/>
          <p:cNvGraphicFramePr/>
          <p:nvPr>
            <p:extLst>
              <p:ext uri="{D42A27DB-BD31-4B8C-83A1-F6EECF244321}">
                <p14:modId xmlns:p14="http://schemas.microsoft.com/office/powerpoint/2010/main" val="1769531898"/>
              </p:ext>
            </p:extLst>
          </p:nvPr>
        </p:nvGraphicFramePr>
        <p:xfrm>
          <a:off x="506438" y="1911029"/>
          <a:ext cx="10044331" cy="4222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6028" y="378446"/>
            <a:ext cx="938213"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65603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78566" y="192802"/>
            <a:ext cx="7925691" cy="478454"/>
          </a:xfrm>
        </p:spPr>
        <p:txBody>
          <a:bodyPr/>
          <a:lstStyle/>
          <a:p>
            <a:pPr algn="ctr"/>
            <a:r>
              <a:rPr lang="lt-LT" sz="3200" b="1" dirty="0">
                <a:solidFill>
                  <a:schemeClr val="tx1"/>
                </a:solidFill>
                <a:latin typeface="Georgia" panose="02040502050405020303" pitchFamily="18" charset="0"/>
              </a:rPr>
              <a:t>Projektų </a:t>
            </a:r>
            <a:r>
              <a:rPr lang="lt-LT" sz="3200" b="1" dirty="0" smtClean="0">
                <a:solidFill>
                  <a:schemeClr val="tx1"/>
                </a:solidFill>
                <a:latin typeface="Georgia" panose="02040502050405020303" pitchFamily="18" charset="0"/>
              </a:rPr>
              <a:t>vertinimo anketa</a:t>
            </a:r>
            <a:endParaRPr lang="en-US" sz="32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191" y="135960"/>
            <a:ext cx="938213"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Table 11"/>
          <p:cNvGraphicFramePr>
            <a:graphicFrameLocks noGrp="1"/>
          </p:cNvGraphicFramePr>
          <p:nvPr>
            <p:extLst>
              <p:ext uri="{D42A27DB-BD31-4B8C-83A1-F6EECF244321}">
                <p14:modId xmlns:p14="http://schemas.microsoft.com/office/powerpoint/2010/main" val="3612647661"/>
              </p:ext>
            </p:extLst>
          </p:nvPr>
        </p:nvGraphicFramePr>
        <p:xfrm>
          <a:off x="1765298" y="927100"/>
          <a:ext cx="7755691" cy="5572216"/>
        </p:xfrm>
        <a:graphic>
          <a:graphicData uri="http://schemas.openxmlformats.org/drawingml/2006/table">
            <a:tbl>
              <a:tblPr firstRow="1" firstCol="1" bandRow="1"/>
              <a:tblGrid>
                <a:gridCol w="475458">
                  <a:extLst>
                    <a:ext uri="{9D8B030D-6E8A-4147-A177-3AD203B41FA5}">
                      <a16:colId xmlns:a16="http://schemas.microsoft.com/office/drawing/2014/main" xmlns="" val="20000"/>
                    </a:ext>
                  </a:extLst>
                </a:gridCol>
                <a:gridCol w="3468663">
                  <a:extLst>
                    <a:ext uri="{9D8B030D-6E8A-4147-A177-3AD203B41FA5}">
                      <a16:colId xmlns:a16="http://schemas.microsoft.com/office/drawing/2014/main" xmlns="" val="20001"/>
                    </a:ext>
                  </a:extLst>
                </a:gridCol>
                <a:gridCol w="1032102">
                  <a:extLst>
                    <a:ext uri="{9D8B030D-6E8A-4147-A177-3AD203B41FA5}">
                      <a16:colId xmlns:a16="http://schemas.microsoft.com/office/drawing/2014/main" xmlns="" val="20002"/>
                    </a:ext>
                  </a:extLst>
                </a:gridCol>
                <a:gridCol w="778784">
                  <a:extLst>
                    <a:ext uri="{9D8B030D-6E8A-4147-A177-3AD203B41FA5}">
                      <a16:colId xmlns:a16="http://schemas.microsoft.com/office/drawing/2014/main" xmlns="" val="20003"/>
                    </a:ext>
                  </a:extLst>
                </a:gridCol>
                <a:gridCol w="778000">
                  <a:extLst>
                    <a:ext uri="{9D8B030D-6E8A-4147-A177-3AD203B41FA5}">
                      <a16:colId xmlns:a16="http://schemas.microsoft.com/office/drawing/2014/main" xmlns="" val="20004"/>
                    </a:ext>
                  </a:extLst>
                </a:gridCol>
                <a:gridCol w="1222684">
                  <a:extLst>
                    <a:ext uri="{9D8B030D-6E8A-4147-A177-3AD203B41FA5}">
                      <a16:colId xmlns:a16="http://schemas.microsoft.com/office/drawing/2014/main" xmlns="" val="20005"/>
                    </a:ext>
                  </a:extLst>
                </a:gridCol>
              </a:tblGrid>
              <a:tr h="349878">
                <a:tc>
                  <a:txBody>
                    <a:bodyPr/>
                    <a:lstStyle/>
                    <a:p>
                      <a:pPr>
                        <a:spcAft>
                          <a:spcPts val="0"/>
                        </a:spcAft>
                      </a:pPr>
                      <a:r>
                        <a:rPr lang="lt-LT" sz="1000" dirty="0">
                          <a:effectLst/>
                          <a:latin typeface="Times New Roman"/>
                          <a:ea typeface="Times New Roman"/>
                        </a:rPr>
                        <a:t>Eil.</a:t>
                      </a:r>
                    </a:p>
                    <a:p>
                      <a:pPr>
                        <a:spcAft>
                          <a:spcPts val="0"/>
                        </a:spcAft>
                      </a:pPr>
                      <a:r>
                        <a:rPr lang="lt-LT" sz="1000" dirty="0">
                          <a:effectLst/>
                          <a:latin typeface="Times New Roman"/>
                          <a:ea typeface="Times New Roman"/>
                        </a:rPr>
                        <a:t>Nr.</a:t>
                      </a:r>
                    </a:p>
                  </a:txBody>
                  <a:tcPr marL="19669" marR="1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000">
                          <a:effectLst/>
                          <a:latin typeface="Georgia" panose="02040502050405020303" pitchFamily="18" charset="0"/>
                          <a:ea typeface="Times New Roman"/>
                        </a:rPr>
                        <a:t>Vertinimo kriterijai</a:t>
                      </a:r>
                    </a:p>
                  </a:txBody>
                  <a:tcPr marL="19669" marR="1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000">
                          <a:effectLst/>
                          <a:latin typeface="Georgia" panose="02040502050405020303" pitchFamily="18" charset="0"/>
                          <a:ea typeface="Times New Roman"/>
                        </a:rPr>
                        <a:t>Didžiau-sias balas</a:t>
                      </a:r>
                    </a:p>
                  </a:txBody>
                  <a:tcPr marL="19669" marR="1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000">
                          <a:effectLst/>
                          <a:latin typeface="Georgia" panose="02040502050405020303" pitchFamily="18" charset="0"/>
                          <a:ea typeface="Times New Roman"/>
                        </a:rPr>
                        <a:t>Balų ribos</a:t>
                      </a:r>
                    </a:p>
                  </a:txBody>
                  <a:tcPr marL="19669" marR="1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000">
                          <a:effectLst/>
                          <a:latin typeface="Georgia" panose="02040502050405020303" pitchFamily="18" charset="0"/>
                          <a:ea typeface="Times New Roman"/>
                        </a:rPr>
                        <a:t>Skiria-ma balų</a:t>
                      </a:r>
                    </a:p>
                  </a:txBody>
                  <a:tcPr marL="19669" marR="1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000" dirty="0">
                          <a:effectLst/>
                          <a:latin typeface="Georgia" panose="02040502050405020303" pitchFamily="18" charset="0"/>
                          <a:ea typeface="Times New Roman"/>
                        </a:rPr>
                        <a:t>Skiriamų balų pagrindimas </a:t>
                      </a:r>
                    </a:p>
                  </a:txBody>
                  <a:tcPr marL="19669" marR="1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554142">
                <a:tc>
                  <a:txBody>
                    <a:bodyPr/>
                    <a:lstStyle/>
                    <a:p>
                      <a:pPr>
                        <a:spcAft>
                          <a:spcPts val="0"/>
                        </a:spcAft>
                      </a:pPr>
                      <a:r>
                        <a:rPr lang="lt-LT" sz="1000" dirty="0">
                          <a:effectLst/>
                          <a:latin typeface="Times New Roman"/>
                          <a:ea typeface="Times New Roman"/>
                        </a:rPr>
                        <a:t>4.</a:t>
                      </a:r>
                    </a:p>
                  </a:txBody>
                  <a:tcPr marL="19669" marR="1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lt-LT" sz="1000" b="1" dirty="0">
                          <a:effectLst/>
                          <a:latin typeface="Georgia" panose="02040502050405020303" pitchFamily="18" charset="0"/>
                          <a:ea typeface="Times New Roman"/>
                        </a:rPr>
                        <a:t>Projekto įgyvendinimo sąmatos aiškumas, detalumas ir racionalumas, pagrįstumas ir sąsaja su veiklomis</a:t>
                      </a:r>
                      <a:r>
                        <a:rPr lang="lt-LT" sz="1000" b="1" i="1" dirty="0">
                          <a:solidFill>
                            <a:srgbClr val="000000"/>
                          </a:solidFill>
                          <a:effectLst/>
                          <a:latin typeface="Georgia" panose="02040502050405020303" pitchFamily="18" charset="0"/>
                          <a:ea typeface="Times New Roman"/>
                        </a:rPr>
                        <a:t> </a:t>
                      </a:r>
                      <a:r>
                        <a:rPr lang="lt-LT" sz="1000" dirty="0">
                          <a:solidFill>
                            <a:srgbClr val="000000"/>
                          </a:solidFill>
                          <a:effectLst/>
                          <a:latin typeface="Georgia" panose="02040502050405020303" pitchFamily="18" charset="0"/>
                          <a:ea typeface="Times New Roman"/>
                        </a:rPr>
                        <a:t>(Nuostatų 2 priedas, Nuostatų 55–59 punktai):</a:t>
                      </a:r>
                      <a:endParaRPr lang="lt-LT" sz="1000" dirty="0">
                        <a:effectLst/>
                        <a:latin typeface="Georgia" panose="02040502050405020303" pitchFamily="18" charset="0"/>
                        <a:ea typeface="Times New Roman"/>
                      </a:endParaRPr>
                    </a:p>
                    <a:p>
                      <a:pPr>
                        <a:spcAft>
                          <a:spcPts val="0"/>
                        </a:spcAft>
                      </a:pPr>
                      <a:r>
                        <a:rPr lang="lt-LT" sz="1000" dirty="0">
                          <a:solidFill>
                            <a:srgbClr val="000000"/>
                          </a:solidFill>
                          <a:effectLst/>
                          <a:latin typeface="Georgia" panose="02040502050405020303" pitchFamily="18" charset="0"/>
                          <a:ea typeface="Times New Roman"/>
                        </a:rPr>
                        <a:t>-</a:t>
                      </a:r>
                      <a:r>
                        <a:rPr lang="lt-LT" sz="1000" dirty="0">
                          <a:effectLst/>
                          <a:latin typeface="Georgia" panose="02040502050405020303" pitchFamily="18" charset="0"/>
                          <a:ea typeface="Times New Roman"/>
                        </a:rPr>
                        <a:t> aiški, detali ir racionali, pagrįsta ir sietina su veiklomis</a:t>
                      </a:r>
                    </a:p>
                    <a:p>
                      <a:pPr>
                        <a:spcAft>
                          <a:spcPts val="0"/>
                        </a:spcAft>
                      </a:pPr>
                      <a:r>
                        <a:rPr lang="lt-LT" sz="1000" dirty="0">
                          <a:solidFill>
                            <a:srgbClr val="000000"/>
                          </a:solidFill>
                          <a:effectLst/>
                          <a:latin typeface="Georgia" panose="02040502050405020303" pitchFamily="18" charset="0"/>
                          <a:ea typeface="Times New Roman"/>
                        </a:rPr>
                        <a:t>-</a:t>
                      </a:r>
                      <a:r>
                        <a:rPr lang="lt-LT" sz="1000" dirty="0">
                          <a:effectLst/>
                          <a:latin typeface="Georgia" panose="02040502050405020303" pitchFamily="18" charset="0"/>
                          <a:ea typeface="Times New Roman"/>
                        </a:rPr>
                        <a:t> iš dalies aiški, iš dalies detali ir racionali, iš dalies pagrįsta ir sietina su veiklomis</a:t>
                      </a:r>
                    </a:p>
                    <a:p>
                      <a:pPr>
                        <a:spcAft>
                          <a:spcPts val="0"/>
                        </a:spcAft>
                      </a:pPr>
                      <a:r>
                        <a:rPr lang="lt-LT" sz="1000" dirty="0">
                          <a:solidFill>
                            <a:srgbClr val="000000"/>
                          </a:solidFill>
                          <a:effectLst/>
                          <a:latin typeface="Georgia" panose="02040502050405020303" pitchFamily="18" charset="0"/>
                          <a:ea typeface="Times New Roman"/>
                        </a:rPr>
                        <a:t>-</a:t>
                      </a:r>
                      <a:r>
                        <a:rPr lang="lt-LT" sz="1000" dirty="0">
                          <a:effectLst/>
                          <a:latin typeface="Georgia" panose="02040502050405020303" pitchFamily="18" charset="0"/>
                          <a:ea typeface="Times New Roman"/>
                        </a:rPr>
                        <a:t> neaiški, nedetali ir neracionali, nepagrįsta ir nesietina su veiklomis</a:t>
                      </a:r>
                    </a:p>
                  </a:txBody>
                  <a:tcPr marL="19669" marR="1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000" dirty="0">
                          <a:effectLst/>
                          <a:latin typeface="Georgia" panose="02040502050405020303" pitchFamily="18" charset="0"/>
                          <a:ea typeface="Times New Roman"/>
                        </a:rPr>
                        <a:t>15</a:t>
                      </a:r>
                    </a:p>
                  </a:txBody>
                  <a:tcPr marL="19669" marR="1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000" b="1" cap="small" dirty="0">
                          <a:effectLst/>
                          <a:latin typeface="Georgia" panose="02040502050405020303" pitchFamily="18" charset="0"/>
                          <a:ea typeface="Times New Roman"/>
                        </a:rPr>
                        <a:t> </a:t>
                      </a:r>
                      <a:endParaRPr lang="lt-LT" sz="1000" dirty="0">
                        <a:effectLst/>
                        <a:latin typeface="Georgia" panose="02040502050405020303" pitchFamily="18" charset="0"/>
                        <a:ea typeface="Times New Roman"/>
                      </a:endParaRPr>
                    </a:p>
                    <a:p>
                      <a:pPr algn="ctr">
                        <a:spcAft>
                          <a:spcPts val="0"/>
                        </a:spcAft>
                      </a:pPr>
                      <a:r>
                        <a:rPr lang="lt-LT" sz="1000" b="1" cap="small" dirty="0">
                          <a:effectLst/>
                          <a:latin typeface="Georgia" panose="02040502050405020303" pitchFamily="18" charset="0"/>
                          <a:ea typeface="Times New Roman"/>
                        </a:rPr>
                        <a:t> </a:t>
                      </a:r>
                      <a:endParaRPr lang="lt-LT" sz="1000" dirty="0">
                        <a:effectLst/>
                        <a:latin typeface="Georgia" panose="02040502050405020303" pitchFamily="18" charset="0"/>
                        <a:ea typeface="Times New Roman"/>
                      </a:endParaRPr>
                    </a:p>
                    <a:p>
                      <a:pPr algn="ctr">
                        <a:spcAft>
                          <a:spcPts val="0"/>
                        </a:spcAft>
                      </a:pPr>
                      <a:r>
                        <a:rPr lang="lt-LT" sz="1000" b="1" cap="small" dirty="0">
                          <a:effectLst/>
                          <a:latin typeface="Georgia" panose="02040502050405020303" pitchFamily="18" charset="0"/>
                          <a:ea typeface="Times New Roman"/>
                        </a:rPr>
                        <a:t> </a:t>
                      </a:r>
                      <a:endParaRPr lang="lt-LT" sz="1000" dirty="0">
                        <a:effectLst/>
                        <a:latin typeface="Georgia" panose="02040502050405020303" pitchFamily="18" charset="0"/>
                        <a:ea typeface="Times New Roman"/>
                      </a:endParaRPr>
                    </a:p>
                    <a:p>
                      <a:pPr algn="ctr">
                        <a:spcAft>
                          <a:spcPts val="0"/>
                        </a:spcAft>
                      </a:pPr>
                      <a:r>
                        <a:rPr lang="lt-LT" sz="1000" b="1" cap="small" dirty="0">
                          <a:effectLst/>
                          <a:latin typeface="Georgia" panose="02040502050405020303" pitchFamily="18" charset="0"/>
                          <a:ea typeface="Times New Roman"/>
                        </a:rPr>
                        <a:t> </a:t>
                      </a:r>
                      <a:endParaRPr lang="lt-LT" sz="1000" dirty="0">
                        <a:effectLst/>
                        <a:latin typeface="Georgia" panose="02040502050405020303" pitchFamily="18" charset="0"/>
                        <a:ea typeface="Times New Roman"/>
                      </a:endParaRPr>
                    </a:p>
                    <a:p>
                      <a:pPr algn="ctr">
                        <a:spcAft>
                          <a:spcPts val="0"/>
                        </a:spcAft>
                      </a:pPr>
                      <a:r>
                        <a:rPr lang="lt-LT" sz="1000" dirty="0" smtClean="0">
                          <a:effectLst/>
                          <a:latin typeface="Georgia" panose="02040502050405020303" pitchFamily="18" charset="0"/>
                          <a:ea typeface="Times New Roman"/>
                        </a:rPr>
                        <a:t>15</a:t>
                      </a:r>
                      <a:endParaRPr lang="lt-LT" sz="1000" dirty="0">
                        <a:effectLst/>
                        <a:latin typeface="Georgia" panose="02040502050405020303" pitchFamily="18" charset="0"/>
                        <a:ea typeface="Times New Roman"/>
                      </a:endParaRPr>
                    </a:p>
                    <a:p>
                      <a:pPr algn="ctr">
                        <a:spcAft>
                          <a:spcPts val="0"/>
                        </a:spcAft>
                      </a:pPr>
                      <a:r>
                        <a:rPr lang="lt-LT" sz="1000" dirty="0" smtClean="0">
                          <a:effectLst/>
                          <a:latin typeface="Georgia" panose="02040502050405020303" pitchFamily="18" charset="0"/>
                          <a:ea typeface="Times New Roman"/>
                        </a:rPr>
                        <a:t>1–14</a:t>
                      </a:r>
                      <a:endParaRPr lang="lt-LT" sz="1000" dirty="0">
                        <a:effectLst/>
                        <a:latin typeface="Georgia" panose="02040502050405020303" pitchFamily="18" charset="0"/>
                        <a:ea typeface="Times New Roman"/>
                      </a:endParaRPr>
                    </a:p>
                    <a:p>
                      <a:pPr algn="ctr">
                        <a:spcAft>
                          <a:spcPts val="0"/>
                        </a:spcAft>
                      </a:pPr>
                      <a:r>
                        <a:rPr lang="lt-LT" sz="1000" b="1" cap="small" dirty="0">
                          <a:effectLst/>
                          <a:latin typeface="Georgia" panose="02040502050405020303" pitchFamily="18" charset="0"/>
                          <a:ea typeface="Times New Roman"/>
                        </a:rPr>
                        <a:t> </a:t>
                      </a:r>
                      <a:endParaRPr lang="lt-LT" sz="1000" dirty="0">
                        <a:effectLst/>
                        <a:latin typeface="Georgia" panose="02040502050405020303" pitchFamily="18" charset="0"/>
                        <a:ea typeface="Times New Roman"/>
                      </a:endParaRPr>
                    </a:p>
                    <a:p>
                      <a:pPr algn="ctr">
                        <a:spcAft>
                          <a:spcPts val="0"/>
                        </a:spcAft>
                      </a:pPr>
                      <a:r>
                        <a:rPr lang="lt-LT" sz="1000" dirty="0">
                          <a:effectLst/>
                          <a:latin typeface="Georgia" panose="02040502050405020303" pitchFamily="18" charset="0"/>
                          <a:ea typeface="Times New Roman"/>
                        </a:rPr>
                        <a:t>0</a:t>
                      </a:r>
                    </a:p>
                  </a:txBody>
                  <a:tcPr marL="19669" marR="1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lt-LT" sz="1000" cap="small" dirty="0">
                          <a:effectLst/>
                          <a:latin typeface="Georgia" panose="02040502050405020303" pitchFamily="18" charset="0"/>
                          <a:ea typeface="Times New Roman"/>
                        </a:rPr>
                        <a:t> </a:t>
                      </a:r>
                      <a:endParaRPr lang="lt-LT" sz="1000" dirty="0">
                        <a:effectLst/>
                        <a:latin typeface="Georgia" panose="02040502050405020303" pitchFamily="18" charset="0"/>
                        <a:ea typeface="Times New Roman"/>
                      </a:endParaRPr>
                    </a:p>
                  </a:txBody>
                  <a:tcPr marL="19669" marR="1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lt-LT" sz="1000" cap="small" dirty="0">
                          <a:effectLst/>
                          <a:latin typeface="Georgia" panose="02040502050405020303" pitchFamily="18" charset="0"/>
                          <a:ea typeface="Times New Roman"/>
                        </a:rPr>
                        <a:t> </a:t>
                      </a:r>
                      <a:endParaRPr lang="lt-LT" sz="1000" dirty="0">
                        <a:effectLst/>
                        <a:latin typeface="Georgia" panose="02040502050405020303" pitchFamily="18" charset="0"/>
                        <a:ea typeface="Times New Roman"/>
                      </a:endParaRPr>
                    </a:p>
                  </a:txBody>
                  <a:tcPr marL="19669" marR="1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743869">
                <a:tc>
                  <a:txBody>
                    <a:bodyPr/>
                    <a:lstStyle/>
                    <a:p>
                      <a:pPr>
                        <a:spcAft>
                          <a:spcPts val="0"/>
                        </a:spcAft>
                      </a:pPr>
                      <a:r>
                        <a:rPr lang="lt-LT" sz="1000">
                          <a:effectLst/>
                          <a:latin typeface="Times New Roman"/>
                          <a:ea typeface="Times New Roman"/>
                        </a:rPr>
                        <a:t>5.</a:t>
                      </a:r>
                    </a:p>
                  </a:txBody>
                  <a:tcPr marL="19669" marR="1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lt-LT" sz="1000" b="1" dirty="0">
                          <a:effectLst/>
                          <a:latin typeface="Georgia" panose="02040502050405020303" pitchFamily="18" charset="0"/>
                          <a:ea typeface="Times New Roman"/>
                        </a:rPr>
                        <a:t>Turimi žmogiškieji ištekliai projekto veikloms vykdyti </a:t>
                      </a:r>
                      <a:endParaRPr lang="lt-LT" sz="1000" dirty="0">
                        <a:effectLst/>
                        <a:latin typeface="Georgia" panose="02040502050405020303" pitchFamily="18" charset="0"/>
                        <a:ea typeface="Times New Roman"/>
                      </a:endParaRPr>
                    </a:p>
                    <a:p>
                      <a:pPr algn="just">
                        <a:spcAft>
                          <a:spcPts val="0"/>
                        </a:spcAft>
                      </a:pPr>
                      <a:r>
                        <a:rPr lang="lt-LT" sz="1000" dirty="0">
                          <a:effectLst/>
                          <a:latin typeface="Georgia" panose="02040502050405020303" pitchFamily="18" charset="0"/>
                          <a:ea typeface="Times New Roman"/>
                        </a:rPr>
                        <a:t>(projekto veikloms vykdyti yra numatytas (-i) sporto pedagogo, kineziterapeuto, trenerio, taikomosios fizinės veiklos specialisto kvalifikaciją arba kitą su sportu susijusią specialybę turintis darbuotojas (-ai))</a:t>
                      </a:r>
                    </a:p>
                    <a:p>
                      <a:pPr algn="just">
                        <a:spcAft>
                          <a:spcPts val="0"/>
                        </a:spcAft>
                      </a:pPr>
                      <a:r>
                        <a:rPr lang="lt-LT" sz="1000" dirty="0">
                          <a:effectLst/>
                          <a:latin typeface="Georgia" panose="02040502050405020303" pitchFamily="18" charset="0"/>
                          <a:ea typeface="Times New Roman"/>
                        </a:rPr>
                        <a:t>(Paraiškos 5.1 papunktis)</a:t>
                      </a:r>
                    </a:p>
                    <a:p>
                      <a:pPr marL="457200" indent="-457200" algn="just">
                        <a:spcAft>
                          <a:spcPts val="0"/>
                        </a:spcAft>
                        <a:tabLst>
                          <a:tab pos="111125" algn="l"/>
                        </a:tabLst>
                      </a:pPr>
                      <a:r>
                        <a:rPr lang="lt-LT" sz="1000" dirty="0">
                          <a:effectLst/>
                          <a:latin typeface="Georgia" panose="02040502050405020303" pitchFamily="18" charset="0"/>
                          <a:ea typeface="Times New Roman"/>
                        </a:rPr>
                        <a:t>–	turi pakankamai</a:t>
                      </a:r>
                    </a:p>
                    <a:p>
                      <a:pPr marL="109220" indent="-109220" algn="just">
                        <a:spcAft>
                          <a:spcPts val="0"/>
                        </a:spcAft>
                        <a:tabLst>
                          <a:tab pos="111125" algn="l"/>
                        </a:tabLst>
                      </a:pPr>
                      <a:r>
                        <a:rPr lang="lt-LT" sz="1000" dirty="0">
                          <a:effectLst/>
                          <a:latin typeface="Georgia" panose="02040502050405020303" pitchFamily="18" charset="0"/>
                          <a:ea typeface="Times New Roman"/>
                        </a:rPr>
                        <a:t>–	turi iš dalies pakankamai</a:t>
                      </a:r>
                    </a:p>
                    <a:p>
                      <a:pPr>
                        <a:spcAft>
                          <a:spcPts val="0"/>
                        </a:spcAft>
                      </a:pPr>
                      <a:r>
                        <a:rPr lang="lt-LT" sz="1000" dirty="0">
                          <a:effectLst/>
                          <a:latin typeface="Georgia" panose="02040502050405020303" pitchFamily="18" charset="0"/>
                          <a:ea typeface="Times New Roman"/>
                        </a:rPr>
                        <a:t>– turi nepakankamai</a:t>
                      </a:r>
                    </a:p>
                  </a:txBody>
                  <a:tcPr marL="19669" marR="1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000" dirty="0">
                          <a:effectLst/>
                          <a:latin typeface="Georgia" panose="02040502050405020303" pitchFamily="18" charset="0"/>
                          <a:ea typeface="Times New Roman"/>
                        </a:rPr>
                        <a:t>10</a:t>
                      </a:r>
                    </a:p>
                    <a:p>
                      <a:pPr algn="ctr">
                        <a:spcAft>
                          <a:spcPts val="0"/>
                        </a:spcAft>
                      </a:pPr>
                      <a:r>
                        <a:rPr lang="lt-LT" sz="1000" b="1" cap="small" dirty="0">
                          <a:effectLst/>
                          <a:latin typeface="Georgia" panose="02040502050405020303" pitchFamily="18" charset="0"/>
                          <a:ea typeface="Times New Roman"/>
                        </a:rPr>
                        <a:t> </a:t>
                      </a:r>
                      <a:endParaRPr lang="lt-LT" sz="1000" dirty="0">
                        <a:effectLst/>
                        <a:latin typeface="Georgia" panose="02040502050405020303" pitchFamily="18" charset="0"/>
                        <a:ea typeface="Times New Roman"/>
                      </a:endParaRPr>
                    </a:p>
                  </a:txBody>
                  <a:tcPr marL="19669" marR="1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lt-LT" sz="1000" b="1" cap="small" dirty="0">
                          <a:effectLst/>
                          <a:latin typeface="Georgia" panose="02040502050405020303" pitchFamily="18" charset="0"/>
                          <a:ea typeface="Times New Roman"/>
                        </a:rPr>
                        <a:t> </a:t>
                      </a:r>
                      <a:endParaRPr lang="lt-LT" sz="1000" dirty="0">
                        <a:effectLst/>
                        <a:latin typeface="Georgia" panose="02040502050405020303" pitchFamily="18" charset="0"/>
                        <a:ea typeface="Times New Roman"/>
                      </a:endParaRPr>
                    </a:p>
                    <a:p>
                      <a:pPr>
                        <a:spcAft>
                          <a:spcPts val="0"/>
                        </a:spcAft>
                      </a:pPr>
                      <a:r>
                        <a:rPr lang="lt-LT" sz="1000" b="1" cap="small" dirty="0">
                          <a:effectLst/>
                          <a:latin typeface="Georgia" panose="02040502050405020303" pitchFamily="18" charset="0"/>
                          <a:ea typeface="Times New Roman"/>
                        </a:rPr>
                        <a:t> </a:t>
                      </a:r>
                      <a:endParaRPr lang="lt-LT" sz="1000" dirty="0">
                        <a:effectLst/>
                        <a:latin typeface="Georgia" panose="02040502050405020303" pitchFamily="18" charset="0"/>
                        <a:ea typeface="Times New Roman"/>
                      </a:endParaRPr>
                    </a:p>
                    <a:p>
                      <a:pPr>
                        <a:spcAft>
                          <a:spcPts val="0"/>
                        </a:spcAft>
                      </a:pPr>
                      <a:r>
                        <a:rPr lang="lt-LT" sz="1000" b="1" cap="small" dirty="0">
                          <a:effectLst/>
                          <a:latin typeface="Georgia" panose="02040502050405020303" pitchFamily="18" charset="0"/>
                          <a:ea typeface="Times New Roman"/>
                        </a:rPr>
                        <a:t> </a:t>
                      </a:r>
                      <a:endParaRPr lang="lt-LT" sz="1000" dirty="0">
                        <a:effectLst/>
                        <a:latin typeface="Georgia" panose="02040502050405020303" pitchFamily="18" charset="0"/>
                        <a:ea typeface="Times New Roman"/>
                      </a:endParaRPr>
                    </a:p>
                    <a:p>
                      <a:pPr>
                        <a:spcAft>
                          <a:spcPts val="0"/>
                        </a:spcAft>
                      </a:pPr>
                      <a:r>
                        <a:rPr lang="lt-LT" sz="1000" b="1" cap="small" dirty="0">
                          <a:effectLst/>
                          <a:latin typeface="Georgia" panose="02040502050405020303" pitchFamily="18" charset="0"/>
                          <a:ea typeface="Times New Roman"/>
                        </a:rPr>
                        <a:t> </a:t>
                      </a:r>
                      <a:endParaRPr lang="lt-LT" sz="1000" dirty="0">
                        <a:effectLst/>
                        <a:latin typeface="Georgia" panose="02040502050405020303" pitchFamily="18" charset="0"/>
                        <a:ea typeface="Times New Roman"/>
                      </a:endParaRPr>
                    </a:p>
                    <a:p>
                      <a:pPr>
                        <a:spcAft>
                          <a:spcPts val="0"/>
                        </a:spcAft>
                      </a:pPr>
                      <a:r>
                        <a:rPr lang="lt-LT" sz="1000" b="1" cap="small" dirty="0">
                          <a:effectLst/>
                          <a:latin typeface="Georgia" panose="02040502050405020303" pitchFamily="18" charset="0"/>
                          <a:ea typeface="Times New Roman"/>
                        </a:rPr>
                        <a:t>  </a:t>
                      </a:r>
                      <a:endParaRPr lang="lt-LT" sz="1000" dirty="0">
                        <a:effectLst/>
                        <a:latin typeface="Georgia" panose="02040502050405020303" pitchFamily="18" charset="0"/>
                        <a:ea typeface="Times New Roman"/>
                      </a:endParaRPr>
                    </a:p>
                    <a:p>
                      <a:pPr algn="ctr">
                        <a:spcAft>
                          <a:spcPts val="0"/>
                        </a:spcAft>
                      </a:pPr>
                      <a:r>
                        <a:rPr lang="lt-LT" sz="1000" b="1" cap="small" dirty="0">
                          <a:effectLst/>
                          <a:latin typeface="Georgia" panose="02040502050405020303" pitchFamily="18" charset="0"/>
                          <a:ea typeface="Times New Roman"/>
                        </a:rPr>
                        <a:t> </a:t>
                      </a:r>
                      <a:endParaRPr lang="lt-LT" sz="1000" dirty="0">
                        <a:effectLst/>
                        <a:latin typeface="Georgia" panose="02040502050405020303" pitchFamily="18" charset="0"/>
                        <a:ea typeface="Times New Roman"/>
                      </a:endParaRPr>
                    </a:p>
                    <a:p>
                      <a:pPr algn="ctr">
                        <a:spcAft>
                          <a:spcPts val="0"/>
                        </a:spcAft>
                      </a:pPr>
                      <a:r>
                        <a:rPr lang="lt-LT" sz="1000" dirty="0">
                          <a:effectLst/>
                          <a:latin typeface="Georgia" panose="02040502050405020303" pitchFamily="18" charset="0"/>
                          <a:ea typeface="Times New Roman"/>
                        </a:rPr>
                        <a:t> </a:t>
                      </a:r>
                    </a:p>
                    <a:p>
                      <a:pPr algn="ctr">
                        <a:spcAft>
                          <a:spcPts val="0"/>
                        </a:spcAft>
                      </a:pPr>
                      <a:r>
                        <a:rPr lang="lt-LT" sz="1000" dirty="0">
                          <a:effectLst/>
                          <a:latin typeface="Georgia" panose="02040502050405020303" pitchFamily="18" charset="0"/>
                          <a:ea typeface="Times New Roman"/>
                        </a:rPr>
                        <a:t>10</a:t>
                      </a:r>
                    </a:p>
                    <a:p>
                      <a:pPr algn="ctr">
                        <a:spcAft>
                          <a:spcPts val="0"/>
                        </a:spcAft>
                      </a:pPr>
                      <a:r>
                        <a:rPr lang="lt-LT" sz="1000" dirty="0">
                          <a:effectLst/>
                          <a:latin typeface="Georgia" panose="02040502050405020303" pitchFamily="18" charset="0"/>
                          <a:ea typeface="Times New Roman"/>
                        </a:rPr>
                        <a:t>1–9</a:t>
                      </a:r>
                    </a:p>
                    <a:p>
                      <a:pPr algn="ctr">
                        <a:spcAft>
                          <a:spcPts val="0"/>
                        </a:spcAft>
                      </a:pPr>
                      <a:r>
                        <a:rPr lang="lt-LT" sz="1000" dirty="0">
                          <a:effectLst/>
                          <a:latin typeface="Georgia" panose="02040502050405020303" pitchFamily="18" charset="0"/>
                          <a:ea typeface="Times New Roman"/>
                        </a:rPr>
                        <a:t>0</a:t>
                      </a:r>
                    </a:p>
                  </a:txBody>
                  <a:tcPr marL="19669" marR="1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lt-LT" sz="1000" cap="small" dirty="0">
                          <a:effectLst/>
                          <a:latin typeface="Georgia" panose="02040502050405020303" pitchFamily="18" charset="0"/>
                          <a:ea typeface="Times New Roman"/>
                        </a:rPr>
                        <a:t> </a:t>
                      </a:r>
                      <a:endParaRPr lang="lt-LT" sz="1000" dirty="0">
                        <a:effectLst/>
                        <a:latin typeface="Georgia" panose="02040502050405020303" pitchFamily="18" charset="0"/>
                        <a:ea typeface="Times New Roman"/>
                      </a:endParaRPr>
                    </a:p>
                  </a:txBody>
                  <a:tcPr marL="19669" marR="1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lt-LT" sz="1000" cap="small" dirty="0">
                          <a:effectLst/>
                          <a:latin typeface="Georgia" panose="02040502050405020303" pitchFamily="18" charset="0"/>
                          <a:ea typeface="Times New Roman"/>
                        </a:rPr>
                        <a:t> </a:t>
                      </a:r>
                      <a:endParaRPr lang="lt-LT" sz="1000" dirty="0">
                        <a:effectLst/>
                        <a:latin typeface="Georgia" panose="02040502050405020303" pitchFamily="18" charset="0"/>
                        <a:ea typeface="Times New Roman"/>
                      </a:endParaRPr>
                    </a:p>
                  </a:txBody>
                  <a:tcPr marL="19669" marR="1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749388">
                <a:tc>
                  <a:txBody>
                    <a:bodyPr/>
                    <a:lstStyle/>
                    <a:p>
                      <a:pPr>
                        <a:spcAft>
                          <a:spcPts val="0"/>
                        </a:spcAft>
                      </a:pPr>
                      <a:r>
                        <a:rPr lang="lt-LT" sz="1000">
                          <a:effectLst/>
                          <a:latin typeface="Times New Roman"/>
                          <a:ea typeface="Times New Roman"/>
                        </a:rPr>
                        <a:t>6.</a:t>
                      </a:r>
                    </a:p>
                  </a:txBody>
                  <a:tcPr marL="19669" marR="1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lt-LT" sz="1000" b="1">
                          <a:effectLst/>
                          <a:latin typeface="Georgia" panose="02040502050405020303" pitchFamily="18" charset="0"/>
                          <a:ea typeface="Times New Roman"/>
                        </a:rPr>
                        <a:t>Turimi materialiniai ištekliai projekto veikloms vykdyti </a:t>
                      </a:r>
                      <a:endParaRPr lang="lt-LT" sz="1000">
                        <a:effectLst/>
                        <a:latin typeface="Georgia" panose="02040502050405020303" pitchFamily="18" charset="0"/>
                        <a:ea typeface="Times New Roman"/>
                      </a:endParaRPr>
                    </a:p>
                    <a:p>
                      <a:pPr algn="just">
                        <a:spcAft>
                          <a:spcPts val="0"/>
                        </a:spcAft>
                      </a:pPr>
                      <a:r>
                        <a:rPr lang="lt-LT" sz="1000">
                          <a:effectLst/>
                          <a:latin typeface="Georgia" panose="02040502050405020303" pitchFamily="18" charset="0"/>
                          <a:ea typeface="Times New Roman"/>
                        </a:rPr>
                        <a:t>(</a:t>
                      </a:r>
                      <a:r>
                        <a:rPr lang="lt-LT" sz="1000">
                          <a:solidFill>
                            <a:srgbClr val="000000"/>
                          </a:solidFill>
                          <a:effectLst/>
                          <a:latin typeface="Georgia" panose="02040502050405020303" pitchFamily="18" charset="0"/>
                          <a:ea typeface="Times New Roman"/>
                        </a:rPr>
                        <a:t>turi patalpas, pritaikytas specialiesiems neįgaliųjų poreikiams, turi projekto veikloms vykdyti reikalingą inventorių ar įrangą</a:t>
                      </a:r>
                      <a:r>
                        <a:rPr lang="lt-LT" sz="1000">
                          <a:effectLst/>
                          <a:latin typeface="Georgia" panose="02040502050405020303" pitchFamily="18" charset="0"/>
                          <a:ea typeface="Times New Roman"/>
                        </a:rPr>
                        <a:t> ir kt.)</a:t>
                      </a:r>
                    </a:p>
                    <a:p>
                      <a:pPr algn="just">
                        <a:spcAft>
                          <a:spcPts val="0"/>
                        </a:spcAft>
                      </a:pPr>
                      <a:r>
                        <a:rPr lang="lt-LT" sz="1000">
                          <a:effectLst/>
                          <a:latin typeface="Georgia" panose="02040502050405020303" pitchFamily="18" charset="0"/>
                          <a:ea typeface="Times New Roman"/>
                        </a:rPr>
                        <a:t>(Paraiškos 5.2 papunktis)</a:t>
                      </a:r>
                    </a:p>
                    <a:p>
                      <a:pPr marL="457200" indent="-457200" algn="just">
                        <a:spcAft>
                          <a:spcPts val="0"/>
                        </a:spcAft>
                        <a:tabLst>
                          <a:tab pos="111125" algn="l"/>
                        </a:tabLst>
                      </a:pPr>
                      <a:r>
                        <a:rPr lang="lt-LT" sz="1000">
                          <a:effectLst/>
                          <a:latin typeface="Georgia" panose="02040502050405020303" pitchFamily="18" charset="0"/>
                          <a:ea typeface="Times New Roman"/>
                        </a:rPr>
                        <a:t>–	turi pakankamai</a:t>
                      </a:r>
                    </a:p>
                    <a:p>
                      <a:pPr marL="109220" indent="-109220" algn="just">
                        <a:spcAft>
                          <a:spcPts val="0"/>
                        </a:spcAft>
                        <a:tabLst>
                          <a:tab pos="111125" algn="l"/>
                        </a:tabLst>
                      </a:pPr>
                      <a:r>
                        <a:rPr lang="lt-LT" sz="1000">
                          <a:effectLst/>
                          <a:latin typeface="Georgia" panose="02040502050405020303" pitchFamily="18" charset="0"/>
                          <a:ea typeface="Times New Roman"/>
                        </a:rPr>
                        <a:t>–	turi iš dalies pakankamai</a:t>
                      </a:r>
                    </a:p>
                    <a:p>
                      <a:pPr algn="just">
                        <a:spcAft>
                          <a:spcPts val="0"/>
                        </a:spcAft>
                        <a:tabLst>
                          <a:tab pos="111125" algn="l"/>
                        </a:tabLst>
                      </a:pPr>
                      <a:r>
                        <a:rPr lang="lt-LT" sz="1000">
                          <a:effectLst/>
                          <a:latin typeface="Georgia" panose="02040502050405020303" pitchFamily="18" charset="0"/>
                          <a:ea typeface="Times New Roman"/>
                        </a:rPr>
                        <a:t>– turi nepakankamai</a:t>
                      </a:r>
                    </a:p>
                  </a:txBody>
                  <a:tcPr marL="19669" marR="1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000">
                          <a:effectLst/>
                          <a:latin typeface="Georgia" panose="02040502050405020303" pitchFamily="18" charset="0"/>
                          <a:ea typeface="Times New Roman"/>
                        </a:rPr>
                        <a:t>10</a:t>
                      </a:r>
                    </a:p>
                  </a:txBody>
                  <a:tcPr marL="19669" marR="1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000" b="1" cap="small">
                          <a:effectLst/>
                          <a:latin typeface="Georgia" panose="02040502050405020303" pitchFamily="18" charset="0"/>
                          <a:ea typeface="Times New Roman"/>
                        </a:rPr>
                        <a:t> </a:t>
                      </a:r>
                      <a:endParaRPr lang="lt-LT" sz="1000">
                        <a:effectLst/>
                        <a:latin typeface="Georgia" panose="02040502050405020303" pitchFamily="18" charset="0"/>
                        <a:ea typeface="Times New Roman"/>
                      </a:endParaRPr>
                    </a:p>
                    <a:p>
                      <a:pPr>
                        <a:spcAft>
                          <a:spcPts val="0"/>
                        </a:spcAft>
                      </a:pPr>
                      <a:r>
                        <a:rPr lang="lt-LT" sz="1000" b="1" cap="small">
                          <a:effectLst/>
                          <a:latin typeface="Georgia" panose="02040502050405020303" pitchFamily="18" charset="0"/>
                          <a:ea typeface="Times New Roman"/>
                        </a:rPr>
                        <a:t> </a:t>
                      </a:r>
                      <a:endParaRPr lang="lt-LT" sz="1000">
                        <a:effectLst/>
                        <a:latin typeface="Georgia" panose="02040502050405020303" pitchFamily="18" charset="0"/>
                        <a:ea typeface="Times New Roman"/>
                      </a:endParaRPr>
                    </a:p>
                    <a:p>
                      <a:pPr>
                        <a:spcAft>
                          <a:spcPts val="0"/>
                        </a:spcAft>
                      </a:pPr>
                      <a:r>
                        <a:rPr lang="lt-LT" sz="1000" b="1" cap="small">
                          <a:effectLst/>
                          <a:latin typeface="Georgia" panose="02040502050405020303" pitchFamily="18" charset="0"/>
                          <a:ea typeface="Times New Roman"/>
                        </a:rPr>
                        <a:t> </a:t>
                      </a:r>
                      <a:endParaRPr lang="lt-LT" sz="1000">
                        <a:effectLst/>
                        <a:latin typeface="Georgia" panose="02040502050405020303" pitchFamily="18" charset="0"/>
                        <a:ea typeface="Times New Roman"/>
                      </a:endParaRPr>
                    </a:p>
                    <a:p>
                      <a:pPr>
                        <a:spcAft>
                          <a:spcPts val="0"/>
                        </a:spcAft>
                      </a:pPr>
                      <a:r>
                        <a:rPr lang="lt-LT" sz="1000" b="1" cap="small">
                          <a:effectLst/>
                          <a:latin typeface="Georgia" panose="02040502050405020303" pitchFamily="18" charset="0"/>
                          <a:ea typeface="Times New Roman"/>
                        </a:rPr>
                        <a:t> </a:t>
                      </a:r>
                      <a:endParaRPr lang="lt-LT" sz="1000">
                        <a:effectLst/>
                        <a:latin typeface="Georgia" panose="02040502050405020303" pitchFamily="18" charset="0"/>
                        <a:ea typeface="Times New Roman"/>
                      </a:endParaRPr>
                    </a:p>
                    <a:p>
                      <a:pPr algn="ctr">
                        <a:spcAft>
                          <a:spcPts val="0"/>
                        </a:spcAft>
                      </a:pPr>
                      <a:r>
                        <a:rPr lang="lt-LT" sz="1000">
                          <a:effectLst/>
                          <a:latin typeface="Georgia" panose="02040502050405020303" pitchFamily="18" charset="0"/>
                          <a:ea typeface="Times New Roman"/>
                        </a:rPr>
                        <a:t> </a:t>
                      </a:r>
                    </a:p>
                    <a:p>
                      <a:pPr algn="ctr">
                        <a:spcAft>
                          <a:spcPts val="0"/>
                        </a:spcAft>
                      </a:pPr>
                      <a:r>
                        <a:rPr lang="lt-LT" sz="1000">
                          <a:effectLst/>
                          <a:latin typeface="Georgia" panose="02040502050405020303" pitchFamily="18" charset="0"/>
                          <a:ea typeface="Times New Roman"/>
                        </a:rPr>
                        <a:t> </a:t>
                      </a:r>
                    </a:p>
                    <a:p>
                      <a:pPr algn="ctr">
                        <a:spcAft>
                          <a:spcPts val="0"/>
                        </a:spcAft>
                      </a:pPr>
                      <a:r>
                        <a:rPr lang="lt-LT" sz="1000">
                          <a:effectLst/>
                          <a:latin typeface="Georgia" panose="02040502050405020303" pitchFamily="18" charset="0"/>
                          <a:ea typeface="Times New Roman"/>
                        </a:rPr>
                        <a:t> </a:t>
                      </a:r>
                    </a:p>
                    <a:p>
                      <a:pPr algn="ctr">
                        <a:spcAft>
                          <a:spcPts val="0"/>
                        </a:spcAft>
                      </a:pPr>
                      <a:r>
                        <a:rPr lang="lt-LT" sz="1000">
                          <a:effectLst/>
                          <a:latin typeface="Georgia" panose="02040502050405020303" pitchFamily="18" charset="0"/>
                          <a:ea typeface="Times New Roman"/>
                        </a:rPr>
                        <a:t>10</a:t>
                      </a:r>
                    </a:p>
                    <a:p>
                      <a:pPr algn="ctr">
                        <a:spcAft>
                          <a:spcPts val="0"/>
                        </a:spcAft>
                      </a:pPr>
                      <a:r>
                        <a:rPr lang="lt-LT" sz="1000">
                          <a:effectLst/>
                          <a:latin typeface="Georgia" panose="02040502050405020303" pitchFamily="18" charset="0"/>
                          <a:ea typeface="Times New Roman"/>
                        </a:rPr>
                        <a:t>1–9</a:t>
                      </a:r>
                    </a:p>
                    <a:p>
                      <a:pPr algn="ctr">
                        <a:spcAft>
                          <a:spcPts val="0"/>
                        </a:spcAft>
                      </a:pPr>
                      <a:r>
                        <a:rPr lang="lt-LT" sz="1000">
                          <a:effectLst/>
                          <a:latin typeface="Georgia" panose="02040502050405020303" pitchFamily="18" charset="0"/>
                          <a:ea typeface="Times New Roman"/>
                        </a:rPr>
                        <a:t>0</a:t>
                      </a:r>
                    </a:p>
                  </a:txBody>
                  <a:tcPr marL="19669" marR="1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lt-LT" sz="1000" cap="small">
                          <a:effectLst/>
                          <a:latin typeface="Georgia" panose="02040502050405020303" pitchFamily="18" charset="0"/>
                          <a:ea typeface="Times New Roman"/>
                        </a:rPr>
                        <a:t> </a:t>
                      </a:r>
                      <a:endParaRPr lang="lt-LT" sz="1000">
                        <a:effectLst/>
                        <a:latin typeface="Georgia" panose="02040502050405020303" pitchFamily="18" charset="0"/>
                        <a:ea typeface="Times New Roman"/>
                      </a:endParaRPr>
                    </a:p>
                  </a:txBody>
                  <a:tcPr marL="19669" marR="1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lt-LT" sz="1000" cap="small" dirty="0">
                          <a:effectLst/>
                          <a:latin typeface="Georgia" panose="02040502050405020303" pitchFamily="18" charset="0"/>
                          <a:ea typeface="Times New Roman"/>
                        </a:rPr>
                        <a:t> </a:t>
                      </a:r>
                      <a:endParaRPr lang="lt-LT" sz="1000" dirty="0">
                        <a:effectLst/>
                        <a:latin typeface="Georgia" panose="02040502050405020303" pitchFamily="18" charset="0"/>
                        <a:ea typeface="Times New Roman"/>
                      </a:endParaRPr>
                    </a:p>
                  </a:txBody>
                  <a:tcPr marL="19669" marR="1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74939">
                <a:tc>
                  <a:txBody>
                    <a:bodyPr/>
                    <a:lstStyle/>
                    <a:p>
                      <a:pPr>
                        <a:spcAft>
                          <a:spcPts val="0"/>
                        </a:spcAft>
                      </a:pPr>
                      <a:r>
                        <a:rPr lang="lt-LT" sz="1000" b="1" cap="small">
                          <a:effectLst/>
                          <a:latin typeface="Times New Roman"/>
                          <a:ea typeface="Times New Roman"/>
                        </a:rPr>
                        <a:t> </a:t>
                      </a:r>
                      <a:endParaRPr lang="lt-LT" sz="1000">
                        <a:effectLst/>
                        <a:latin typeface="Times New Roman"/>
                        <a:ea typeface="Times New Roman"/>
                      </a:endParaRPr>
                    </a:p>
                  </a:txBody>
                  <a:tcPr marL="19669" marR="1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lt-LT" sz="1000" b="1">
                          <a:effectLst/>
                          <a:latin typeface="Georgia" panose="02040502050405020303" pitchFamily="18" charset="0"/>
                          <a:ea typeface="Times New Roman"/>
                        </a:rPr>
                        <a:t>Balų suma</a:t>
                      </a:r>
                      <a:endParaRPr lang="lt-LT" sz="1000">
                        <a:effectLst/>
                        <a:latin typeface="Georgia" panose="02040502050405020303" pitchFamily="18" charset="0"/>
                        <a:ea typeface="Times New Roman"/>
                      </a:endParaRPr>
                    </a:p>
                  </a:txBody>
                  <a:tcPr marL="19669" marR="1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000" b="1">
                          <a:effectLst/>
                          <a:latin typeface="Georgia" panose="02040502050405020303" pitchFamily="18" charset="0"/>
                          <a:ea typeface="Times New Roman"/>
                        </a:rPr>
                        <a:t>80</a:t>
                      </a:r>
                      <a:endParaRPr lang="lt-LT" sz="1000">
                        <a:effectLst/>
                        <a:latin typeface="Georgia" panose="02040502050405020303" pitchFamily="18" charset="0"/>
                        <a:ea typeface="Times New Roman"/>
                      </a:endParaRPr>
                    </a:p>
                  </a:txBody>
                  <a:tcPr marL="19669" marR="1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lt-LT" sz="1000" cap="small">
                          <a:effectLst/>
                          <a:latin typeface="Georgia" panose="02040502050405020303" pitchFamily="18" charset="0"/>
                          <a:ea typeface="Times New Roman"/>
                        </a:rPr>
                        <a:t> </a:t>
                      </a:r>
                      <a:endParaRPr lang="lt-LT" sz="1000">
                        <a:effectLst/>
                        <a:latin typeface="Georgia" panose="02040502050405020303" pitchFamily="18" charset="0"/>
                        <a:ea typeface="Times New Roman"/>
                      </a:endParaRPr>
                    </a:p>
                  </a:txBody>
                  <a:tcPr marL="19669" marR="1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lt-LT" sz="1000" cap="small">
                          <a:effectLst/>
                          <a:latin typeface="Georgia" panose="02040502050405020303" pitchFamily="18" charset="0"/>
                          <a:ea typeface="Times New Roman"/>
                        </a:rPr>
                        <a:t> </a:t>
                      </a:r>
                      <a:endParaRPr lang="lt-LT" sz="1000">
                        <a:effectLst/>
                        <a:latin typeface="Georgia" panose="02040502050405020303" pitchFamily="18" charset="0"/>
                        <a:ea typeface="Times New Roman"/>
                      </a:endParaRPr>
                    </a:p>
                  </a:txBody>
                  <a:tcPr marL="19669" marR="1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lt-LT" sz="1000" cap="small" dirty="0">
                          <a:effectLst/>
                          <a:latin typeface="Georgia" panose="02040502050405020303" pitchFamily="18" charset="0"/>
                          <a:ea typeface="Times New Roman"/>
                        </a:rPr>
                        <a:t> </a:t>
                      </a:r>
                      <a:endParaRPr lang="lt-LT" sz="1000" dirty="0">
                        <a:effectLst/>
                        <a:latin typeface="Georgia" panose="02040502050405020303" pitchFamily="18" charset="0"/>
                        <a:ea typeface="Times New Roman"/>
                      </a:endParaRPr>
                    </a:p>
                  </a:txBody>
                  <a:tcPr marL="19669" marR="19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41590950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034" y="295130"/>
            <a:ext cx="9092308" cy="657726"/>
          </a:xfrm>
        </p:spPr>
        <p:txBody>
          <a:bodyPr/>
          <a:lstStyle/>
          <a:p>
            <a:pPr algn="ctr"/>
            <a:r>
              <a:rPr lang="lt-LT" sz="3200" b="1" dirty="0" smtClean="0">
                <a:solidFill>
                  <a:schemeClr val="tx1"/>
                </a:solidFill>
                <a:latin typeface="Georgia" panose="02040502050405020303" pitchFamily="18" charset="0"/>
              </a:rPr>
              <a:t>Sprendimas </a:t>
            </a:r>
            <a:r>
              <a:rPr lang="lt-LT" sz="3200" b="1" dirty="0">
                <a:solidFill>
                  <a:schemeClr val="tx1"/>
                </a:solidFill>
                <a:latin typeface="Georgia" panose="02040502050405020303" pitchFamily="18" charset="0"/>
              </a:rPr>
              <a:t>dėl lėšų skyrimo </a:t>
            </a:r>
            <a:r>
              <a:rPr lang="lt-LT" sz="3200" b="1" dirty="0" smtClean="0">
                <a:solidFill>
                  <a:schemeClr val="tx1"/>
                </a:solidFill>
                <a:latin typeface="Georgia" panose="02040502050405020303" pitchFamily="18" charset="0"/>
              </a:rPr>
              <a:t>projektams</a:t>
            </a:r>
            <a:endParaRPr lang="en-US" sz="3200" b="1" dirty="0">
              <a:solidFill>
                <a:schemeClr val="tx1"/>
              </a:solidFill>
              <a:latin typeface="Georgia" panose="02040502050405020303" pitchFamily="18"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821" y="374285"/>
            <a:ext cx="938213"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3251200" y="1844042"/>
            <a:ext cx="2844799" cy="14630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lt-LT" sz="6500" kern="1200" dirty="0"/>
          </a:p>
        </p:txBody>
      </p:sp>
      <p:sp>
        <p:nvSpPr>
          <p:cNvPr id="15" name="Rounded Rectangle 14"/>
          <p:cNvSpPr/>
          <p:nvPr/>
        </p:nvSpPr>
        <p:spPr>
          <a:xfrm>
            <a:off x="697830" y="1397000"/>
            <a:ext cx="9716170" cy="49636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Wingdings" panose="05000000000000000000" pitchFamily="2" charset="2"/>
              <a:buChar char="v"/>
            </a:pPr>
            <a:endParaRPr lang="lt-LT" dirty="0" smtClean="0">
              <a:solidFill>
                <a:schemeClr val="tx1"/>
              </a:solidFill>
              <a:latin typeface="Georgia" panose="02040502050405020303" pitchFamily="18" charset="0"/>
            </a:endParaRPr>
          </a:p>
          <a:p>
            <a:pPr marL="285750" lvl="0" indent="-285750">
              <a:buFont typeface="Wingdings" panose="05000000000000000000" pitchFamily="2" charset="2"/>
              <a:buChar char="v"/>
            </a:pPr>
            <a:r>
              <a:rPr lang="lt-LT" dirty="0" smtClean="0">
                <a:solidFill>
                  <a:schemeClr val="tx1"/>
                </a:solidFill>
                <a:latin typeface="Georgia" panose="02040502050405020303" pitchFamily="18" charset="0"/>
              </a:rPr>
              <a:t>pagrindas </a:t>
            </a:r>
            <a:r>
              <a:rPr lang="lt-LT" dirty="0">
                <a:solidFill>
                  <a:schemeClr val="tx1"/>
                </a:solidFill>
                <a:latin typeface="Georgia" panose="02040502050405020303" pitchFamily="18" charset="0"/>
              </a:rPr>
              <a:t>finansuoti projektus arba jų nefinansuoti (teisės aktų nuostatos, komisijos protokolų </a:t>
            </a:r>
            <a:r>
              <a:rPr lang="lt-LT" dirty="0" smtClean="0">
                <a:solidFill>
                  <a:schemeClr val="tx1"/>
                </a:solidFill>
                <a:latin typeface="Georgia" panose="02040502050405020303" pitchFamily="18" charset="0"/>
              </a:rPr>
              <a:t>duomenys)</a:t>
            </a:r>
          </a:p>
          <a:p>
            <a:pPr marL="285750" lvl="0" indent="-285750">
              <a:buFont typeface="Wingdings" panose="05000000000000000000" pitchFamily="2" charset="2"/>
              <a:buChar char="v"/>
            </a:pPr>
            <a:r>
              <a:rPr lang="lt-LT" dirty="0" smtClean="0">
                <a:solidFill>
                  <a:schemeClr val="tx1"/>
                </a:solidFill>
                <a:latin typeface="Georgia" panose="02040502050405020303" pitchFamily="18" charset="0"/>
              </a:rPr>
              <a:t>finansuotinų </a:t>
            </a:r>
            <a:r>
              <a:rPr lang="lt-LT" dirty="0">
                <a:solidFill>
                  <a:schemeClr val="tx1"/>
                </a:solidFill>
                <a:latin typeface="Georgia" panose="02040502050405020303" pitchFamily="18" charset="0"/>
              </a:rPr>
              <a:t>projektų sąrašas, nurodant pareiškėjus, jų juridinio asmens kodus, projektų pavadinimus, surinktų balų vidurkį, prašomas sumas, skiriamas </a:t>
            </a:r>
            <a:r>
              <a:rPr lang="lt-LT" dirty="0" smtClean="0">
                <a:solidFill>
                  <a:schemeClr val="tx1"/>
                </a:solidFill>
                <a:latin typeface="Georgia" panose="02040502050405020303" pitchFamily="18" charset="0"/>
              </a:rPr>
              <a:t>sumas</a:t>
            </a:r>
          </a:p>
          <a:p>
            <a:pPr marL="285750" indent="-285750">
              <a:buFont typeface="Wingdings" panose="05000000000000000000" pitchFamily="2" charset="2"/>
              <a:buChar char="v"/>
            </a:pPr>
            <a:r>
              <a:rPr lang="lt-LT" dirty="0">
                <a:solidFill>
                  <a:schemeClr val="tx1"/>
                </a:solidFill>
                <a:latin typeface="Georgia" panose="02040502050405020303" pitchFamily="18" charset="0"/>
              </a:rPr>
              <a:t>rezervinių projektų sąrašas, nurodant pareiškėjus, jų juridinio asmens kodus, projektų pavadinimus, surinktų balų vidurkius, prašomas sumas, siūlomas skirti sumas</a:t>
            </a:r>
            <a:endParaRPr lang="lt-LT" dirty="0"/>
          </a:p>
          <a:p>
            <a:pPr marL="285750" indent="-285750">
              <a:buFont typeface="Wingdings" panose="05000000000000000000" pitchFamily="2" charset="2"/>
              <a:buChar char="v"/>
            </a:pPr>
            <a:r>
              <a:rPr lang="lt-LT" dirty="0">
                <a:solidFill>
                  <a:schemeClr val="tx1"/>
                </a:solidFill>
                <a:latin typeface="Georgia" panose="02040502050405020303" pitchFamily="18" charset="0"/>
              </a:rPr>
              <a:t>nefinansuotinų projektų sąrašas, nurodant pareiškėjus, jų juridinio asmens kodus, projektų pavadinimus, surinktų balų vidurkius, prašomas </a:t>
            </a:r>
            <a:r>
              <a:rPr lang="lt-LT" dirty="0" smtClean="0">
                <a:solidFill>
                  <a:schemeClr val="tx1"/>
                </a:solidFill>
                <a:latin typeface="Georgia" panose="02040502050405020303" pitchFamily="18" charset="0"/>
              </a:rPr>
              <a:t>sumas</a:t>
            </a:r>
          </a:p>
          <a:p>
            <a:pPr marL="285750" lvl="0" indent="-285750">
              <a:buFont typeface="Wingdings" panose="05000000000000000000" pitchFamily="2" charset="2"/>
              <a:buChar char="v"/>
            </a:pPr>
            <a:r>
              <a:rPr lang="lt-LT" dirty="0">
                <a:solidFill>
                  <a:schemeClr val="tx1"/>
                </a:solidFill>
                <a:latin typeface="Georgia" panose="02040502050405020303" pitchFamily="18" charset="0"/>
              </a:rPr>
              <a:t>atmestinų projektų sąrašas, nurodant pareiškėjus, jų juridinio asmens kodus, projektų pavadinimus, prašomas </a:t>
            </a:r>
            <a:r>
              <a:rPr lang="lt-LT" dirty="0" smtClean="0">
                <a:solidFill>
                  <a:schemeClr val="tx1"/>
                </a:solidFill>
                <a:latin typeface="Georgia" panose="02040502050405020303" pitchFamily="18" charset="0"/>
              </a:rPr>
              <a:t>sumas</a:t>
            </a:r>
          </a:p>
          <a:p>
            <a:pPr marL="285750" indent="-285750">
              <a:buFont typeface="Wingdings" panose="05000000000000000000" pitchFamily="2" charset="2"/>
              <a:buChar char="v"/>
            </a:pPr>
            <a:r>
              <a:rPr lang="lt-LT" dirty="0">
                <a:solidFill>
                  <a:schemeClr val="tx1"/>
                </a:solidFill>
                <a:latin typeface="Georgia" panose="02040502050405020303" pitchFamily="18" charset="0"/>
              </a:rPr>
              <a:t>pavedimas savivaldybės administracijos darbuotojams, atsakingiems už projektų konkursų organizavimą ir administravimą, užtikrinti tinkamą Nuostatų įgyvendinimą, finansuojant </a:t>
            </a:r>
            <a:r>
              <a:rPr lang="lt-LT" dirty="0" smtClean="0">
                <a:solidFill>
                  <a:schemeClr val="tx1"/>
                </a:solidFill>
                <a:latin typeface="Georgia" panose="02040502050405020303" pitchFamily="18" charset="0"/>
              </a:rPr>
              <a:t>projektus</a:t>
            </a:r>
          </a:p>
          <a:p>
            <a:pPr marL="285750" lvl="0" indent="-285750">
              <a:buFont typeface="Wingdings" panose="05000000000000000000" pitchFamily="2" charset="2"/>
              <a:buChar char="v"/>
            </a:pPr>
            <a:r>
              <a:rPr lang="lt-LT" dirty="0">
                <a:solidFill>
                  <a:schemeClr val="tx1"/>
                </a:solidFill>
                <a:latin typeface="Georgia" panose="02040502050405020303" pitchFamily="18" charset="0"/>
              </a:rPr>
              <a:t>savivaldybės administracijos direktoriaus sprendimo apskundimo </a:t>
            </a:r>
            <a:r>
              <a:rPr lang="lt-LT" dirty="0" smtClean="0">
                <a:solidFill>
                  <a:schemeClr val="tx1"/>
                </a:solidFill>
                <a:latin typeface="Georgia" panose="02040502050405020303" pitchFamily="18" charset="0"/>
              </a:rPr>
              <a:t>tvarka</a:t>
            </a:r>
            <a:endParaRPr lang="lt-LT" dirty="0"/>
          </a:p>
          <a:p>
            <a:pPr marL="285750" lvl="0" indent="-285750">
              <a:buFont typeface="Wingdings" panose="05000000000000000000" pitchFamily="2" charset="2"/>
              <a:buChar char="v"/>
            </a:pPr>
            <a:endParaRPr lang="lt-LT" dirty="0"/>
          </a:p>
          <a:p>
            <a:pPr lvl="0"/>
            <a:endParaRPr lang="lt-LT" dirty="0"/>
          </a:p>
        </p:txBody>
      </p:sp>
    </p:spTree>
    <p:extLst>
      <p:ext uri="{BB962C8B-B14F-4D97-AF65-F5344CB8AC3E}">
        <p14:creationId xmlns:p14="http://schemas.microsoft.com/office/powerpoint/2010/main" val="13916069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1067" y="245298"/>
            <a:ext cx="7766936" cy="517170"/>
          </a:xfrm>
        </p:spPr>
        <p:txBody>
          <a:bodyPr/>
          <a:lstStyle/>
          <a:p>
            <a:pPr algn="ctr"/>
            <a:r>
              <a:rPr lang="lt-LT" sz="3200" b="1" dirty="0" smtClean="0">
                <a:solidFill>
                  <a:schemeClr val="tx1"/>
                </a:solidFill>
                <a:latin typeface="Georgia" panose="02040502050405020303" pitchFamily="18" charset="0"/>
              </a:rPr>
              <a:t>Įsimintini terminai</a:t>
            </a:r>
            <a:endParaRPr lang="en-US" sz="3200" b="1" dirty="0">
              <a:solidFill>
                <a:schemeClr val="tx1"/>
              </a:solidFill>
              <a:latin typeface="Georgia" panose="02040502050405020303" pitchFamily="18"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1960" y="207814"/>
            <a:ext cx="938213"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val="3534737745"/>
              </p:ext>
            </p:extLst>
          </p:nvPr>
        </p:nvGraphicFramePr>
        <p:xfrm>
          <a:off x="721895" y="1270000"/>
          <a:ext cx="10331116" cy="5361707"/>
        </p:xfrm>
        <a:graphic>
          <a:graphicData uri="http://schemas.openxmlformats.org/drawingml/2006/table">
            <a:tbl>
              <a:tblPr firstRow="1" bandRow="1">
                <a:tableStyleId>{5C22544A-7EE6-4342-B048-85BDC9FD1C3A}</a:tableStyleId>
              </a:tblPr>
              <a:tblGrid>
                <a:gridCol w="7390141">
                  <a:extLst>
                    <a:ext uri="{9D8B030D-6E8A-4147-A177-3AD203B41FA5}">
                      <a16:colId xmlns:a16="http://schemas.microsoft.com/office/drawing/2014/main" xmlns="" val="20000"/>
                    </a:ext>
                  </a:extLst>
                </a:gridCol>
                <a:gridCol w="2940975">
                  <a:extLst>
                    <a:ext uri="{9D8B030D-6E8A-4147-A177-3AD203B41FA5}">
                      <a16:colId xmlns:a16="http://schemas.microsoft.com/office/drawing/2014/main" xmlns="" val="20001"/>
                    </a:ext>
                  </a:extLst>
                </a:gridCol>
              </a:tblGrid>
              <a:tr h="499472">
                <a:tc>
                  <a:txBody>
                    <a:bodyPr/>
                    <a:lstStyle/>
                    <a:p>
                      <a:pPr algn="ctr"/>
                      <a:r>
                        <a:rPr lang="lt-LT" sz="2400" b="1" dirty="0" smtClean="0">
                          <a:solidFill>
                            <a:schemeClr val="tx1"/>
                          </a:solidFill>
                          <a:latin typeface="Georgia" panose="02040502050405020303" pitchFamily="18" charset="0"/>
                        </a:rPr>
                        <a:t>Veikla</a:t>
                      </a:r>
                    </a:p>
                  </a:txBody>
                  <a:tcPr/>
                </a:tc>
                <a:tc>
                  <a:txBody>
                    <a:bodyPr/>
                    <a:lstStyle/>
                    <a:p>
                      <a:pPr algn="ctr"/>
                      <a:r>
                        <a:rPr lang="lt-LT" sz="2400" dirty="0" smtClean="0">
                          <a:solidFill>
                            <a:schemeClr val="tx1"/>
                          </a:solidFill>
                          <a:latin typeface="Georgia" panose="02040502050405020303" pitchFamily="18" charset="0"/>
                        </a:rPr>
                        <a:t>Terminas</a:t>
                      </a:r>
                    </a:p>
                  </a:txBody>
                  <a:tcPr/>
                </a:tc>
                <a:extLst>
                  <a:ext uri="{0D108BD9-81ED-4DB2-BD59-A6C34878D82A}">
                    <a16:rowId xmlns:a16="http://schemas.microsoft.com/office/drawing/2014/main" xmlns="" val="10000"/>
                  </a:ext>
                </a:extLst>
              </a:tr>
              <a:tr h="1183613">
                <a:tc>
                  <a:txBody>
                    <a:bodyPr/>
                    <a:lstStyle/>
                    <a:p>
                      <a:r>
                        <a:rPr lang="lt-LT" sz="1800" dirty="0" smtClean="0">
                          <a:solidFill>
                            <a:schemeClr val="tx1"/>
                          </a:solidFill>
                          <a:latin typeface="Georgia" panose="02040502050405020303" pitchFamily="18" charset="0"/>
                        </a:rPr>
                        <a:t>Neįgaliųjų reikalų departamentas informuoja savivaldybių administracijas apie kitiems metams projektams įgyvendinti planuojamas maksimalias valstybės biudžeto lėšas (jei</a:t>
                      </a:r>
                      <a:r>
                        <a:rPr lang="lt-LT" sz="1800" baseline="0" dirty="0" smtClean="0">
                          <a:solidFill>
                            <a:schemeClr val="tx1"/>
                          </a:solidFill>
                          <a:latin typeface="Georgia" panose="02040502050405020303" pitchFamily="18" charset="0"/>
                        </a:rPr>
                        <a:t> </a:t>
                      </a:r>
                      <a:r>
                        <a:rPr lang="lt-LT" sz="1800" kern="1200" dirty="0" smtClean="0">
                          <a:solidFill>
                            <a:schemeClr val="dk1"/>
                          </a:solidFill>
                          <a:effectLst/>
                          <a:latin typeface="Georgia" panose="02040502050405020303" pitchFamily="18" charset="0"/>
                          <a:ea typeface="+mn-ea"/>
                          <a:cs typeface="+mn-cs"/>
                        </a:rPr>
                        <a:t>lėšų dydis keičiasi, patikslina iki gruodžio 15 d.)</a:t>
                      </a:r>
                      <a:endParaRPr lang="lt-LT" sz="1800" dirty="0">
                        <a:solidFill>
                          <a:schemeClr val="tx1"/>
                        </a:solidFill>
                        <a:latin typeface="Georgia" panose="02040502050405020303" pitchFamily="18" charset="0"/>
                      </a:endParaRPr>
                    </a:p>
                  </a:txBody>
                  <a:tcPr/>
                </a:tc>
                <a:tc>
                  <a:txBody>
                    <a:bodyPr/>
                    <a:lstStyle/>
                    <a:p>
                      <a:r>
                        <a:rPr lang="lt-LT" sz="1800" dirty="0" smtClean="0">
                          <a:solidFill>
                            <a:schemeClr val="tx1"/>
                          </a:solidFill>
                          <a:latin typeface="Georgia" panose="02040502050405020303" pitchFamily="18" charset="0"/>
                        </a:rPr>
                        <a:t>iki einamųjų metų</a:t>
                      </a:r>
                    </a:p>
                    <a:p>
                      <a:r>
                        <a:rPr lang="lt-LT" sz="1800" dirty="0" smtClean="0">
                          <a:solidFill>
                            <a:schemeClr val="tx1"/>
                          </a:solidFill>
                          <a:latin typeface="Georgia" panose="02040502050405020303" pitchFamily="18" charset="0"/>
                        </a:rPr>
                        <a:t>spalio 5 d. </a:t>
                      </a:r>
                      <a:endParaRPr lang="lt-LT" sz="1800" dirty="0" smtClean="0">
                        <a:latin typeface="Georgia" panose="02040502050405020303" pitchFamily="18" charset="0"/>
                      </a:endParaRPr>
                    </a:p>
                  </a:txBody>
                  <a:tcPr/>
                </a:tc>
                <a:extLst>
                  <a:ext uri="{0D108BD9-81ED-4DB2-BD59-A6C34878D82A}">
                    <a16:rowId xmlns:a16="http://schemas.microsoft.com/office/drawing/2014/main" xmlns="" val="10001"/>
                  </a:ext>
                </a:extLst>
              </a:tr>
              <a:tr h="65599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lt-LT" sz="1800" kern="1200" dirty="0" smtClean="0">
                          <a:solidFill>
                            <a:schemeClr val="dk1"/>
                          </a:solidFill>
                          <a:effectLst/>
                          <a:latin typeface="Georgia" panose="02040502050405020303" pitchFamily="18" charset="0"/>
                          <a:ea typeface="+mn-ea"/>
                          <a:cs typeface="+mn-cs"/>
                        </a:rPr>
                        <a:t>Savivaldybių administracijos organizuoja kitiems metams įgyvendinamų projektų vertinimo ir atrankos konkursus</a:t>
                      </a:r>
                      <a:endParaRPr lang="lt-LT" sz="1800" dirty="0">
                        <a:latin typeface="Georgia" panose="02040502050405020303" pitchFamily="18" charset="0"/>
                      </a:endParaRPr>
                    </a:p>
                  </a:txBody>
                  <a:tcPr/>
                </a:tc>
                <a:tc>
                  <a:txBody>
                    <a:bodyPr/>
                    <a:lstStyle/>
                    <a:p>
                      <a:r>
                        <a:rPr lang="lt-LT" sz="1800" dirty="0" smtClean="0">
                          <a:solidFill>
                            <a:schemeClr val="tx1"/>
                          </a:solidFill>
                          <a:latin typeface="Georgia" panose="02040502050405020303" pitchFamily="18" charset="0"/>
                        </a:rPr>
                        <a:t>einamųjų metų spalio – gruodžio mėnesiais</a:t>
                      </a:r>
                      <a:endParaRPr lang="lt-LT" sz="1800" dirty="0" smtClean="0">
                        <a:latin typeface="Georgia" panose="02040502050405020303" pitchFamily="18" charset="0"/>
                      </a:endParaRPr>
                    </a:p>
                  </a:txBody>
                  <a:tcPr/>
                </a:tc>
                <a:extLst>
                  <a:ext uri="{0D108BD9-81ED-4DB2-BD59-A6C34878D82A}">
                    <a16:rowId xmlns:a16="http://schemas.microsoft.com/office/drawing/2014/main" xmlns="" val="10002"/>
                  </a:ext>
                </a:extLst>
              </a:tr>
              <a:tr h="910471">
                <a:tc>
                  <a:txBody>
                    <a:bodyPr/>
                    <a:lstStyle/>
                    <a:p>
                      <a:r>
                        <a:rPr lang="lt-LT" sz="1800" kern="1200" dirty="0" smtClean="0">
                          <a:solidFill>
                            <a:schemeClr val="dk1"/>
                          </a:solidFill>
                          <a:effectLst/>
                          <a:latin typeface="Georgia" panose="02040502050405020303" pitchFamily="18" charset="0"/>
                          <a:ea typeface="+mn-ea"/>
                          <a:cs typeface="+mn-cs"/>
                        </a:rPr>
                        <a:t>Savivaldybių administracijos paskelbia projektų paraiškų kitiems metams finansuoti priėmimą savivaldybės administracijos interneto svetainėje</a:t>
                      </a:r>
                      <a:endParaRPr lang="lt-LT" sz="1800" dirty="0">
                        <a:latin typeface="Georgia" panose="02040502050405020303"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lt-LT" sz="1800" dirty="0" smtClean="0">
                          <a:solidFill>
                            <a:schemeClr val="tx1"/>
                          </a:solidFill>
                          <a:latin typeface="Georgia" panose="02040502050405020303" pitchFamily="18" charset="0"/>
                        </a:rPr>
                        <a:t>iki einamųjų metų</a:t>
                      </a:r>
                    </a:p>
                    <a:p>
                      <a:pPr marL="0" marR="0" indent="0" algn="l" defTabSz="457200" rtl="0" eaLnBrk="1" fontAlgn="auto" latinLnBrk="0" hangingPunct="1">
                        <a:lnSpc>
                          <a:spcPct val="100000"/>
                        </a:lnSpc>
                        <a:spcBef>
                          <a:spcPts val="0"/>
                        </a:spcBef>
                        <a:spcAft>
                          <a:spcPts val="0"/>
                        </a:spcAft>
                        <a:buClrTx/>
                        <a:buSzTx/>
                        <a:buFontTx/>
                        <a:buNone/>
                        <a:tabLst/>
                        <a:defRPr/>
                      </a:pPr>
                      <a:r>
                        <a:rPr lang="lt-LT" sz="1800" dirty="0" smtClean="0">
                          <a:solidFill>
                            <a:schemeClr val="tx1"/>
                          </a:solidFill>
                          <a:latin typeface="Georgia" panose="02040502050405020303" pitchFamily="18" charset="0"/>
                        </a:rPr>
                        <a:t>spalio 5 d. </a:t>
                      </a:r>
                      <a:endParaRPr lang="lt-LT" sz="1800" dirty="0" smtClean="0">
                        <a:latin typeface="Georgia" panose="02040502050405020303" pitchFamily="18" charset="0"/>
                      </a:endParaRPr>
                    </a:p>
                    <a:p>
                      <a:endParaRPr lang="lt-LT" sz="1800" dirty="0">
                        <a:latin typeface="Georgia" panose="02040502050405020303" pitchFamily="18" charset="0"/>
                      </a:endParaRPr>
                    </a:p>
                  </a:txBody>
                  <a:tcPr/>
                </a:tc>
                <a:extLst>
                  <a:ext uri="{0D108BD9-81ED-4DB2-BD59-A6C34878D82A}">
                    <a16:rowId xmlns:a16="http://schemas.microsoft.com/office/drawing/2014/main" xmlns="" val="10003"/>
                  </a:ext>
                </a:extLst>
              </a:tr>
              <a:tr h="910471">
                <a:tc>
                  <a:txBody>
                    <a:bodyPr/>
                    <a:lstStyle/>
                    <a:p>
                      <a:r>
                        <a:rPr lang="lt-LT" sz="1800" dirty="0" smtClean="0">
                          <a:latin typeface="Georgia" panose="02040502050405020303" pitchFamily="18" charset="0"/>
                        </a:rPr>
                        <a:t>Pareiškėjai teikia projektų paraiškas kitiems metams finansuoti</a:t>
                      </a:r>
                      <a:endParaRPr lang="lt-LT" sz="1800" dirty="0">
                        <a:latin typeface="Georgia" panose="02040502050405020303"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lt-LT" sz="1800" dirty="0" smtClean="0">
                          <a:solidFill>
                            <a:schemeClr val="tx1"/>
                          </a:solidFill>
                          <a:latin typeface="Georgia" panose="02040502050405020303" pitchFamily="18" charset="0"/>
                        </a:rPr>
                        <a:t>iki einamųjų metų</a:t>
                      </a:r>
                    </a:p>
                    <a:p>
                      <a:pPr marL="0" marR="0" indent="0" algn="l" defTabSz="457200" rtl="0" eaLnBrk="1" fontAlgn="auto" latinLnBrk="0" hangingPunct="1">
                        <a:lnSpc>
                          <a:spcPct val="100000"/>
                        </a:lnSpc>
                        <a:spcBef>
                          <a:spcPts val="0"/>
                        </a:spcBef>
                        <a:spcAft>
                          <a:spcPts val="0"/>
                        </a:spcAft>
                        <a:buClrTx/>
                        <a:buSzTx/>
                        <a:buFontTx/>
                        <a:buNone/>
                        <a:tabLst/>
                        <a:defRPr/>
                      </a:pPr>
                      <a:r>
                        <a:rPr lang="lt-LT" sz="1800" dirty="0" smtClean="0">
                          <a:solidFill>
                            <a:schemeClr val="tx1"/>
                          </a:solidFill>
                          <a:latin typeface="Georgia" panose="02040502050405020303" pitchFamily="18" charset="0"/>
                        </a:rPr>
                        <a:t>lapkričio 5 d. </a:t>
                      </a:r>
                      <a:endParaRPr lang="lt-LT" sz="1800" dirty="0" smtClean="0">
                        <a:latin typeface="Georgia" panose="02040502050405020303" pitchFamily="18" charset="0"/>
                      </a:endParaRPr>
                    </a:p>
                    <a:p>
                      <a:endParaRPr lang="lt-LT" sz="1800" dirty="0">
                        <a:latin typeface="Georgia" panose="02040502050405020303" pitchFamily="18" charset="0"/>
                      </a:endParaRPr>
                    </a:p>
                  </a:txBody>
                  <a:tcPr/>
                </a:tc>
                <a:extLst>
                  <a:ext uri="{0D108BD9-81ED-4DB2-BD59-A6C34878D82A}">
                    <a16:rowId xmlns:a16="http://schemas.microsoft.com/office/drawing/2014/main" xmlns="" val="10004"/>
                  </a:ext>
                </a:extLst>
              </a:tr>
              <a:tr h="1183613">
                <a:tc>
                  <a:txBody>
                    <a:bodyPr/>
                    <a:lstStyle/>
                    <a:p>
                      <a:r>
                        <a:rPr lang="lt-LT" sz="1800" dirty="0" smtClean="0">
                          <a:latin typeface="Georgia" panose="02040502050405020303" pitchFamily="18" charset="0"/>
                        </a:rPr>
                        <a:t>Projektų vertinimo ir atrankos komisija įvertina paraiškas ir parengia projektams finansuoti skirtų lėšų paskirstymo projektą, kuris teikiamas savivaldybės administracijos direktoriui tvirtinti</a:t>
                      </a:r>
                      <a:endParaRPr lang="lt-LT" sz="1800" dirty="0">
                        <a:latin typeface="Georgia" panose="02040502050405020303"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lt-LT" sz="1800" dirty="0" smtClean="0">
                          <a:solidFill>
                            <a:schemeClr val="tx1"/>
                          </a:solidFill>
                          <a:latin typeface="Georgia" panose="02040502050405020303" pitchFamily="18" charset="0"/>
                        </a:rPr>
                        <a:t>iki einamųjų metų</a:t>
                      </a:r>
                    </a:p>
                    <a:p>
                      <a:pPr marL="0" marR="0" indent="0" algn="l" defTabSz="457200" rtl="0" eaLnBrk="1" fontAlgn="auto" latinLnBrk="0" hangingPunct="1">
                        <a:lnSpc>
                          <a:spcPct val="100000"/>
                        </a:lnSpc>
                        <a:spcBef>
                          <a:spcPts val="0"/>
                        </a:spcBef>
                        <a:spcAft>
                          <a:spcPts val="0"/>
                        </a:spcAft>
                        <a:buClrTx/>
                        <a:buSzTx/>
                        <a:buFontTx/>
                        <a:buNone/>
                        <a:tabLst/>
                        <a:defRPr/>
                      </a:pPr>
                      <a:r>
                        <a:rPr lang="lt-LT" sz="1800" dirty="0" smtClean="0">
                          <a:solidFill>
                            <a:schemeClr val="tx1"/>
                          </a:solidFill>
                          <a:latin typeface="Georgia" panose="02040502050405020303" pitchFamily="18" charset="0"/>
                        </a:rPr>
                        <a:t>gruodžio 20 d. </a:t>
                      </a:r>
                      <a:endParaRPr lang="lt-LT" sz="1800" dirty="0" smtClean="0">
                        <a:latin typeface="Georgia" panose="02040502050405020303" pitchFamily="18" charset="0"/>
                      </a:endParaRPr>
                    </a:p>
                    <a:p>
                      <a:endParaRPr lang="lt-LT" sz="1800" dirty="0" smtClean="0">
                        <a:latin typeface="Georgia" panose="02040502050405020303" pitchFamily="18" charset="0"/>
                      </a:endParaRPr>
                    </a:p>
                    <a:p>
                      <a:endParaRPr lang="lt-LT" sz="1800" dirty="0">
                        <a:latin typeface="Georgia" panose="02040502050405020303" pitchFamily="18" charset="0"/>
                      </a:endParaRPr>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9267627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5667" y="190719"/>
            <a:ext cx="7766936" cy="517170"/>
          </a:xfrm>
        </p:spPr>
        <p:txBody>
          <a:bodyPr/>
          <a:lstStyle/>
          <a:p>
            <a:pPr algn="ctr"/>
            <a:r>
              <a:rPr lang="lt-LT" sz="3200" b="1" dirty="0" smtClean="0">
                <a:solidFill>
                  <a:schemeClr val="tx1"/>
                </a:solidFill>
                <a:latin typeface="Georgia" panose="02040502050405020303" pitchFamily="18" charset="0"/>
              </a:rPr>
              <a:t>Įsimintini terminai</a:t>
            </a:r>
            <a:endParaRPr lang="en-US" sz="3200" b="1" dirty="0">
              <a:solidFill>
                <a:schemeClr val="tx1"/>
              </a:solidFill>
              <a:latin typeface="Georgia" panose="02040502050405020303" pitchFamily="18"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660" y="115751"/>
            <a:ext cx="938213"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val="1756543059"/>
              </p:ext>
            </p:extLst>
          </p:nvPr>
        </p:nvGraphicFramePr>
        <p:xfrm>
          <a:off x="721895" y="1244601"/>
          <a:ext cx="10331116" cy="5422709"/>
        </p:xfrm>
        <a:graphic>
          <a:graphicData uri="http://schemas.openxmlformats.org/drawingml/2006/table">
            <a:tbl>
              <a:tblPr firstRow="1" bandRow="1">
                <a:tableStyleId>{5C22544A-7EE6-4342-B048-85BDC9FD1C3A}</a:tableStyleId>
              </a:tblPr>
              <a:tblGrid>
                <a:gridCol w="7390141">
                  <a:extLst>
                    <a:ext uri="{9D8B030D-6E8A-4147-A177-3AD203B41FA5}">
                      <a16:colId xmlns:a16="http://schemas.microsoft.com/office/drawing/2014/main" xmlns="" val="20000"/>
                    </a:ext>
                  </a:extLst>
                </a:gridCol>
                <a:gridCol w="2940975">
                  <a:extLst>
                    <a:ext uri="{9D8B030D-6E8A-4147-A177-3AD203B41FA5}">
                      <a16:colId xmlns:a16="http://schemas.microsoft.com/office/drawing/2014/main" xmlns="" val="20001"/>
                    </a:ext>
                  </a:extLst>
                </a:gridCol>
              </a:tblGrid>
              <a:tr h="355599">
                <a:tc>
                  <a:txBody>
                    <a:bodyPr/>
                    <a:lstStyle/>
                    <a:p>
                      <a:pPr algn="ctr"/>
                      <a:r>
                        <a:rPr lang="lt-LT" sz="2400" b="1" dirty="0" smtClean="0">
                          <a:solidFill>
                            <a:schemeClr val="tx1"/>
                          </a:solidFill>
                          <a:latin typeface="Georgia" panose="02040502050405020303" pitchFamily="18" charset="0"/>
                        </a:rPr>
                        <a:t>Veikla</a:t>
                      </a:r>
                    </a:p>
                  </a:txBody>
                  <a:tcPr/>
                </a:tc>
                <a:tc>
                  <a:txBody>
                    <a:bodyPr/>
                    <a:lstStyle/>
                    <a:p>
                      <a:pPr algn="ctr"/>
                      <a:r>
                        <a:rPr lang="lt-LT" sz="2400" dirty="0" smtClean="0">
                          <a:solidFill>
                            <a:schemeClr val="tx1"/>
                          </a:solidFill>
                          <a:latin typeface="Georgia" panose="02040502050405020303" pitchFamily="18" charset="0"/>
                        </a:rPr>
                        <a:t>Terminas</a:t>
                      </a:r>
                    </a:p>
                  </a:txBody>
                  <a:tcPr/>
                </a:tc>
                <a:extLst>
                  <a:ext uri="{0D108BD9-81ED-4DB2-BD59-A6C34878D82A}">
                    <a16:rowId xmlns:a16="http://schemas.microsoft.com/office/drawing/2014/main" xmlns="" val="10000"/>
                  </a:ext>
                </a:extLst>
              </a:tr>
              <a:tr h="1399349">
                <a:tc>
                  <a:txBody>
                    <a:bodyPr/>
                    <a:lstStyle/>
                    <a:p>
                      <a:r>
                        <a:rPr lang="lt-LT" sz="1800" dirty="0" smtClean="0">
                          <a:solidFill>
                            <a:schemeClr val="tx1"/>
                          </a:solidFill>
                          <a:latin typeface="Georgia" panose="02040502050405020303" pitchFamily="18" charset="0"/>
                        </a:rPr>
                        <a:t>Savivaldybės administracijos direktorius per 5 darbo dienas nuo komisijos siūlymų dėl lėšų skyrimo gavimo dienos priima sprendimą dėl lėšų skyrimo projektams </a:t>
                      </a:r>
                      <a:endParaRPr lang="lt-LT" sz="1800" dirty="0">
                        <a:solidFill>
                          <a:schemeClr val="tx1"/>
                        </a:solidFill>
                        <a:latin typeface="Georgia" panose="02040502050405020303" pitchFamily="18" charset="0"/>
                      </a:endParaRPr>
                    </a:p>
                  </a:txBody>
                  <a:tcPr/>
                </a:tc>
                <a:tc>
                  <a:txBody>
                    <a:bodyPr/>
                    <a:lstStyle/>
                    <a:p>
                      <a:r>
                        <a:rPr lang="lt-LT" sz="1800" dirty="0" smtClean="0">
                          <a:solidFill>
                            <a:schemeClr val="tx1"/>
                          </a:solidFill>
                          <a:latin typeface="Georgia" panose="02040502050405020303" pitchFamily="18" charset="0"/>
                        </a:rPr>
                        <a:t>iki einamųjų metų</a:t>
                      </a:r>
                    </a:p>
                    <a:p>
                      <a:r>
                        <a:rPr lang="lt-LT" sz="1800" dirty="0" smtClean="0">
                          <a:solidFill>
                            <a:schemeClr val="tx1"/>
                          </a:solidFill>
                          <a:latin typeface="Georgia" panose="02040502050405020303" pitchFamily="18" charset="0"/>
                        </a:rPr>
                        <a:t>gruodžio 30 d. </a:t>
                      </a:r>
                      <a:endParaRPr lang="lt-LT" sz="1800" dirty="0" smtClean="0">
                        <a:latin typeface="Georgia" panose="02040502050405020303" pitchFamily="18" charset="0"/>
                      </a:endParaRPr>
                    </a:p>
                  </a:txBody>
                  <a:tcPr/>
                </a:tc>
                <a:extLst>
                  <a:ext uri="{0D108BD9-81ED-4DB2-BD59-A6C34878D82A}">
                    <a16:rowId xmlns:a16="http://schemas.microsoft.com/office/drawing/2014/main" xmlns="" val="10001"/>
                  </a:ext>
                </a:extLst>
              </a:tr>
              <a:tr h="77556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lt-LT" sz="1800" kern="1200" dirty="0" smtClean="0">
                          <a:solidFill>
                            <a:schemeClr val="dk1"/>
                          </a:solidFill>
                          <a:effectLst/>
                          <a:latin typeface="Georgia" panose="02040502050405020303" pitchFamily="18" charset="0"/>
                          <a:ea typeface="+mn-ea"/>
                          <a:cs typeface="+mn-cs"/>
                        </a:rPr>
                        <a:t>Pareiškėjai raštu informuojami apie savivaldybės administracijos direktoriaus priimtą sprendimą</a:t>
                      </a:r>
                      <a:endParaRPr lang="lt-LT" sz="1800" dirty="0">
                        <a:latin typeface="Georgia" panose="02040502050405020303" pitchFamily="18" charset="0"/>
                      </a:endParaRPr>
                    </a:p>
                  </a:txBody>
                  <a:tcPr/>
                </a:tc>
                <a:tc>
                  <a:txBody>
                    <a:bodyPr/>
                    <a:lstStyle/>
                    <a:p>
                      <a:r>
                        <a:rPr lang="lt-LT" sz="1800" kern="1200" dirty="0" smtClean="0">
                          <a:solidFill>
                            <a:schemeClr val="dk1"/>
                          </a:solidFill>
                          <a:effectLst/>
                          <a:latin typeface="Georgia" panose="02040502050405020303" pitchFamily="18" charset="0"/>
                          <a:ea typeface="+mn-ea"/>
                          <a:cs typeface="+mn-cs"/>
                        </a:rPr>
                        <a:t>per 3 darbo dienas nuo sprendimo priėmimo dienos</a:t>
                      </a:r>
                      <a:endParaRPr lang="lt-LT" sz="1800" dirty="0" smtClean="0">
                        <a:latin typeface="Georgia" panose="02040502050405020303" pitchFamily="18" charset="0"/>
                      </a:endParaRPr>
                    </a:p>
                  </a:txBody>
                  <a:tcPr/>
                </a:tc>
                <a:extLst>
                  <a:ext uri="{0D108BD9-81ED-4DB2-BD59-A6C34878D82A}">
                    <a16:rowId xmlns:a16="http://schemas.microsoft.com/office/drawing/2014/main" xmlns="" val="10002"/>
                  </a:ext>
                </a:extLst>
              </a:tr>
              <a:tr h="1076421">
                <a:tc>
                  <a:txBody>
                    <a:bodyPr/>
                    <a:lstStyle/>
                    <a:p>
                      <a:r>
                        <a:rPr lang="lt-LT" sz="1800" kern="1200" dirty="0" smtClean="0">
                          <a:solidFill>
                            <a:schemeClr val="dk1"/>
                          </a:solidFill>
                          <a:effectLst/>
                          <a:latin typeface="Georgia" panose="02040502050405020303" pitchFamily="18" charset="0"/>
                          <a:ea typeface="+mn-ea"/>
                          <a:cs typeface="+mn-cs"/>
                        </a:rPr>
                        <a:t>Pareiškėjas, gavęs informaciją dėl projektui skirtų dalies prašomų lėšų, pateikia savivaldybės administracijai patikslintą projekto sąmatą, projekto veiklų įgyvendinimo planą ir laukiamus rezultatus pagal skirtas lėšas</a:t>
                      </a:r>
                      <a:endParaRPr lang="lt-LT" sz="1800" dirty="0">
                        <a:latin typeface="Georgia" panose="02040502050405020303"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lt-LT" sz="1800" kern="1200" dirty="0" smtClean="0">
                          <a:solidFill>
                            <a:schemeClr val="dk1"/>
                          </a:solidFill>
                          <a:effectLst/>
                          <a:latin typeface="Georgia" panose="02040502050405020303" pitchFamily="18" charset="0"/>
                          <a:ea typeface="+mn-ea"/>
                          <a:cs typeface="+mn-cs"/>
                        </a:rPr>
                        <a:t>per 5 darbo dienas nuo tokios informacijos gavimo dienos</a:t>
                      </a:r>
                      <a:r>
                        <a:rPr lang="lt-LT" sz="1800" dirty="0" smtClean="0">
                          <a:solidFill>
                            <a:schemeClr val="tx1"/>
                          </a:solidFill>
                          <a:latin typeface="Georgia" panose="02040502050405020303" pitchFamily="18" charset="0"/>
                        </a:rPr>
                        <a:t> </a:t>
                      </a:r>
                      <a:endParaRPr lang="lt-LT" sz="1800" dirty="0" smtClean="0">
                        <a:latin typeface="Georgia" panose="02040502050405020303" pitchFamily="18" charset="0"/>
                      </a:endParaRPr>
                    </a:p>
                    <a:p>
                      <a:endParaRPr lang="lt-LT" sz="1800" dirty="0">
                        <a:latin typeface="Georgia" panose="02040502050405020303" pitchFamily="18" charset="0"/>
                      </a:endParaRPr>
                    </a:p>
                  </a:txBody>
                  <a:tcPr/>
                </a:tc>
                <a:extLst>
                  <a:ext uri="{0D108BD9-81ED-4DB2-BD59-A6C34878D82A}">
                    <a16:rowId xmlns:a16="http://schemas.microsoft.com/office/drawing/2014/main" xmlns="" val="10003"/>
                  </a:ext>
                </a:extLst>
              </a:tr>
              <a:tr h="1377856">
                <a:tc>
                  <a:txBody>
                    <a:bodyPr/>
                    <a:lstStyle/>
                    <a:p>
                      <a:r>
                        <a:rPr lang="lt-LT" sz="1800" dirty="0" smtClean="0">
                          <a:latin typeface="Georgia" panose="02040502050405020303" pitchFamily="18" charset="0"/>
                        </a:rPr>
                        <a:t>Pareiškėjui pateikus ir su savivaldybės administracija suderinus patikslintą projektą pagal skirtas lėšas, pateiktas pastabas ir rekomendacijas, savivaldybės administracijos direktorius arba jo įgaliotas savivaldybės administracijos darbuotojas su pareiškėju pasirašo projekto finansavimo sutartį</a:t>
                      </a:r>
                      <a:endParaRPr lang="lt-LT" sz="1800" dirty="0">
                        <a:latin typeface="Georgia" panose="02040502050405020303"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lt-LT" sz="1800" dirty="0" smtClean="0">
                          <a:latin typeface="Georgia" panose="02040502050405020303" pitchFamily="18" charset="0"/>
                        </a:rPr>
                        <a:t>ne vėliau kaip per 10 darbo dienų </a:t>
                      </a:r>
                      <a:endParaRPr lang="lt-LT" sz="1800" dirty="0">
                        <a:latin typeface="Georgia" panose="02040502050405020303" pitchFamily="18" charset="0"/>
                      </a:endParaRP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423759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19180" y="277812"/>
            <a:ext cx="7766936" cy="517170"/>
          </a:xfrm>
        </p:spPr>
        <p:txBody>
          <a:bodyPr/>
          <a:lstStyle/>
          <a:p>
            <a:pPr algn="ctr"/>
            <a:r>
              <a:rPr lang="lt-LT" sz="3200" b="1" dirty="0" smtClean="0">
                <a:solidFill>
                  <a:schemeClr val="tx1"/>
                </a:solidFill>
                <a:latin typeface="Georgia" panose="02040502050405020303" pitchFamily="18" charset="0"/>
              </a:rPr>
              <a:t>Įsimintini terminai</a:t>
            </a:r>
            <a:endParaRPr lang="en-US" sz="3200" b="1" dirty="0">
              <a:solidFill>
                <a:schemeClr val="tx1"/>
              </a:solidFill>
              <a:latin typeface="Georgia" panose="02040502050405020303" pitchFamily="18"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0967" y="240328"/>
            <a:ext cx="938213"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val="1203218316"/>
              </p:ext>
            </p:extLst>
          </p:nvPr>
        </p:nvGraphicFramePr>
        <p:xfrm>
          <a:off x="721895" y="1548063"/>
          <a:ext cx="10331116" cy="5128514"/>
        </p:xfrm>
        <a:graphic>
          <a:graphicData uri="http://schemas.openxmlformats.org/drawingml/2006/table">
            <a:tbl>
              <a:tblPr firstRow="1" bandRow="1">
                <a:tableStyleId>{5C22544A-7EE6-4342-B048-85BDC9FD1C3A}</a:tableStyleId>
              </a:tblPr>
              <a:tblGrid>
                <a:gridCol w="7390141">
                  <a:extLst>
                    <a:ext uri="{9D8B030D-6E8A-4147-A177-3AD203B41FA5}">
                      <a16:colId xmlns:a16="http://schemas.microsoft.com/office/drawing/2014/main" xmlns="" val="20000"/>
                    </a:ext>
                  </a:extLst>
                </a:gridCol>
                <a:gridCol w="2940975">
                  <a:extLst>
                    <a:ext uri="{9D8B030D-6E8A-4147-A177-3AD203B41FA5}">
                      <a16:colId xmlns:a16="http://schemas.microsoft.com/office/drawing/2014/main" xmlns="" val="20001"/>
                    </a:ext>
                  </a:extLst>
                </a:gridCol>
              </a:tblGrid>
              <a:tr h="473961">
                <a:tc>
                  <a:txBody>
                    <a:bodyPr/>
                    <a:lstStyle/>
                    <a:p>
                      <a:pPr algn="ctr"/>
                      <a:r>
                        <a:rPr lang="lt-LT" sz="2400" b="1" dirty="0" smtClean="0">
                          <a:solidFill>
                            <a:schemeClr val="tx1"/>
                          </a:solidFill>
                          <a:latin typeface="Georgia" panose="02040502050405020303" pitchFamily="18" charset="0"/>
                        </a:rPr>
                        <a:t>Veikla</a:t>
                      </a:r>
                    </a:p>
                  </a:txBody>
                  <a:tcPr/>
                </a:tc>
                <a:tc>
                  <a:txBody>
                    <a:bodyPr/>
                    <a:lstStyle/>
                    <a:p>
                      <a:pPr algn="ctr"/>
                      <a:r>
                        <a:rPr lang="lt-LT" sz="2400" dirty="0" smtClean="0">
                          <a:solidFill>
                            <a:schemeClr val="tx1"/>
                          </a:solidFill>
                          <a:latin typeface="Georgia" panose="02040502050405020303" pitchFamily="18" charset="0"/>
                        </a:rPr>
                        <a:t>Terminas</a:t>
                      </a:r>
                    </a:p>
                  </a:txBody>
                  <a:tcPr/>
                </a:tc>
                <a:extLst>
                  <a:ext uri="{0D108BD9-81ED-4DB2-BD59-A6C34878D82A}">
                    <a16:rowId xmlns:a16="http://schemas.microsoft.com/office/drawing/2014/main" xmlns="" val="10000"/>
                  </a:ext>
                </a:extLst>
              </a:tr>
              <a:tr h="1123158">
                <a:tc>
                  <a:txBody>
                    <a:bodyPr/>
                    <a:lstStyle/>
                    <a:p>
                      <a:r>
                        <a:rPr lang="lt-LT" sz="1600" dirty="0" smtClean="0">
                          <a:solidFill>
                            <a:schemeClr val="tx1"/>
                          </a:solidFill>
                          <a:latin typeface="Georgia" panose="02040502050405020303" pitchFamily="18" charset="0"/>
                        </a:rPr>
                        <a:t>Savivaldybės</a:t>
                      </a:r>
                      <a:r>
                        <a:rPr lang="lt-LT" sz="1600" baseline="0" dirty="0" smtClean="0">
                          <a:solidFill>
                            <a:schemeClr val="tx1"/>
                          </a:solidFill>
                          <a:latin typeface="Georgia" panose="02040502050405020303" pitchFamily="18" charset="0"/>
                        </a:rPr>
                        <a:t> </a:t>
                      </a:r>
                      <a:r>
                        <a:rPr lang="lt-LT" sz="1600" dirty="0" smtClean="0">
                          <a:solidFill>
                            <a:schemeClr val="tx1"/>
                          </a:solidFill>
                          <a:latin typeface="Georgia" panose="02040502050405020303" pitchFamily="18" charset="0"/>
                        </a:rPr>
                        <a:t>administracija teikia paraiškas dėl lėšų neįgaliųjų socialinės integracijos per kūno kultūrą ir sportą projektams finansuoti skyrimo (Nuostatų 4 priedas) Neįgaliųjų reikalų departamentui</a:t>
                      </a:r>
                      <a:endParaRPr lang="lt-LT" sz="1600" dirty="0">
                        <a:solidFill>
                          <a:schemeClr val="tx1"/>
                        </a:solidFill>
                        <a:latin typeface="Georgia" panose="02040502050405020303" pitchFamily="18" charset="0"/>
                      </a:endParaRPr>
                    </a:p>
                  </a:txBody>
                  <a:tcPr/>
                </a:tc>
                <a:tc>
                  <a:txBody>
                    <a:bodyPr/>
                    <a:lstStyle/>
                    <a:p>
                      <a:r>
                        <a:rPr lang="lt-LT" sz="1600" dirty="0" smtClean="0">
                          <a:solidFill>
                            <a:schemeClr val="tx1"/>
                          </a:solidFill>
                          <a:latin typeface="Georgia" panose="02040502050405020303" pitchFamily="18" charset="0"/>
                        </a:rPr>
                        <a:t>iki kitų metų sausio 15 d. </a:t>
                      </a:r>
                      <a:endParaRPr lang="lt-LT" sz="1600" dirty="0" smtClean="0">
                        <a:latin typeface="Georgia" panose="02040502050405020303" pitchFamily="18" charset="0"/>
                      </a:endParaRPr>
                    </a:p>
                  </a:txBody>
                  <a:tcPr/>
                </a:tc>
                <a:extLst>
                  <a:ext uri="{0D108BD9-81ED-4DB2-BD59-A6C34878D82A}">
                    <a16:rowId xmlns:a16="http://schemas.microsoft.com/office/drawing/2014/main" xmlns="" val="10001"/>
                  </a:ext>
                </a:extLst>
              </a:tr>
              <a:tr h="135868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lt-LT" sz="1600" kern="1200" dirty="0" smtClean="0">
                          <a:solidFill>
                            <a:schemeClr val="dk1"/>
                          </a:solidFill>
                          <a:effectLst/>
                          <a:latin typeface="Georgia" panose="02040502050405020303" pitchFamily="18" charset="0"/>
                          <a:ea typeface="+mn-ea"/>
                          <a:cs typeface="+mn-cs"/>
                        </a:rPr>
                        <a:t>Savivaldybės administracija teikia informaciją apie lėšų paskirstymą projektams pagal vykdomas veiklas ir laukiamus rezultatus pagal Neįgaliųjų reikalų departamento ir savivaldybės administracijos pasirašytoje Lietuvos Respublikos valstybės biudžeto lėšų naudojimo sutartyje dėl projektų finansavimo ir įgyvendinimo numatytą formą.</a:t>
                      </a:r>
                      <a:endParaRPr lang="lt-LT" sz="1600" dirty="0">
                        <a:latin typeface="Georgia" panose="02040502050405020303" pitchFamily="18" charset="0"/>
                      </a:endParaRPr>
                    </a:p>
                  </a:txBody>
                  <a:tcPr/>
                </a:tc>
                <a:tc>
                  <a:txBody>
                    <a:bodyPr/>
                    <a:lstStyle/>
                    <a:p>
                      <a:r>
                        <a:rPr lang="lt-LT" sz="1600" kern="1200" dirty="0" smtClean="0">
                          <a:solidFill>
                            <a:schemeClr val="dk1"/>
                          </a:solidFill>
                          <a:effectLst/>
                          <a:latin typeface="Georgia" panose="02040502050405020303" pitchFamily="18" charset="0"/>
                          <a:ea typeface="+mn-ea"/>
                          <a:cs typeface="+mn-cs"/>
                        </a:rPr>
                        <a:t>iki kitų metų kovo 1 d. </a:t>
                      </a:r>
                      <a:endParaRPr lang="lt-LT" sz="1600" dirty="0" smtClean="0">
                        <a:latin typeface="Georgia" panose="02040502050405020303" pitchFamily="18" charset="0"/>
                      </a:endParaRPr>
                    </a:p>
                  </a:txBody>
                  <a:tcPr/>
                </a:tc>
                <a:extLst>
                  <a:ext uri="{0D108BD9-81ED-4DB2-BD59-A6C34878D82A}">
                    <a16:rowId xmlns:a16="http://schemas.microsoft.com/office/drawing/2014/main" xmlns="" val="10002"/>
                  </a:ext>
                </a:extLst>
              </a:tr>
              <a:tr h="1105908">
                <a:tc>
                  <a:txBody>
                    <a:bodyPr/>
                    <a:lstStyle/>
                    <a:p>
                      <a:r>
                        <a:rPr lang="lt-LT" sz="1600" dirty="0" smtClean="0">
                          <a:latin typeface="Georgia" panose="02040502050405020303" pitchFamily="18" charset="0"/>
                        </a:rPr>
                        <a:t>Jeigu, surengus projektų atrankos konkursą, paaiškėja, kad savivaldybėje nėra finansuojamų projektų arba projektams finansuoti reikia skirti mažiau lėšų už planuotas skirti maksimalias valstybės biudžeto lėšas, savivaldybės administracija apie tai informuoja Neįgaliųjų reikalų departamentą</a:t>
                      </a:r>
                      <a:endParaRPr lang="lt-LT" sz="1600" dirty="0">
                        <a:latin typeface="Georgia" panose="02040502050405020303" pitchFamily="18" charset="0"/>
                      </a:endParaRPr>
                    </a:p>
                  </a:txBody>
                  <a:tcPr/>
                </a:tc>
                <a:tc>
                  <a:txBody>
                    <a:bodyPr/>
                    <a:lstStyle/>
                    <a:p>
                      <a:r>
                        <a:rPr lang="lt-LT" sz="1600" dirty="0" smtClean="0">
                          <a:latin typeface="Georgia" panose="02040502050405020303" pitchFamily="18" charset="0"/>
                        </a:rPr>
                        <a:t>ne vėliau kaip iki einamųjų metų gruodžio 5 d.</a:t>
                      </a:r>
                      <a:endParaRPr lang="lt-LT" sz="1600" dirty="0">
                        <a:latin typeface="Georgia" panose="02040502050405020303" pitchFamily="18" charset="0"/>
                      </a:endParaRPr>
                    </a:p>
                  </a:txBody>
                  <a:tcPr/>
                </a:tc>
                <a:extLst>
                  <a:ext uri="{0D108BD9-81ED-4DB2-BD59-A6C34878D82A}">
                    <a16:rowId xmlns:a16="http://schemas.microsoft.com/office/drawing/2014/main" xmlns="" val="10003"/>
                  </a:ext>
                </a:extLst>
              </a:tr>
              <a:tr h="863967">
                <a:tc>
                  <a:txBody>
                    <a:bodyPr/>
                    <a:lstStyle/>
                    <a:p>
                      <a:r>
                        <a:rPr lang="lt-LT" sz="1600" dirty="0" smtClean="0">
                          <a:latin typeface="Georgia" panose="02040502050405020303" pitchFamily="18" charset="0"/>
                        </a:rPr>
                        <a:t>Jeigu, atrinkus projektus, paaiškėja, kad projektams finansuoti reikia daugiau lėšų, nei buvo planuota skirti maksimalių valstybės biudžeto lėšų, savivaldybės administracija raštu pateikia motyvuotą prašymą Neįgaliųjų reikalų departamentui</a:t>
                      </a:r>
                      <a:endParaRPr lang="lt-LT" sz="1600" dirty="0">
                        <a:latin typeface="Georgia" panose="02040502050405020303"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lt-LT" sz="1600" dirty="0" smtClean="0">
                          <a:latin typeface="Georgia" panose="02040502050405020303" pitchFamily="18" charset="0"/>
                        </a:rPr>
                        <a:t>iki einamųjų metų</a:t>
                      </a:r>
                    </a:p>
                    <a:p>
                      <a:pPr marL="0" marR="0" indent="0" algn="l" defTabSz="457200" rtl="0" eaLnBrk="1" fontAlgn="auto" latinLnBrk="0" hangingPunct="1">
                        <a:lnSpc>
                          <a:spcPct val="100000"/>
                        </a:lnSpc>
                        <a:spcBef>
                          <a:spcPts val="0"/>
                        </a:spcBef>
                        <a:spcAft>
                          <a:spcPts val="0"/>
                        </a:spcAft>
                        <a:buClrTx/>
                        <a:buSzTx/>
                        <a:buFontTx/>
                        <a:buNone/>
                        <a:tabLst/>
                        <a:defRPr/>
                      </a:pPr>
                      <a:r>
                        <a:rPr lang="lt-LT" sz="1600" dirty="0" smtClean="0">
                          <a:latin typeface="Georgia" panose="02040502050405020303" pitchFamily="18" charset="0"/>
                        </a:rPr>
                        <a:t>gruodžio 5 d. </a:t>
                      </a:r>
                      <a:endParaRPr lang="lt-LT" sz="1600" dirty="0">
                        <a:latin typeface="Georgia" panose="02040502050405020303" pitchFamily="18" charset="0"/>
                      </a:endParaRP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42484482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67467" y="186760"/>
            <a:ext cx="7766936" cy="665747"/>
          </a:xfrm>
        </p:spPr>
        <p:txBody>
          <a:bodyPr/>
          <a:lstStyle/>
          <a:p>
            <a:pPr algn="ctr"/>
            <a:r>
              <a:rPr lang="lt-LT" sz="3200" b="1" dirty="0" smtClean="0">
                <a:solidFill>
                  <a:schemeClr val="tx1"/>
                </a:solidFill>
                <a:latin typeface="Georgia" panose="02040502050405020303" pitchFamily="18" charset="0"/>
              </a:rPr>
              <a:t>Projekto išlaidų sąmatų tikslinimas</a:t>
            </a:r>
            <a:endParaRPr lang="en-US" sz="3200" b="1" dirty="0">
              <a:solidFill>
                <a:schemeClr val="tx1"/>
              </a:solidFill>
              <a:latin typeface="Georgia" panose="02040502050405020303" pitchFamily="18"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860" y="260369"/>
            <a:ext cx="938213"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Diagram 7"/>
          <p:cNvGraphicFramePr/>
          <p:nvPr>
            <p:extLst>
              <p:ext uri="{D42A27DB-BD31-4B8C-83A1-F6EECF244321}">
                <p14:modId xmlns:p14="http://schemas.microsoft.com/office/powerpoint/2010/main" val="2766342146"/>
              </p:ext>
            </p:extLst>
          </p:nvPr>
        </p:nvGraphicFramePr>
        <p:xfrm>
          <a:off x="737937" y="1270000"/>
          <a:ext cx="10274968" cy="520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88525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967" y="262960"/>
            <a:ext cx="7766936" cy="461023"/>
          </a:xfrm>
        </p:spPr>
        <p:txBody>
          <a:bodyPr/>
          <a:lstStyle/>
          <a:p>
            <a:pPr algn="ctr"/>
            <a:r>
              <a:rPr lang="lt-LT" sz="3200" b="1" dirty="0" smtClean="0">
                <a:solidFill>
                  <a:schemeClr val="tx1"/>
                </a:solidFill>
                <a:latin typeface="Georgia" panose="02040502050405020303" pitchFamily="18" charset="0"/>
              </a:rPr>
              <a:t>Informacijos sklaida</a:t>
            </a:r>
            <a:endParaRPr lang="en-US" sz="3200" b="1" dirty="0">
              <a:solidFill>
                <a:schemeClr val="tx1"/>
              </a:solidFill>
              <a:latin typeface="Georgia" panose="02040502050405020303" pitchFamily="18" charset="0"/>
            </a:endParaRPr>
          </a:p>
        </p:txBody>
      </p:sp>
      <p:graphicFrame>
        <p:nvGraphicFramePr>
          <p:cNvPr id="7" name="Diagram 6"/>
          <p:cNvGraphicFramePr/>
          <p:nvPr>
            <p:extLst>
              <p:ext uri="{D42A27DB-BD31-4B8C-83A1-F6EECF244321}">
                <p14:modId xmlns:p14="http://schemas.microsoft.com/office/powerpoint/2010/main" val="1303721824"/>
              </p:ext>
            </p:extLst>
          </p:nvPr>
        </p:nvGraphicFramePr>
        <p:xfrm>
          <a:off x="1507066" y="990601"/>
          <a:ext cx="9300633" cy="549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6860" y="197402"/>
            <a:ext cx="938213"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0439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8066" y="4349415"/>
            <a:ext cx="10088034" cy="2330785"/>
          </a:xfrm>
        </p:spPr>
        <p:txBody>
          <a:bodyPr>
            <a:noAutofit/>
          </a:bodyPr>
          <a:lstStyle/>
          <a:p>
            <a:pPr algn="l"/>
            <a:r>
              <a:rPr lang="lt-LT" sz="1600" b="1" dirty="0" smtClean="0">
                <a:solidFill>
                  <a:schemeClr val="tx1"/>
                </a:solidFill>
                <a:latin typeface="Georgia" panose="02040502050405020303" pitchFamily="18" charset="0"/>
              </a:rPr>
              <a:t>Klausimus galite užduoti:</a:t>
            </a:r>
          </a:p>
          <a:p>
            <a:pPr algn="l"/>
            <a:r>
              <a:rPr lang="lt-LT" sz="1600" dirty="0">
                <a:solidFill>
                  <a:schemeClr val="tx1"/>
                </a:solidFill>
                <a:latin typeface="Georgia" panose="02040502050405020303" pitchFamily="18" charset="0"/>
              </a:rPr>
              <a:t>Programų koordinavimo ir įgyvendinimo </a:t>
            </a:r>
            <a:r>
              <a:rPr lang="lt-LT" sz="1600" dirty="0" smtClean="0">
                <a:solidFill>
                  <a:schemeClr val="tx1"/>
                </a:solidFill>
                <a:latin typeface="Georgia" panose="02040502050405020303" pitchFamily="18" charset="0"/>
              </a:rPr>
              <a:t>skyrius</a:t>
            </a:r>
          </a:p>
          <a:p>
            <a:pPr algn="l"/>
            <a:r>
              <a:rPr lang="lt-LT" sz="1600" b="1" dirty="0" smtClean="0">
                <a:solidFill>
                  <a:schemeClr val="tx1"/>
                </a:solidFill>
                <a:latin typeface="Georgia" panose="02040502050405020303" pitchFamily="18" charset="0"/>
              </a:rPr>
              <a:t>8 5 239 4429 </a:t>
            </a:r>
            <a:r>
              <a:rPr lang="lt-LT" sz="1600" dirty="0" smtClean="0">
                <a:solidFill>
                  <a:schemeClr val="tx1"/>
                </a:solidFill>
                <a:latin typeface="Georgia" panose="02040502050405020303" pitchFamily="18" charset="0"/>
              </a:rPr>
              <a:t>– projektų vertinimas ir atranka, projektų tikslinimas, įgyvendinimas, ataskaitų teikimas</a:t>
            </a:r>
          </a:p>
          <a:p>
            <a:pPr algn="l"/>
            <a:r>
              <a:rPr lang="lt-LT" sz="1600" dirty="0">
                <a:solidFill>
                  <a:schemeClr val="tx1"/>
                </a:solidFill>
                <a:latin typeface="Georgia" panose="02040502050405020303" pitchFamily="18" charset="0"/>
              </a:rPr>
              <a:t>Programų </a:t>
            </a:r>
            <a:r>
              <a:rPr lang="lt-LT" sz="1600" dirty="0" smtClean="0">
                <a:solidFill>
                  <a:schemeClr val="tx1"/>
                </a:solidFill>
                <a:latin typeface="Georgia" panose="02040502050405020303" pitchFamily="18" charset="0"/>
              </a:rPr>
              <a:t>stebėsenos ir kontrolės skyrius</a:t>
            </a:r>
          </a:p>
          <a:p>
            <a:pPr algn="l"/>
            <a:r>
              <a:rPr lang="lt-LT" sz="1600" b="1" dirty="0" smtClean="0">
                <a:solidFill>
                  <a:schemeClr val="tx1"/>
                </a:solidFill>
                <a:latin typeface="Georgia" panose="02040502050405020303" pitchFamily="18" charset="0"/>
              </a:rPr>
              <a:t>8 5 239 4482 </a:t>
            </a:r>
            <a:r>
              <a:rPr lang="lt-LT" sz="1600" dirty="0" smtClean="0">
                <a:solidFill>
                  <a:schemeClr val="tx1"/>
                </a:solidFill>
                <a:latin typeface="Georgia" panose="02040502050405020303" pitchFamily="18" charset="0"/>
              </a:rPr>
              <a:t>– projektų įgyvendinimo kontrolė ir priežiūra, rezultatų pasiekimas, pažeidimų prevencija</a:t>
            </a:r>
            <a:endParaRPr lang="en-US" sz="1600" dirty="0">
              <a:solidFill>
                <a:schemeClr val="tx1"/>
              </a:solidFill>
              <a:latin typeface="Georgia" panose="02040502050405020303" pitchFamily="18" charset="0"/>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2979" y="308312"/>
            <a:ext cx="4695112" cy="832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5272" y="339160"/>
            <a:ext cx="646113"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5167" y="478860"/>
            <a:ext cx="938213"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Фотография на тему Человечки за работой PressFoto"/>
          <p:cNvPicPr/>
          <p:nvPr/>
        </p:nvPicPr>
        <p:blipFill>
          <a:blip r:embed="rId5">
            <a:extLst>
              <a:ext uri="{28A0092B-C50C-407E-A947-70E740481C1C}">
                <a14:useLocalDpi xmlns:a14="http://schemas.microsoft.com/office/drawing/2010/main" val="0"/>
              </a:ext>
            </a:extLst>
          </a:blip>
          <a:srcRect/>
          <a:stretch>
            <a:fillRect/>
          </a:stretch>
        </p:blipFill>
        <p:spPr bwMode="auto">
          <a:xfrm>
            <a:off x="1756612" y="1070998"/>
            <a:ext cx="7082588" cy="2305865"/>
          </a:xfrm>
          <a:prstGeom prst="rect">
            <a:avLst/>
          </a:prstGeom>
          <a:noFill/>
          <a:ln>
            <a:noFill/>
          </a:ln>
        </p:spPr>
      </p:pic>
      <p:sp>
        <p:nvSpPr>
          <p:cNvPr id="7" name="TextBox 6"/>
          <p:cNvSpPr txBox="1"/>
          <p:nvPr/>
        </p:nvSpPr>
        <p:spPr>
          <a:xfrm>
            <a:off x="335935" y="3338059"/>
            <a:ext cx="10109200" cy="630942"/>
          </a:xfrm>
          <a:prstGeom prst="rect">
            <a:avLst/>
          </a:prstGeom>
          <a:noFill/>
        </p:spPr>
        <p:txBody>
          <a:bodyPr wrap="square" rtlCol="0">
            <a:spAutoFit/>
          </a:bodyPr>
          <a:lstStyle/>
          <a:p>
            <a:pPr algn="ctr"/>
            <a:r>
              <a:rPr lang="lt-LT" sz="3500" b="1" dirty="0" smtClean="0">
                <a:latin typeface="Georgia" panose="02040502050405020303" pitchFamily="18" charset="0"/>
              </a:rPr>
              <a:t>AČIŪ UŽ DĖMESĮ</a:t>
            </a:r>
            <a:endParaRPr lang="en-US" sz="3500" b="1" dirty="0">
              <a:latin typeface="Georgia" panose="02040502050405020303" pitchFamily="18" charset="0"/>
            </a:endParaRPr>
          </a:p>
        </p:txBody>
      </p:sp>
    </p:spTree>
    <p:extLst>
      <p:ext uri="{BB962C8B-B14F-4D97-AF65-F5344CB8AC3E}">
        <p14:creationId xmlns:p14="http://schemas.microsoft.com/office/powerpoint/2010/main" val="1619987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48591"/>
            <a:ext cx="7766936" cy="829994"/>
          </a:xfrm>
        </p:spPr>
        <p:txBody>
          <a:bodyPr/>
          <a:lstStyle/>
          <a:p>
            <a:pPr algn="ctr"/>
            <a:r>
              <a:rPr lang="lt-LT" sz="4000" b="1" dirty="0" smtClean="0">
                <a:solidFill>
                  <a:schemeClr val="tx1"/>
                </a:solidFill>
                <a:latin typeface="Georgia" pitchFamily="18" charset="0"/>
              </a:rPr>
              <a:t>Projektų finansavimas</a:t>
            </a:r>
            <a:endParaRPr lang="en-US" sz="4000" b="1" dirty="0">
              <a:solidFill>
                <a:schemeClr val="tx1"/>
              </a:solidFill>
              <a:latin typeface="Georgia" pitchFamily="18"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867" y="286447"/>
            <a:ext cx="938213"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87401" y="1511300"/>
            <a:ext cx="8953499" cy="5109091"/>
          </a:xfrm>
          <a:prstGeom prst="rect">
            <a:avLst/>
          </a:prstGeom>
          <a:noFill/>
        </p:spPr>
        <p:txBody>
          <a:bodyPr wrap="square" rtlCol="0">
            <a:spAutoFit/>
          </a:bodyPr>
          <a:lstStyle/>
          <a:p>
            <a:pPr lvl="0"/>
            <a:r>
              <a:rPr lang="lt-LT" sz="2800" dirty="0">
                <a:latin typeface="Georgia" pitchFamily="18" charset="0"/>
              </a:rPr>
              <a:t>Projektams finansavimas skiriamas iš valstybės ir savivaldybės biudžetų. Finansavimas skiriamas per savivaldybių administracijas</a:t>
            </a:r>
            <a:r>
              <a:rPr lang="lt-LT" sz="2800" dirty="0" smtClean="0">
                <a:latin typeface="Georgia" pitchFamily="18" charset="0"/>
              </a:rPr>
              <a:t>.</a:t>
            </a:r>
          </a:p>
          <a:p>
            <a:pPr lvl="0"/>
            <a:endParaRPr lang="lt-LT" sz="2800" dirty="0">
              <a:latin typeface="Georgia" pitchFamily="18" charset="0"/>
            </a:endParaRPr>
          </a:p>
          <a:p>
            <a:pPr lvl="0"/>
            <a:r>
              <a:rPr lang="lt-LT" sz="2800" dirty="0">
                <a:latin typeface="Georgia" pitchFamily="18" charset="0"/>
              </a:rPr>
              <a:t>Savivaldybių administracijos iš savo biudžeto skiria ne mažiau kaip 25 procentus nuo valstybės biudžeto lėšų, skirtų projektams finansuoti</a:t>
            </a:r>
            <a:r>
              <a:rPr lang="lt-LT" sz="2800" dirty="0" smtClean="0">
                <a:latin typeface="Georgia" pitchFamily="18" charset="0"/>
              </a:rPr>
              <a:t>.</a:t>
            </a:r>
          </a:p>
          <a:p>
            <a:pPr lvl="0"/>
            <a:endParaRPr lang="lt-LT" sz="2800" dirty="0">
              <a:latin typeface="Georgia" pitchFamily="18" charset="0"/>
            </a:endParaRPr>
          </a:p>
          <a:p>
            <a:r>
              <a:rPr lang="lt-LT" sz="2800" dirty="0">
                <a:latin typeface="Georgia" pitchFamily="18" charset="0"/>
              </a:rPr>
              <a:t>5 procentai valstybės biudžeto lėšų, skirtų projektams finansuoti, skiriama savivaldybių administracijoms projektams administruoti.</a:t>
            </a:r>
            <a:endParaRPr lang="en-US" sz="2800" dirty="0">
              <a:latin typeface="Georgia" pitchFamily="18" charset="0"/>
            </a:endParaRPr>
          </a:p>
          <a:p>
            <a:pPr lvl="0"/>
            <a:endParaRPr lang="lt-LT" dirty="0">
              <a:latin typeface="Georgia" pitchFamily="18" charset="0"/>
            </a:endParaRPr>
          </a:p>
        </p:txBody>
      </p:sp>
    </p:spTree>
    <p:extLst>
      <p:ext uri="{BB962C8B-B14F-4D97-AF65-F5344CB8AC3E}">
        <p14:creationId xmlns:p14="http://schemas.microsoft.com/office/powerpoint/2010/main" val="3761443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7058" y="160773"/>
            <a:ext cx="9003323" cy="675249"/>
          </a:xfrm>
        </p:spPr>
        <p:txBody>
          <a:bodyPr/>
          <a:lstStyle/>
          <a:p>
            <a:pPr algn="ctr"/>
            <a:r>
              <a:rPr lang="lt-LT" sz="4000" b="1" dirty="0" smtClean="0">
                <a:solidFill>
                  <a:schemeClr val="tx1"/>
                </a:solidFill>
                <a:latin typeface="Georgia" pitchFamily="18" charset="0"/>
              </a:rPr>
              <a:t>Projektus administruoja</a:t>
            </a:r>
            <a:endParaRPr lang="en-US" sz="4000" dirty="0"/>
          </a:p>
        </p:txBody>
      </p:sp>
      <p:sp>
        <p:nvSpPr>
          <p:cNvPr id="3" name="Subtitle 2"/>
          <p:cNvSpPr>
            <a:spLocks noGrp="1"/>
          </p:cNvSpPr>
          <p:nvPr>
            <p:ph type="subTitle" idx="1"/>
          </p:nvPr>
        </p:nvSpPr>
        <p:spPr>
          <a:xfrm>
            <a:off x="3002866" y="1970122"/>
            <a:ext cx="7624689" cy="3545058"/>
          </a:xfrm>
        </p:spPr>
        <p:txBody>
          <a:bodyPr>
            <a:normAutofit/>
          </a:bodyPr>
          <a:lstStyle/>
          <a:p>
            <a:pPr algn="ctr"/>
            <a:r>
              <a:rPr lang="lt-LT" sz="3200" dirty="0" smtClean="0">
                <a:solidFill>
                  <a:schemeClr val="tx1"/>
                </a:solidFill>
                <a:latin typeface="Georgia" pitchFamily="18" charset="0"/>
              </a:rPr>
              <a:t>Savivaldybių administracijų projektams administruoti paskirti už sporto, laisvalaikio ar kultūros veiklos organizavimą, įgyvendinimą ar koordinavimą savivaldybėje atsakingi struktūriniai padaliniai ir (ar) asmenys.</a:t>
            </a:r>
            <a:endParaRPr lang="en-US" sz="3200" dirty="0" smtClean="0">
              <a:solidFill>
                <a:schemeClr val="tx1"/>
              </a:solidFill>
              <a:latin typeface="Georgia" pitchFamily="18" charset="0"/>
            </a:endParaRPr>
          </a:p>
          <a:p>
            <a:pPr algn="ct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058" y="243884"/>
            <a:ext cx="938213"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Vaizdo rezultatas pagal užklausą „diskusija“">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537184" y="2465003"/>
            <a:ext cx="2696173" cy="2555296"/>
          </a:xfrm>
          <a:prstGeom prst="rect">
            <a:avLst/>
          </a:prstGeom>
          <a:noFill/>
          <a:ln>
            <a:noFill/>
          </a:ln>
        </p:spPr>
      </p:pic>
    </p:spTree>
    <p:extLst>
      <p:ext uri="{BB962C8B-B14F-4D97-AF65-F5344CB8AC3E}">
        <p14:creationId xmlns:p14="http://schemas.microsoft.com/office/powerpoint/2010/main" val="1429731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9946" y="0"/>
            <a:ext cx="8551333" cy="858128"/>
          </a:xfrm>
        </p:spPr>
        <p:txBody>
          <a:bodyPr/>
          <a:lstStyle/>
          <a:p>
            <a:pPr algn="ctr"/>
            <a:r>
              <a:rPr lang="lt-LT" sz="3600" b="1" dirty="0" smtClean="0">
                <a:solidFill>
                  <a:schemeClr val="tx1"/>
                </a:solidFill>
                <a:latin typeface="Georgia" pitchFamily="18" charset="0"/>
              </a:rPr>
              <a:t>Projektuose finansuotinos veiklos</a:t>
            </a:r>
            <a:endParaRPr lang="en-US" sz="3600" b="1" dirty="0">
              <a:solidFill>
                <a:schemeClr val="tx1"/>
              </a:solidFill>
              <a:latin typeface="Georgia" pitchFamily="18" charset="0"/>
            </a:endParaRPr>
          </a:p>
        </p:txBody>
      </p:sp>
      <p:graphicFrame>
        <p:nvGraphicFramePr>
          <p:cNvPr id="7" name="Diagram 6"/>
          <p:cNvGraphicFramePr/>
          <p:nvPr>
            <p:extLst>
              <p:ext uri="{D42A27DB-BD31-4B8C-83A1-F6EECF244321}">
                <p14:modId xmlns:p14="http://schemas.microsoft.com/office/powerpoint/2010/main" val="1758680095"/>
              </p:ext>
            </p:extLst>
          </p:nvPr>
        </p:nvGraphicFramePr>
        <p:xfrm>
          <a:off x="888866" y="1882551"/>
          <a:ext cx="9639433" cy="43150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8867" y="265990"/>
            <a:ext cx="938213"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5" name="Rectangle 1"/>
          <p:cNvSpPr>
            <a:spLocks noChangeArrowheads="1"/>
          </p:cNvSpPr>
          <p:nvPr/>
        </p:nvSpPr>
        <p:spPr bwMode="auto">
          <a:xfrm>
            <a:off x="535484" y="1124118"/>
            <a:ext cx="10874326"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31800" algn="just" defTabSz="914400" fontAlgn="base">
              <a:spcBef>
                <a:spcPct val="0"/>
              </a:spcBef>
              <a:spcAft>
                <a:spcPct val="0"/>
              </a:spcAft>
            </a:pPr>
            <a:r>
              <a:rPr lang="lt-LT" sz="2600" b="1" dirty="0" smtClean="0">
                <a:latin typeface="Georgia" pitchFamily="18" charset="0"/>
              </a:rPr>
              <a:t>Projektų</a:t>
            </a:r>
            <a:r>
              <a:rPr lang="en-US" sz="2600" b="1" dirty="0" smtClean="0">
                <a:latin typeface="Georgia" pitchFamily="18" charset="0"/>
              </a:rPr>
              <a:t> </a:t>
            </a:r>
            <a:r>
              <a:rPr lang="lt-LT" sz="2600" b="1" dirty="0" smtClean="0">
                <a:latin typeface="Georgia" pitchFamily="18" charset="0"/>
              </a:rPr>
              <a:t>vykdymo trukmė – nuo 9 iki 12 mėnesių. </a:t>
            </a:r>
            <a:endParaRPr kumimoji="0" lang="lt-LT" sz="2600" b="1" i="0" u="none" strike="noStrike" cap="none" normalizeH="0" baseline="0" dirty="0" smtClean="0">
              <a:ln>
                <a:noFill/>
              </a:ln>
              <a:solidFill>
                <a:schemeClr val="tx1"/>
              </a:solidFill>
              <a:effectLst/>
              <a:latin typeface="Georgia" pitchFamily="18" charset="0"/>
              <a:cs typeface="Arial" pitchFamily="34" charset="0"/>
            </a:endParaRPr>
          </a:p>
        </p:txBody>
      </p:sp>
    </p:spTree>
    <p:extLst>
      <p:ext uri="{BB962C8B-B14F-4D97-AF65-F5344CB8AC3E}">
        <p14:creationId xmlns:p14="http://schemas.microsoft.com/office/powerpoint/2010/main" val="1429731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38867" y="119520"/>
            <a:ext cx="7766936" cy="829991"/>
          </a:xfrm>
        </p:spPr>
        <p:txBody>
          <a:bodyPr/>
          <a:lstStyle/>
          <a:p>
            <a:pPr algn="ctr"/>
            <a:r>
              <a:rPr lang="en-US" sz="3600" b="1" dirty="0" err="1" smtClean="0">
                <a:solidFill>
                  <a:schemeClr val="tx1"/>
                </a:solidFill>
                <a:latin typeface="Georgia" pitchFamily="18" charset="0"/>
              </a:rPr>
              <a:t>Projekt</a:t>
            </a:r>
            <a:r>
              <a:rPr lang="lt-LT" sz="3600" b="1" dirty="0" smtClean="0">
                <a:solidFill>
                  <a:schemeClr val="tx1"/>
                </a:solidFill>
                <a:latin typeface="Georgia" pitchFamily="18" charset="0"/>
              </a:rPr>
              <a:t>ų</a:t>
            </a:r>
            <a:r>
              <a:rPr lang="en-US" sz="3600" b="1" dirty="0" smtClean="0">
                <a:solidFill>
                  <a:schemeClr val="tx1"/>
                </a:solidFill>
                <a:latin typeface="Georgia" pitchFamily="18" charset="0"/>
              </a:rPr>
              <a:t> </a:t>
            </a:r>
            <a:r>
              <a:rPr lang="en-US" sz="3600" b="1" dirty="0" err="1" smtClean="0">
                <a:solidFill>
                  <a:schemeClr val="tx1"/>
                </a:solidFill>
                <a:latin typeface="Georgia" pitchFamily="18" charset="0"/>
              </a:rPr>
              <a:t>tikslin</a:t>
            </a:r>
            <a:r>
              <a:rPr lang="lt-LT" sz="3600" b="1" dirty="0" smtClean="0">
                <a:solidFill>
                  <a:schemeClr val="tx1"/>
                </a:solidFill>
                <a:latin typeface="Georgia" pitchFamily="18" charset="0"/>
              </a:rPr>
              <a:t>ė asmenų grupė</a:t>
            </a:r>
            <a:endParaRPr lang="en-US" sz="3600" b="1" dirty="0">
              <a:solidFill>
                <a:schemeClr val="tx1"/>
              </a:solidFill>
              <a:latin typeface="Georgia" pitchFamily="18" charset="0"/>
            </a:endParaRPr>
          </a:p>
        </p:txBody>
      </p:sp>
      <p:graphicFrame>
        <p:nvGraphicFramePr>
          <p:cNvPr id="8" name="Diagram 7"/>
          <p:cNvGraphicFramePr/>
          <p:nvPr>
            <p:extLst>
              <p:ext uri="{D42A27DB-BD31-4B8C-83A1-F6EECF244321}">
                <p14:modId xmlns:p14="http://schemas.microsoft.com/office/powerpoint/2010/main" val="1163731519"/>
              </p:ext>
            </p:extLst>
          </p:nvPr>
        </p:nvGraphicFramePr>
        <p:xfrm>
          <a:off x="1054100" y="1397000"/>
          <a:ext cx="8219903" cy="45817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1567" y="357373"/>
            <a:ext cx="938213"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9731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7520" y="123260"/>
            <a:ext cx="9945857" cy="900331"/>
          </a:xfrm>
        </p:spPr>
        <p:txBody>
          <a:bodyPr/>
          <a:lstStyle/>
          <a:p>
            <a:pPr algn="ctr"/>
            <a:r>
              <a:rPr lang="en-US" sz="3200" b="1" dirty="0" err="1" smtClean="0">
                <a:solidFill>
                  <a:schemeClr val="tx1"/>
                </a:solidFill>
                <a:latin typeface="Georgia" pitchFamily="18" charset="0"/>
              </a:rPr>
              <a:t>Vertinant</a:t>
            </a:r>
            <a:r>
              <a:rPr lang="en-US" sz="3200" b="1" dirty="0" smtClean="0">
                <a:solidFill>
                  <a:schemeClr val="tx1"/>
                </a:solidFill>
                <a:latin typeface="Georgia" pitchFamily="18" charset="0"/>
              </a:rPr>
              <a:t> </a:t>
            </a:r>
            <a:r>
              <a:rPr lang="en-US" sz="3200" b="1" dirty="0" err="1" smtClean="0">
                <a:solidFill>
                  <a:schemeClr val="tx1"/>
                </a:solidFill>
                <a:latin typeface="Georgia" pitchFamily="18" charset="0"/>
              </a:rPr>
              <a:t>projektus</a:t>
            </a:r>
            <a:r>
              <a:rPr lang="en-US" sz="3200" b="1" dirty="0" smtClean="0">
                <a:solidFill>
                  <a:schemeClr val="tx1"/>
                </a:solidFill>
                <a:latin typeface="Georgia" pitchFamily="18" charset="0"/>
              </a:rPr>
              <a:t> pap</a:t>
            </a:r>
            <a:r>
              <a:rPr lang="lt-LT" sz="3200" b="1" dirty="0" smtClean="0">
                <a:solidFill>
                  <a:schemeClr val="tx1"/>
                </a:solidFill>
                <a:latin typeface="Georgia" pitchFamily="18" charset="0"/>
              </a:rPr>
              <a:t>i</a:t>
            </a:r>
            <a:r>
              <a:rPr lang="en-US" sz="3200" b="1" dirty="0" err="1" smtClean="0">
                <a:solidFill>
                  <a:schemeClr val="tx1"/>
                </a:solidFill>
                <a:latin typeface="Georgia" pitchFamily="18" charset="0"/>
              </a:rPr>
              <a:t>ldomi</a:t>
            </a:r>
            <a:r>
              <a:rPr lang="en-US" sz="3200" b="1" dirty="0" smtClean="0">
                <a:solidFill>
                  <a:schemeClr val="tx1"/>
                </a:solidFill>
                <a:latin typeface="Georgia" pitchFamily="18" charset="0"/>
              </a:rPr>
              <a:t> </a:t>
            </a:r>
            <a:r>
              <a:rPr lang="en-US" sz="3200" b="1" dirty="0" err="1" smtClean="0">
                <a:solidFill>
                  <a:schemeClr val="tx1"/>
                </a:solidFill>
                <a:latin typeface="Georgia" pitchFamily="18" charset="0"/>
              </a:rPr>
              <a:t>balai</a:t>
            </a:r>
            <a:r>
              <a:rPr lang="en-US" sz="3200" b="1" dirty="0" smtClean="0">
                <a:solidFill>
                  <a:schemeClr val="tx1"/>
                </a:solidFill>
                <a:latin typeface="Georgia" pitchFamily="18" charset="0"/>
              </a:rPr>
              <a:t> </a:t>
            </a:r>
            <a:r>
              <a:rPr lang="en-US" sz="3200" b="1" dirty="0" err="1" smtClean="0">
                <a:solidFill>
                  <a:schemeClr val="tx1"/>
                </a:solidFill>
                <a:latin typeface="Georgia" pitchFamily="18" charset="0"/>
              </a:rPr>
              <a:t>skiriami</a:t>
            </a:r>
            <a:r>
              <a:rPr lang="en-US" sz="3200" b="1" dirty="0" smtClean="0">
                <a:solidFill>
                  <a:schemeClr val="tx1"/>
                </a:solidFill>
                <a:latin typeface="Georgia" pitchFamily="18" charset="0"/>
              </a:rPr>
              <a:t> u</a:t>
            </a:r>
            <a:r>
              <a:rPr lang="lt-LT" sz="3200" b="1" dirty="0" smtClean="0">
                <a:solidFill>
                  <a:schemeClr val="tx1"/>
                </a:solidFill>
                <a:latin typeface="Georgia" pitchFamily="18" charset="0"/>
              </a:rPr>
              <a:t>ž projekto atitiktį nustatytiems prioritetams:</a:t>
            </a:r>
            <a:endParaRPr lang="en-US" sz="3200" b="1" dirty="0">
              <a:solidFill>
                <a:schemeClr val="tx1"/>
              </a:solidFill>
              <a:latin typeface="Georgia" pitchFamily="18" charset="0"/>
            </a:endParaRPr>
          </a:p>
        </p:txBody>
      </p:sp>
      <p:graphicFrame>
        <p:nvGraphicFramePr>
          <p:cNvPr id="7" name="Diagram 6"/>
          <p:cNvGraphicFramePr/>
          <p:nvPr>
            <p:extLst>
              <p:ext uri="{D42A27DB-BD31-4B8C-83A1-F6EECF244321}">
                <p14:modId xmlns:p14="http://schemas.microsoft.com/office/powerpoint/2010/main" val="1152458599"/>
              </p:ext>
            </p:extLst>
          </p:nvPr>
        </p:nvGraphicFramePr>
        <p:xfrm>
          <a:off x="565443" y="1498600"/>
          <a:ext cx="10803988" cy="50926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9307" y="431453"/>
            <a:ext cx="938213"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9731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2760" y="121062"/>
            <a:ext cx="7766936" cy="687464"/>
          </a:xfrm>
        </p:spPr>
        <p:txBody>
          <a:bodyPr/>
          <a:lstStyle/>
          <a:p>
            <a:pPr algn="ctr"/>
            <a:r>
              <a:rPr lang="lt-LT" sz="3200" b="1" dirty="0" smtClean="0">
                <a:solidFill>
                  <a:schemeClr val="tx1"/>
                </a:solidFill>
                <a:latin typeface="Georgia" pitchFamily="18" charset="0"/>
              </a:rPr>
              <a:t>Reikalavimai pareiškėjams</a:t>
            </a:r>
            <a:endParaRPr lang="en-US" sz="3200" b="1" dirty="0">
              <a:solidFill>
                <a:schemeClr val="tx1"/>
              </a:solidFill>
              <a:latin typeface="Georgia" pitchFamily="18" charset="0"/>
            </a:endParaRPr>
          </a:p>
        </p:txBody>
      </p:sp>
      <p:graphicFrame>
        <p:nvGraphicFramePr>
          <p:cNvPr id="7" name="Diagram 6"/>
          <p:cNvGraphicFramePr/>
          <p:nvPr>
            <p:extLst>
              <p:ext uri="{D42A27DB-BD31-4B8C-83A1-F6EECF244321}">
                <p14:modId xmlns:p14="http://schemas.microsoft.com/office/powerpoint/2010/main" val="1636228561"/>
              </p:ext>
            </p:extLst>
          </p:nvPr>
        </p:nvGraphicFramePr>
        <p:xfrm>
          <a:off x="379828" y="1168400"/>
          <a:ext cx="10972800" cy="5471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4547" y="216388"/>
            <a:ext cx="938213"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973115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813</TotalTime>
  <Words>4094</Words>
  <Application>Microsoft Office PowerPoint</Application>
  <PresentationFormat>Custom</PresentationFormat>
  <Paragraphs>389</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Facet</vt:lpstr>
      <vt:lpstr>NEĮGALIŲJŲ SOCIALINĖS INTEGRACIJOS PER KŪNO KULTŪRĄ IR SPORTĄ PROJEKTŲ ATRANKOS KONKURSO ORGANIZAVIMAS IR PROJEKTŲ ĮGYVENDINIMAS</vt:lpstr>
      <vt:lpstr>2019 m. Neįgaliųjų sportui numatyti pinigai </vt:lpstr>
      <vt:lpstr>Projektų finansavimo tikslas</vt:lpstr>
      <vt:lpstr>Projektų finansavimas</vt:lpstr>
      <vt:lpstr>Projektus administruoja</vt:lpstr>
      <vt:lpstr>Projektuose finansuotinos veiklos</vt:lpstr>
      <vt:lpstr>Projektų tikslinė asmenų grupė</vt:lpstr>
      <vt:lpstr>Vertinant projektus papildomi balai skiriami už projekto atitiktį nustatytiems prioritetams:</vt:lpstr>
      <vt:lpstr>Reikalavimai pareiškėjams</vt:lpstr>
      <vt:lpstr>Reikalavimai pareiškėjams</vt:lpstr>
      <vt:lpstr>Reikalavimai pareiškėjams</vt:lpstr>
      <vt:lpstr>Tinkamos projekto išlaidos</vt:lpstr>
      <vt:lpstr>Tinkamos projekto administravimo išlaidos</vt:lpstr>
      <vt:lpstr>Tinkamos projekto vykdymo išlaidos</vt:lpstr>
      <vt:lpstr>Tinkamos projekto vykdymo išlaidos</vt:lpstr>
      <vt:lpstr>Tinkamos projekto vykdymo išlaidos</vt:lpstr>
      <vt:lpstr>Tinkamos projekto vykdymo išlaidos</vt:lpstr>
      <vt:lpstr>Netinkamos finansuoti projekto išlaidos</vt:lpstr>
      <vt:lpstr>Netinkamos finansuoti projekto išlaidos</vt:lpstr>
      <vt:lpstr>Išlaidų apribojimai</vt:lpstr>
      <vt:lpstr>Išlaidų apribojimai arba privalomas prisidėjimas</vt:lpstr>
      <vt:lpstr>Išlaidų apribojimai arba privalomas prisidėjimas</vt:lpstr>
      <vt:lpstr>Dokumentai teikiami kartu su paraiška</vt:lpstr>
      <vt:lpstr>Dokumentai teikiami kartu su paraiška</vt:lpstr>
      <vt:lpstr>Projekto paraiškų teikimas</vt:lpstr>
      <vt:lpstr>Projektų vertinimas</vt:lpstr>
      <vt:lpstr>Projektų vertinimas</vt:lpstr>
      <vt:lpstr>Projektų vertinimas</vt:lpstr>
      <vt:lpstr>Projektų vertinimo anketa</vt:lpstr>
      <vt:lpstr>Projektų vertinimo anketa</vt:lpstr>
      <vt:lpstr>Sprendimas dėl lėšų skyrimo projektams</vt:lpstr>
      <vt:lpstr>Įsimintini terminai</vt:lpstr>
      <vt:lpstr>Įsimintini terminai</vt:lpstr>
      <vt:lpstr>Įsimintini terminai</vt:lpstr>
      <vt:lpstr>Projekto išlaidų sąmatų tikslinimas</vt:lpstr>
      <vt:lpstr>Informacijos sklaida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Goda Grigaliunaite</dc:creator>
  <cp:lastModifiedBy>Rasa Grigaliūnienė</cp:lastModifiedBy>
  <cp:revision>91</cp:revision>
  <dcterms:created xsi:type="dcterms:W3CDTF">2018-09-30T16:26:52Z</dcterms:created>
  <dcterms:modified xsi:type="dcterms:W3CDTF">2018-10-17T05:28:34Z</dcterms:modified>
</cp:coreProperties>
</file>